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01" r:id="rId1"/>
    <p:sldMasterId id="2147483700" r:id="rId2"/>
    <p:sldMasterId id="2147483648" r:id="rId3"/>
  </p:sldMasterIdLst>
  <p:notesMasterIdLst>
    <p:notesMasterId r:id="rId154"/>
  </p:notesMasterIdLst>
  <p:handoutMasterIdLst>
    <p:handoutMasterId r:id="rId155"/>
  </p:handoutMasterIdLst>
  <p:sldIdLst>
    <p:sldId id="256" r:id="rId4"/>
    <p:sldId id="558" r:id="rId5"/>
    <p:sldId id="546" r:id="rId6"/>
    <p:sldId id="486" r:id="rId7"/>
    <p:sldId id="487" r:id="rId8"/>
    <p:sldId id="417" r:id="rId9"/>
    <p:sldId id="559" r:id="rId10"/>
    <p:sldId id="547" r:id="rId11"/>
    <p:sldId id="508" r:id="rId12"/>
    <p:sldId id="560" r:id="rId13"/>
    <p:sldId id="562" r:id="rId14"/>
    <p:sldId id="430" r:id="rId15"/>
    <p:sldId id="431" r:id="rId16"/>
    <p:sldId id="432" r:id="rId17"/>
    <p:sldId id="578" r:id="rId18"/>
    <p:sldId id="563" r:id="rId19"/>
    <p:sldId id="564" r:id="rId20"/>
    <p:sldId id="565" r:id="rId21"/>
    <p:sldId id="433" r:id="rId22"/>
    <p:sldId id="570" r:id="rId23"/>
    <p:sldId id="434" r:id="rId24"/>
    <p:sldId id="548" r:id="rId25"/>
    <p:sldId id="316" r:id="rId26"/>
    <p:sldId id="498" r:id="rId27"/>
    <p:sldId id="445" r:id="rId28"/>
    <p:sldId id="437" r:id="rId29"/>
    <p:sldId id="540" r:id="rId30"/>
    <p:sldId id="566" r:id="rId31"/>
    <p:sldId id="438" r:id="rId32"/>
    <p:sldId id="509" r:id="rId33"/>
    <p:sldId id="510" r:id="rId34"/>
    <p:sldId id="511" r:id="rId35"/>
    <p:sldId id="577" r:id="rId36"/>
    <p:sldId id="512" r:id="rId37"/>
    <p:sldId id="568" r:id="rId38"/>
    <p:sldId id="567" r:id="rId39"/>
    <p:sldId id="582" r:id="rId40"/>
    <p:sldId id="514" r:id="rId41"/>
    <p:sldId id="515" r:id="rId42"/>
    <p:sldId id="527" r:id="rId43"/>
    <p:sldId id="516" r:id="rId44"/>
    <p:sldId id="517" r:id="rId45"/>
    <p:sldId id="580" r:id="rId46"/>
    <p:sldId id="518" r:id="rId47"/>
    <p:sldId id="583" r:id="rId48"/>
    <p:sldId id="581" r:id="rId49"/>
    <p:sldId id="519" r:id="rId50"/>
    <p:sldId id="520" r:id="rId51"/>
    <p:sldId id="521" r:id="rId52"/>
    <p:sldId id="549" r:id="rId53"/>
    <p:sldId id="317" r:id="rId54"/>
    <p:sldId id="440" r:id="rId55"/>
    <p:sldId id="441" r:id="rId56"/>
    <p:sldId id="442" r:id="rId57"/>
    <p:sldId id="523" r:id="rId58"/>
    <p:sldId id="522" r:id="rId59"/>
    <p:sldId id="465" r:id="rId60"/>
    <p:sldId id="526" r:id="rId61"/>
    <p:sldId id="452" r:id="rId62"/>
    <p:sldId id="453" r:id="rId63"/>
    <p:sldId id="525" r:id="rId64"/>
    <p:sldId id="454" r:id="rId65"/>
    <p:sldId id="550" r:id="rId66"/>
    <p:sldId id="459" r:id="rId67"/>
    <p:sldId id="584" r:id="rId68"/>
    <p:sldId id="318" r:id="rId69"/>
    <p:sldId id="569" r:id="rId70"/>
    <p:sldId id="319" r:id="rId71"/>
    <p:sldId id="463" r:id="rId72"/>
    <p:sldId id="571" r:id="rId73"/>
    <p:sldId id="466" r:id="rId74"/>
    <p:sldId id="467" r:id="rId75"/>
    <p:sldId id="489" r:id="rId76"/>
    <p:sldId id="572" r:id="rId77"/>
    <p:sldId id="573" r:id="rId78"/>
    <p:sldId id="574" r:id="rId79"/>
    <p:sldId id="575" r:id="rId80"/>
    <p:sldId id="551" r:id="rId81"/>
    <p:sldId id="340" r:id="rId82"/>
    <p:sldId id="469" r:id="rId83"/>
    <p:sldId id="470" r:id="rId84"/>
    <p:sldId id="471" r:id="rId85"/>
    <p:sldId id="552" r:id="rId86"/>
    <p:sldId id="342" r:id="rId87"/>
    <p:sldId id="579" r:id="rId88"/>
    <p:sldId id="426" r:id="rId89"/>
    <p:sldId id="343" r:id="rId90"/>
    <p:sldId id="532" r:id="rId91"/>
    <p:sldId id="586" r:id="rId92"/>
    <p:sldId id="588" r:id="rId93"/>
    <p:sldId id="585" r:id="rId94"/>
    <p:sldId id="415" r:id="rId95"/>
    <p:sldId id="531" r:id="rId96"/>
    <p:sldId id="587" r:id="rId97"/>
    <p:sldId id="416" r:id="rId98"/>
    <p:sldId id="530" r:id="rId99"/>
    <p:sldId id="499" r:id="rId100"/>
    <p:sldId id="589" r:id="rId101"/>
    <p:sldId id="344" r:id="rId102"/>
    <p:sldId id="345" r:id="rId103"/>
    <p:sldId id="592" r:id="rId104"/>
    <p:sldId id="346" r:id="rId105"/>
    <p:sldId id="348" r:id="rId106"/>
    <p:sldId id="491" r:id="rId107"/>
    <p:sldId id="349" r:id="rId108"/>
    <p:sldId id="597" r:id="rId109"/>
    <p:sldId id="593" r:id="rId110"/>
    <p:sldId id="594" r:id="rId111"/>
    <p:sldId id="595" r:id="rId112"/>
    <p:sldId id="477" r:id="rId113"/>
    <p:sldId id="553" r:id="rId114"/>
    <p:sldId id="350" r:id="rId115"/>
    <p:sldId id="554" r:id="rId116"/>
    <p:sldId id="352" r:id="rId117"/>
    <p:sldId id="423" r:id="rId118"/>
    <p:sldId id="598" r:id="rId119"/>
    <p:sldId id="599" r:id="rId120"/>
    <p:sldId id="600" r:id="rId121"/>
    <p:sldId id="480" r:id="rId122"/>
    <p:sldId id="555" r:id="rId123"/>
    <p:sldId id="355" r:id="rId124"/>
    <p:sldId id="537" r:id="rId125"/>
    <p:sldId id="538" r:id="rId126"/>
    <p:sldId id="427" r:id="rId127"/>
    <p:sldId id="556" r:id="rId128"/>
    <p:sldId id="428" r:id="rId129"/>
    <p:sldId id="356" r:id="rId130"/>
    <p:sldId id="557" r:id="rId131"/>
    <p:sldId id="357" r:id="rId132"/>
    <p:sldId id="408" r:id="rId133"/>
    <p:sldId id="419" r:id="rId134"/>
    <p:sldId id="485" r:id="rId135"/>
    <p:sldId id="362" r:id="rId136"/>
    <p:sldId id="364" r:id="rId137"/>
    <p:sldId id="409" r:id="rId138"/>
    <p:sldId id="410" r:id="rId139"/>
    <p:sldId id="387" r:id="rId140"/>
    <p:sldId id="388" r:id="rId141"/>
    <p:sldId id="389" r:id="rId142"/>
    <p:sldId id="391" r:id="rId143"/>
    <p:sldId id="392" r:id="rId144"/>
    <p:sldId id="393" r:id="rId145"/>
    <p:sldId id="412" r:id="rId146"/>
    <p:sldId id="395" r:id="rId147"/>
    <p:sldId id="396" r:id="rId148"/>
    <p:sldId id="397" r:id="rId149"/>
    <p:sldId id="398" r:id="rId150"/>
    <p:sldId id="399" r:id="rId151"/>
    <p:sldId id="400" r:id="rId152"/>
    <p:sldId id="418" r:id="rId153"/>
  </p:sldIdLst>
  <p:sldSz cx="9144000" cy="6858000" type="screen4x3"/>
  <p:notesSz cx="6858000" cy="215265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6600"/>
    <a:srgbClr val="FFFF00"/>
    <a:srgbClr val="FF00FF"/>
    <a:srgbClr val="00FFFF"/>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BAA4B-AEFD-4423-9664-12E26FC7985F}" v="21" dt="2019-11-26T02:51:12.412"/>
    <p1510:client id="{54B7D988-9AE5-4242-83D3-F482781812BF}" v="220" dt="2019-11-12T07:45:06.437"/>
    <p1510:client id="{6FF28134-935F-4E31-B06A-788B12FB816D}" v="1024" dt="2019-10-28T13:23:11.515"/>
    <p1510:client id="{8109E758-867D-4F8B-BE6B-87139F1BF84F}" v="194" dt="2019-11-12T13:25:13.378"/>
    <p1510:client id="{D155E27D-6A97-486B-920E-E925EF2393E5}" v="1031" dt="2019-11-24T14:14:27.194"/>
    <p1510:client id="{EC703EFB-AB0C-457B-A99F-1BA5320CD267}" v="629" dt="2019-11-18T10:15:15.700"/>
    <p1510:client id="{F7D3CB3B-4AA2-448F-8FAD-6883DC4BF1EA}" v="19" dt="2019-10-10T09:16:45.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9" autoAdjust="0"/>
    <p:restoredTop sz="72727" autoAdjust="0"/>
  </p:normalViewPr>
  <p:slideViewPr>
    <p:cSldViewPr>
      <p:cViewPr varScale="1">
        <p:scale>
          <a:sx n="65" d="100"/>
          <a:sy n="65" d="100"/>
        </p:scale>
        <p:origin x="480" y="48"/>
      </p:cViewPr>
      <p:guideLst>
        <p:guide orient="horz" pos="2160"/>
        <p:guide pos="2880"/>
      </p:guideLst>
    </p:cSldViewPr>
  </p:slideViewPr>
  <p:outlineViewPr>
    <p:cViewPr>
      <p:scale>
        <a:sx n="33" d="100"/>
        <a:sy n="33" d="100"/>
      </p:scale>
      <p:origin x="0" y="-4721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microsoft.com/office/2016/11/relationships/changesInfo" Target="changesInfos/changesInfo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notesMaster" Target="notesMasters/notes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竣淋 湯" userId="79a37d5f0aba2e7c" providerId="Windows Live" clId="Web-{F7D3CB3B-4AA2-448F-8FAD-6883DC4BF1EA}"/>
    <pc:docChg chg="modSld">
      <pc:chgData name="竣淋 湯" userId="79a37d5f0aba2e7c" providerId="Windows Live" clId="Web-{F7D3CB3B-4AA2-448F-8FAD-6883DC4BF1EA}" dt="2019-10-10T09:16:45.185" v="18" actId="20577"/>
      <pc:docMkLst>
        <pc:docMk/>
      </pc:docMkLst>
      <pc:sldChg chg="modSp">
        <pc:chgData name="竣淋 湯" userId="79a37d5f0aba2e7c" providerId="Windows Live" clId="Web-{F7D3CB3B-4AA2-448F-8FAD-6883DC4BF1EA}" dt="2019-10-10T09:16:39.029" v="17" actId="20577"/>
        <pc:sldMkLst>
          <pc:docMk/>
          <pc:sldMk cId="0" sldId="256"/>
        </pc:sldMkLst>
        <pc:spChg chg="mod">
          <ac:chgData name="竣淋 湯" userId="79a37d5f0aba2e7c" providerId="Windows Live" clId="Web-{F7D3CB3B-4AA2-448F-8FAD-6883DC4BF1EA}" dt="2019-10-10T09:16:39.029" v="17" actId="20577"/>
          <ac:spMkLst>
            <pc:docMk/>
            <pc:sldMk cId="0" sldId="256"/>
            <ac:spMk id="5125" creationId="{00000000-0000-0000-0000-000000000000}"/>
          </ac:spMkLst>
        </pc:spChg>
      </pc:sldChg>
    </pc:docChg>
  </pc:docChgLst>
  <pc:docChgLst>
    <pc:chgData name="竣淋 湯" userId="79a37d5f0aba2e7c" providerId="Windows Live" clId="Web-{EC703EFB-AB0C-457B-A99F-1BA5320CD267}"/>
    <pc:docChg chg="addSld delSld modSld sldOrd">
      <pc:chgData name="竣淋 湯" userId="79a37d5f0aba2e7c" providerId="Windows Live" clId="Web-{EC703EFB-AB0C-457B-A99F-1BA5320CD267}" dt="2019-11-18T10:15:15.700" v="622" actId="1076"/>
      <pc:docMkLst>
        <pc:docMk/>
      </pc:docMkLst>
      <pc:sldChg chg="addSp modSp modNotes">
        <pc:chgData name="竣淋 湯" userId="79a37d5f0aba2e7c" providerId="Windows Live" clId="Web-{EC703EFB-AB0C-457B-A99F-1BA5320CD267}" dt="2019-11-18T10:15:15.700" v="622" actId="1076"/>
        <pc:sldMkLst>
          <pc:docMk/>
          <pc:sldMk cId="3096742012" sldId="487"/>
        </pc:sldMkLst>
        <pc:picChg chg="add mod">
          <ac:chgData name="竣淋 湯" userId="79a37d5f0aba2e7c" providerId="Windows Live" clId="Web-{EC703EFB-AB0C-457B-A99F-1BA5320CD267}" dt="2019-11-18T10:15:15.700" v="622" actId="1076"/>
          <ac:picMkLst>
            <pc:docMk/>
            <pc:sldMk cId="3096742012" sldId="487"/>
            <ac:picMk id="4" creationId="{BC12BD3A-88A5-4C2A-AF8C-1921C8E97CBC}"/>
          </ac:picMkLst>
        </pc:picChg>
      </pc:sldChg>
      <pc:sldChg chg="modNotes">
        <pc:chgData name="竣淋 湯" userId="79a37d5f0aba2e7c" providerId="Windows Live" clId="Web-{EC703EFB-AB0C-457B-A99F-1BA5320CD267}" dt="2019-11-17T18:34:04.614" v="553"/>
        <pc:sldMkLst>
          <pc:docMk/>
          <pc:sldMk cId="2171560255" sldId="511"/>
        </pc:sldMkLst>
      </pc:sldChg>
      <pc:sldChg chg="modNotes">
        <pc:chgData name="竣淋 湯" userId="79a37d5f0aba2e7c" providerId="Windows Live" clId="Web-{EC703EFB-AB0C-457B-A99F-1BA5320CD267}" dt="2019-11-17T18:29:56.114" v="413"/>
        <pc:sldMkLst>
          <pc:docMk/>
          <pc:sldMk cId="561203350" sldId="574"/>
        </pc:sldMkLst>
      </pc:sldChg>
      <pc:sldChg chg="addSp delSp modSp add replId modNotes">
        <pc:chgData name="竣淋 湯" userId="79a37d5f0aba2e7c" providerId="Windows Live" clId="Web-{EC703EFB-AB0C-457B-A99F-1BA5320CD267}" dt="2019-11-17T18:12:34.782" v="24" actId="1076"/>
        <pc:sldMkLst>
          <pc:docMk/>
          <pc:sldMk cId="611423257" sldId="577"/>
        </pc:sldMkLst>
        <pc:spChg chg="del">
          <ac:chgData name="竣淋 湯" userId="79a37d5f0aba2e7c" providerId="Windows Live" clId="Web-{EC703EFB-AB0C-457B-A99F-1BA5320CD267}" dt="2019-11-17T18:12:10.626" v="18"/>
          <ac:spMkLst>
            <pc:docMk/>
            <pc:sldMk cId="611423257" sldId="577"/>
            <ac:spMk id="2" creationId="{00000000-0000-0000-0000-000000000000}"/>
          </ac:spMkLst>
        </pc:spChg>
        <pc:spChg chg="del">
          <ac:chgData name="竣淋 湯" userId="79a37d5f0aba2e7c" providerId="Windows Live" clId="Web-{EC703EFB-AB0C-457B-A99F-1BA5320CD267}" dt="2019-11-17T18:11:30.360" v="4"/>
          <ac:spMkLst>
            <pc:docMk/>
            <pc:sldMk cId="611423257" sldId="577"/>
            <ac:spMk id="3" creationId="{00000000-0000-0000-0000-000000000000}"/>
          </ac:spMkLst>
        </pc:spChg>
        <pc:spChg chg="add del mod">
          <ac:chgData name="竣淋 湯" userId="79a37d5f0aba2e7c" providerId="Windows Live" clId="Web-{EC703EFB-AB0C-457B-A99F-1BA5320CD267}" dt="2019-11-17T18:11:51.501" v="12"/>
          <ac:spMkLst>
            <pc:docMk/>
            <pc:sldMk cId="611423257" sldId="577"/>
            <ac:spMk id="9" creationId="{8A22B32B-AECE-4304-AC66-F10125C91B22}"/>
          </ac:spMkLst>
        </pc:spChg>
        <pc:spChg chg="del">
          <ac:chgData name="竣淋 湯" userId="79a37d5f0aba2e7c" providerId="Windows Live" clId="Web-{EC703EFB-AB0C-457B-A99F-1BA5320CD267}" dt="2019-11-17T18:11:36.923" v="6"/>
          <ac:spMkLst>
            <pc:docMk/>
            <pc:sldMk cId="611423257" sldId="577"/>
            <ac:spMk id="11" creationId="{00000000-0000-0000-0000-000000000000}"/>
          </ac:spMkLst>
        </pc:spChg>
        <pc:spChg chg="del">
          <ac:chgData name="竣淋 湯" userId="79a37d5f0aba2e7c" providerId="Windows Live" clId="Web-{EC703EFB-AB0C-457B-A99F-1BA5320CD267}" dt="2019-11-17T18:11:57.798" v="13"/>
          <ac:spMkLst>
            <pc:docMk/>
            <pc:sldMk cId="611423257" sldId="577"/>
            <ac:spMk id="14" creationId="{00000000-0000-0000-0000-000000000000}"/>
          </ac:spMkLst>
        </pc:spChg>
        <pc:spChg chg="del">
          <ac:chgData name="竣淋 湯" userId="79a37d5f0aba2e7c" providerId="Windows Live" clId="Web-{EC703EFB-AB0C-457B-A99F-1BA5320CD267}" dt="2019-11-17T18:11:36.970" v="7"/>
          <ac:spMkLst>
            <pc:docMk/>
            <pc:sldMk cId="611423257" sldId="577"/>
            <ac:spMk id="15" creationId="{00000000-0000-0000-0000-000000000000}"/>
          </ac:spMkLst>
        </pc:spChg>
        <pc:spChg chg="add del mod">
          <ac:chgData name="竣淋 湯" userId="79a37d5f0aba2e7c" providerId="Windows Live" clId="Web-{EC703EFB-AB0C-457B-A99F-1BA5320CD267}" dt="2019-11-17T18:12:22.673" v="22"/>
          <ac:spMkLst>
            <pc:docMk/>
            <pc:sldMk cId="611423257" sldId="577"/>
            <ac:spMk id="18" creationId="{EEC5B96B-89FD-4519-BF7F-2FA1595E9A59}"/>
          </ac:spMkLst>
        </pc:spChg>
        <pc:graphicFrameChg chg="del">
          <ac:chgData name="竣淋 湯" userId="79a37d5f0aba2e7c" providerId="Windows Live" clId="Web-{EC703EFB-AB0C-457B-A99F-1BA5320CD267}" dt="2019-11-17T18:11:37.017" v="8"/>
          <ac:graphicFrameMkLst>
            <pc:docMk/>
            <pc:sldMk cId="611423257" sldId="577"/>
            <ac:graphicFrameMk id="5" creationId="{00000000-0000-0000-0000-000000000000}"/>
          </ac:graphicFrameMkLst>
        </pc:graphicFrameChg>
        <pc:graphicFrameChg chg="del">
          <ac:chgData name="竣淋 湯" userId="79a37d5f0aba2e7c" providerId="Windows Live" clId="Web-{EC703EFB-AB0C-457B-A99F-1BA5320CD267}" dt="2019-11-17T18:11:37.066" v="9"/>
          <ac:graphicFrameMkLst>
            <pc:docMk/>
            <pc:sldMk cId="611423257" sldId="577"/>
            <ac:graphicFrameMk id="12" creationId="{00000000-0000-0000-0000-000000000000}"/>
          </ac:graphicFrameMkLst>
        </pc:graphicFrameChg>
        <pc:graphicFrameChg chg="del">
          <ac:chgData name="竣淋 湯" userId="79a37d5f0aba2e7c" providerId="Windows Live" clId="Web-{EC703EFB-AB0C-457B-A99F-1BA5320CD267}" dt="2019-11-17T18:11:37.095" v="10"/>
          <ac:graphicFrameMkLst>
            <pc:docMk/>
            <pc:sldMk cId="611423257" sldId="577"/>
            <ac:graphicFrameMk id="13" creationId="{00000000-0000-0000-0000-000000000000}"/>
          </ac:graphicFrameMkLst>
        </pc:graphicFrameChg>
        <pc:picChg chg="add mod ord">
          <ac:chgData name="竣淋 湯" userId="79a37d5f0aba2e7c" providerId="Windows Live" clId="Web-{EC703EFB-AB0C-457B-A99F-1BA5320CD267}" dt="2019-11-17T18:12:34.782" v="24" actId="1076"/>
          <ac:picMkLst>
            <pc:docMk/>
            <pc:sldMk cId="611423257" sldId="577"/>
            <ac:picMk id="10" creationId="{9E646CFC-5AF0-46F0-BAEC-4BE38009971E}"/>
          </ac:picMkLst>
        </pc:picChg>
      </pc:sldChg>
      <pc:sldChg chg="addSp delSp modSp add del replId">
        <pc:chgData name="竣淋 湯" userId="79a37d5f0aba2e7c" providerId="Windows Live" clId="Web-{EC703EFB-AB0C-457B-A99F-1BA5320CD267}" dt="2019-11-17T18:23:54.270" v="122"/>
        <pc:sldMkLst>
          <pc:docMk/>
          <pc:sldMk cId="531479624" sldId="578"/>
        </pc:sldMkLst>
        <pc:spChg chg="del mod">
          <ac:chgData name="竣淋 湯" userId="79a37d5f0aba2e7c" providerId="Windows Live" clId="Web-{EC703EFB-AB0C-457B-A99F-1BA5320CD267}" dt="2019-11-17T18:23:11.285" v="115"/>
          <ac:spMkLst>
            <pc:docMk/>
            <pc:sldMk cId="531479624" sldId="578"/>
            <ac:spMk id="3" creationId="{00000000-0000-0000-0000-000000000000}"/>
          </ac:spMkLst>
        </pc:spChg>
        <pc:spChg chg="add del mod">
          <ac:chgData name="竣淋 湯" userId="79a37d5f0aba2e7c" providerId="Windows Live" clId="Web-{EC703EFB-AB0C-457B-A99F-1BA5320CD267}" dt="2019-11-17T18:23:25.566" v="117"/>
          <ac:spMkLst>
            <pc:docMk/>
            <pc:sldMk cId="531479624" sldId="578"/>
            <ac:spMk id="8" creationId="{CA2B2F13-AE64-431F-8CBF-CA3B046DCC16}"/>
          </ac:spMkLst>
        </pc:spChg>
        <pc:spChg chg="add mod">
          <ac:chgData name="竣淋 湯" userId="79a37d5f0aba2e7c" providerId="Windows Live" clId="Web-{EC703EFB-AB0C-457B-A99F-1BA5320CD267}" dt="2019-11-17T18:23:47.785" v="121" actId="20577"/>
          <ac:spMkLst>
            <pc:docMk/>
            <pc:sldMk cId="531479624" sldId="578"/>
            <ac:spMk id="10" creationId="{3CD98C20-64E7-423F-AB9B-A1AF0C3DEEA2}"/>
          </ac:spMkLst>
        </pc:spChg>
        <pc:picChg chg="del">
          <ac:chgData name="竣淋 湯" userId="79a37d5f0aba2e7c" providerId="Windows Live" clId="Web-{EC703EFB-AB0C-457B-A99F-1BA5320CD267}" dt="2019-11-17T18:23:04.801" v="113"/>
          <ac:picMkLst>
            <pc:docMk/>
            <pc:sldMk cId="531479624" sldId="578"/>
            <ac:picMk id="6" creationId="{00000000-0000-0000-0000-000000000000}"/>
          </ac:picMkLst>
        </pc:picChg>
      </pc:sldChg>
      <pc:sldChg chg="addSp delSp modSp add del replId">
        <pc:chgData name="竣淋 湯" userId="79a37d5f0aba2e7c" providerId="Windows Live" clId="Web-{EC703EFB-AB0C-457B-A99F-1BA5320CD267}" dt="2019-11-17T18:16:57.456" v="31"/>
        <pc:sldMkLst>
          <pc:docMk/>
          <pc:sldMk cId="2070529597" sldId="578"/>
        </pc:sldMkLst>
        <pc:picChg chg="add del mod">
          <ac:chgData name="竣淋 湯" userId="79a37d5f0aba2e7c" providerId="Windows Live" clId="Web-{EC703EFB-AB0C-457B-A99F-1BA5320CD267}" dt="2019-11-17T18:16:51.065" v="30"/>
          <ac:picMkLst>
            <pc:docMk/>
            <pc:sldMk cId="2070529597" sldId="578"/>
            <ac:picMk id="4" creationId="{C721AE5A-1A77-4165-A30D-96B15069A48B}"/>
          </ac:picMkLst>
        </pc:picChg>
      </pc:sldChg>
      <pc:sldChg chg="add del replId">
        <pc:chgData name="竣淋 湯" userId="79a37d5f0aba2e7c" providerId="Windows Live" clId="Web-{EC703EFB-AB0C-457B-A99F-1BA5320CD267}" dt="2019-11-17T18:22:22.676" v="110"/>
        <pc:sldMkLst>
          <pc:docMk/>
          <pc:sldMk cId="3063584858" sldId="578"/>
        </pc:sldMkLst>
      </pc:sldChg>
      <pc:sldChg chg="addSp delSp modSp add ord replId modNotes">
        <pc:chgData name="竣淋 湯" userId="79a37d5f0aba2e7c" providerId="Windows Live" clId="Web-{EC703EFB-AB0C-457B-A99F-1BA5320CD267}" dt="2019-11-17T18:27:51.145" v="382"/>
        <pc:sldMkLst>
          <pc:docMk/>
          <pc:sldMk cId="3885527917" sldId="578"/>
        </pc:sldMkLst>
        <pc:spChg chg="del">
          <ac:chgData name="竣淋 湯" userId="79a37d5f0aba2e7c" providerId="Windows Live" clId="Web-{EC703EFB-AB0C-457B-A99F-1BA5320CD267}" dt="2019-11-17T18:24:18.457" v="126"/>
          <ac:spMkLst>
            <pc:docMk/>
            <pc:sldMk cId="3885527917" sldId="578"/>
            <ac:spMk id="3" creationId="{00000000-0000-0000-0000-000000000000}"/>
          </ac:spMkLst>
        </pc:spChg>
        <pc:spChg chg="add mod">
          <ac:chgData name="竣淋 湯" userId="79a37d5f0aba2e7c" providerId="Windows Live" clId="Web-{EC703EFB-AB0C-457B-A99F-1BA5320CD267}" dt="2019-11-17T18:25:21.801" v="133" actId="20577"/>
          <ac:spMkLst>
            <pc:docMk/>
            <pc:sldMk cId="3885527917" sldId="578"/>
            <ac:spMk id="7" creationId="{9940E44F-7C49-43C7-A34B-859182536586}"/>
          </ac:spMkLst>
        </pc:spChg>
        <pc:picChg chg="add mod">
          <ac:chgData name="竣淋 湯" userId="79a37d5f0aba2e7c" providerId="Windows Live" clId="Web-{EC703EFB-AB0C-457B-A99F-1BA5320CD267}" dt="2019-11-17T18:25:40.301" v="140" actId="1076"/>
          <ac:picMkLst>
            <pc:docMk/>
            <pc:sldMk cId="3885527917" sldId="578"/>
            <ac:picMk id="8" creationId="{5C9AF515-3C80-4EA1-8484-7E9D2EF38A51}"/>
          </ac:picMkLst>
        </pc:picChg>
      </pc:sldChg>
      <pc:sldChg chg="add del ord replId">
        <pc:chgData name="竣淋 湯" userId="79a37d5f0aba2e7c" providerId="Windows Live" clId="Web-{EC703EFB-AB0C-457B-A99F-1BA5320CD267}" dt="2019-11-17T18:22:44.473" v="111"/>
        <pc:sldMkLst>
          <pc:docMk/>
          <pc:sldMk cId="1681576772" sldId="579"/>
        </pc:sldMkLst>
      </pc:sldChg>
      <pc:sldChg chg="addSp delSp modSp add replId modNotes">
        <pc:chgData name="竣淋 湯" userId="79a37d5f0aba2e7c" providerId="Windows Live" clId="Web-{EC703EFB-AB0C-457B-A99F-1BA5320CD267}" dt="2019-11-17T18:44:28.852" v="619"/>
        <pc:sldMkLst>
          <pc:docMk/>
          <pc:sldMk cId="2494392949" sldId="579"/>
        </pc:sldMkLst>
        <pc:spChg chg="add del mod">
          <ac:chgData name="竣淋 湯" userId="79a37d5f0aba2e7c" providerId="Windows Live" clId="Web-{EC703EFB-AB0C-457B-A99F-1BA5320CD267}" dt="2019-11-17T18:43:22.852" v="582"/>
          <ac:spMkLst>
            <pc:docMk/>
            <pc:sldMk cId="2494392949" sldId="579"/>
            <ac:spMk id="4" creationId="{B648C681-3D12-4F36-8151-CA09D426D324}"/>
          </ac:spMkLst>
        </pc:spChg>
        <pc:spChg chg="add del mod">
          <ac:chgData name="竣淋 湯" userId="79a37d5f0aba2e7c" providerId="Windows Live" clId="Web-{EC703EFB-AB0C-457B-A99F-1BA5320CD267}" dt="2019-11-17T18:43:45.165" v="584"/>
          <ac:spMkLst>
            <pc:docMk/>
            <pc:sldMk cId="2494392949" sldId="579"/>
            <ac:spMk id="6" creationId="{D7505DA8-5239-421B-A38C-3920C554F849}"/>
          </ac:spMkLst>
        </pc:spChg>
        <pc:spChg chg="del">
          <ac:chgData name="竣淋 湯" userId="79a37d5f0aba2e7c" providerId="Windows Live" clId="Web-{EC703EFB-AB0C-457B-A99F-1BA5320CD267}" dt="2019-11-17T18:43:22.743" v="581"/>
          <ac:spMkLst>
            <pc:docMk/>
            <pc:sldMk cId="2494392949" sldId="579"/>
            <ac:spMk id="18436" creationId="{00000000-0000-0000-0000-000000000000}"/>
          </ac:spMkLst>
        </pc:spChg>
        <pc:picChg chg="add mod">
          <ac:chgData name="竣淋 湯" userId="79a37d5f0aba2e7c" providerId="Windows Live" clId="Web-{EC703EFB-AB0C-457B-A99F-1BA5320CD267}" dt="2019-11-17T18:43:51.196" v="590" actId="1076"/>
          <ac:picMkLst>
            <pc:docMk/>
            <pc:sldMk cId="2494392949" sldId="579"/>
            <ac:picMk id="7" creationId="{6FA5BF29-61D9-4171-81F9-D3803C456879}"/>
          </ac:picMkLst>
        </pc:picChg>
        <pc:picChg chg="del">
          <ac:chgData name="竣淋 湯" userId="79a37d5f0aba2e7c" providerId="Windows Live" clId="Web-{EC703EFB-AB0C-457B-A99F-1BA5320CD267}" dt="2019-11-17T18:43:16.633" v="580"/>
          <ac:picMkLst>
            <pc:docMk/>
            <pc:sldMk cId="2494392949" sldId="579"/>
            <ac:picMk id="18437" creationId="{00000000-0000-0000-0000-000000000000}"/>
          </ac:picMkLst>
        </pc:picChg>
      </pc:sldChg>
      <pc:sldChg chg="add del replId">
        <pc:chgData name="竣淋 湯" userId="79a37d5f0aba2e7c" providerId="Windows Live" clId="Web-{EC703EFB-AB0C-457B-A99F-1BA5320CD267}" dt="2019-11-17T18:24:24.770" v="130"/>
        <pc:sldMkLst>
          <pc:docMk/>
          <pc:sldMk cId="3436217811" sldId="579"/>
        </pc:sldMkLst>
      </pc:sldChg>
    </pc:docChg>
  </pc:docChgLst>
  <pc:docChgLst>
    <pc:chgData name="竣淋 湯" userId="79a37d5f0aba2e7c" providerId="Windows Live" clId="Web-{54B7D988-9AE5-4242-83D3-F482781812BF}"/>
    <pc:docChg chg="modSld">
      <pc:chgData name="竣淋 湯" userId="79a37d5f0aba2e7c" providerId="Windows Live" clId="Web-{54B7D988-9AE5-4242-83D3-F482781812BF}" dt="2019-11-12T07:45:06.437" v="217"/>
      <pc:docMkLst>
        <pc:docMk/>
      </pc:docMkLst>
      <pc:sldChg chg="modNotes">
        <pc:chgData name="竣淋 湯" userId="79a37d5f0aba2e7c" providerId="Windows Live" clId="Web-{54B7D988-9AE5-4242-83D3-F482781812BF}" dt="2019-11-12T07:22:37.029" v="190"/>
        <pc:sldMkLst>
          <pc:docMk/>
          <pc:sldMk cId="0" sldId="316"/>
        </pc:sldMkLst>
      </pc:sldChg>
      <pc:sldChg chg="modNotes">
        <pc:chgData name="竣淋 湯" userId="79a37d5f0aba2e7c" providerId="Windows Live" clId="Web-{54B7D988-9AE5-4242-83D3-F482781812BF}" dt="2019-11-12T07:04:47.605" v="163"/>
        <pc:sldMkLst>
          <pc:docMk/>
          <pc:sldMk cId="927214028" sldId="430"/>
        </pc:sldMkLst>
      </pc:sldChg>
      <pc:sldChg chg="modNotes">
        <pc:chgData name="竣淋 湯" userId="79a37d5f0aba2e7c" providerId="Windows Live" clId="Web-{54B7D988-9AE5-4242-83D3-F482781812BF}" dt="2019-11-12T07:36:42.671" v="194"/>
        <pc:sldMkLst>
          <pc:docMk/>
          <pc:sldMk cId="3792411994" sldId="438"/>
        </pc:sldMkLst>
      </pc:sldChg>
      <pc:sldChg chg="modNotes">
        <pc:chgData name="竣淋 湯" userId="79a37d5f0aba2e7c" providerId="Windows Live" clId="Web-{54B7D988-9AE5-4242-83D3-F482781812BF}" dt="2019-11-12T06:51:18.725" v="20"/>
        <pc:sldMkLst>
          <pc:docMk/>
          <pc:sldMk cId="1437346820" sldId="486"/>
        </pc:sldMkLst>
      </pc:sldChg>
      <pc:sldChg chg="modNotes">
        <pc:chgData name="竣淋 湯" userId="79a37d5f0aba2e7c" providerId="Windows Live" clId="Web-{54B7D988-9AE5-4242-83D3-F482781812BF}" dt="2019-11-12T06:52:57.606" v="100"/>
        <pc:sldMkLst>
          <pc:docMk/>
          <pc:sldMk cId="3096742012" sldId="487"/>
        </pc:sldMkLst>
      </pc:sldChg>
      <pc:sldChg chg="modNotes">
        <pc:chgData name="竣淋 湯" userId="79a37d5f0aba2e7c" providerId="Windows Live" clId="Web-{54B7D988-9AE5-4242-83D3-F482781812BF}" dt="2019-11-12T07:45:06.437" v="217"/>
        <pc:sldMkLst>
          <pc:docMk/>
          <pc:sldMk cId="375943932" sldId="514"/>
        </pc:sldMkLst>
      </pc:sldChg>
      <pc:sldChg chg="modNotes">
        <pc:chgData name="竣淋 湯" userId="79a37d5f0aba2e7c" providerId="Windows Live" clId="Web-{54B7D988-9AE5-4242-83D3-F482781812BF}" dt="2019-11-12T06:20:44.269" v="13"/>
        <pc:sldMkLst>
          <pc:docMk/>
          <pc:sldMk cId="592386020" sldId="540"/>
        </pc:sldMkLst>
      </pc:sldChg>
      <pc:sldChg chg="modNotes">
        <pc:chgData name="竣淋 湯" userId="79a37d5f0aba2e7c" providerId="Windows Live" clId="Web-{54B7D988-9AE5-4242-83D3-F482781812BF}" dt="2019-11-12T07:21:37.529" v="165"/>
        <pc:sldMkLst>
          <pc:docMk/>
          <pc:sldMk cId="3974992292" sldId="548"/>
        </pc:sldMkLst>
      </pc:sldChg>
      <pc:sldChg chg="modNotes">
        <pc:chgData name="竣淋 湯" userId="79a37d5f0aba2e7c" providerId="Windows Live" clId="Web-{54B7D988-9AE5-4242-83D3-F482781812BF}" dt="2019-11-12T07:38:54.202" v="199"/>
        <pc:sldMkLst>
          <pc:docMk/>
          <pc:sldMk cId="1496837783" sldId="567"/>
        </pc:sldMkLst>
      </pc:sldChg>
      <pc:sldChg chg="modNotes">
        <pc:chgData name="竣淋 湯" userId="79a37d5f0aba2e7c" providerId="Windows Live" clId="Web-{54B7D988-9AE5-4242-83D3-F482781812BF}" dt="2019-11-12T07:40:40.579" v="209"/>
        <pc:sldMkLst>
          <pc:docMk/>
          <pc:sldMk cId="3316026185" sldId="568"/>
        </pc:sldMkLst>
      </pc:sldChg>
    </pc:docChg>
  </pc:docChgLst>
  <pc:docChgLst>
    <pc:chgData name="竣淋 湯" userId="79a37d5f0aba2e7c" providerId="Windows Live" clId="Web-{8109E758-867D-4F8B-BE6B-87139F1BF84F}"/>
    <pc:docChg chg="addSld delSld modSld sldOrd addMainMaster modMainMaster">
      <pc:chgData name="竣淋 湯" userId="79a37d5f0aba2e7c" providerId="Windows Live" clId="Web-{8109E758-867D-4F8B-BE6B-87139F1BF84F}" dt="2019-11-12T13:25:13.378" v="188"/>
      <pc:docMkLst>
        <pc:docMk/>
      </pc:docMkLst>
      <pc:sldChg chg="addSp modSp">
        <pc:chgData name="竣淋 湯" userId="79a37d5f0aba2e7c" providerId="Windows Live" clId="Web-{8109E758-867D-4F8B-BE6B-87139F1BF84F}" dt="2019-11-12T13:23:52.799" v="158" actId="1076"/>
        <pc:sldMkLst>
          <pc:docMk/>
          <pc:sldMk cId="0" sldId="350"/>
        </pc:sldMkLst>
        <pc:picChg chg="add mod">
          <ac:chgData name="竣淋 湯" userId="79a37d5f0aba2e7c" providerId="Windows Live" clId="Web-{8109E758-867D-4F8B-BE6B-87139F1BF84F}" dt="2019-11-12T13:23:46.174" v="157" actId="1076"/>
          <ac:picMkLst>
            <pc:docMk/>
            <pc:sldMk cId="0" sldId="350"/>
            <ac:picMk id="3" creationId="{40E2EA89-E3C1-422F-AC74-98AD15FE1B76}"/>
          </ac:picMkLst>
        </pc:picChg>
        <pc:picChg chg="add mod">
          <ac:chgData name="竣淋 湯" userId="79a37d5f0aba2e7c" providerId="Windows Live" clId="Web-{8109E758-867D-4F8B-BE6B-87139F1BF84F}" dt="2019-11-12T13:23:52.799" v="158" actId="1076"/>
          <ac:picMkLst>
            <pc:docMk/>
            <pc:sldMk cId="0" sldId="350"/>
            <ac:picMk id="4" creationId="{3D371FB2-822A-40EF-B2D3-E98648CB56FC}"/>
          </ac:picMkLst>
        </pc:picChg>
      </pc:sldChg>
      <pc:sldChg chg="modNotes">
        <pc:chgData name="竣淋 湯" userId="79a37d5f0aba2e7c" providerId="Windows Live" clId="Web-{8109E758-867D-4F8B-BE6B-87139F1BF84F}" dt="2019-11-12T12:49:30.448" v="5"/>
        <pc:sldMkLst>
          <pc:docMk/>
          <pc:sldMk cId="2189119838" sldId="571"/>
        </pc:sldMkLst>
      </pc:sldChg>
      <pc:sldChg chg="addSp delSp modSp add replId modNotes">
        <pc:chgData name="竣淋 湯" userId="79a37d5f0aba2e7c" providerId="Windows Live" clId="Web-{8109E758-867D-4F8B-BE6B-87139F1BF84F}" dt="2019-11-12T12:57:32.827" v="69"/>
        <pc:sldMkLst>
          <pc:docMk/>
          <pc:sldMk cId="3006657265" sldId="572"/>
        </pc:sldMkLst>
        <pc:spChg chg="del">
          <ac:chgData name="竣淋 湯" userId="79a37d5f0aba2e7c" providerId="Windows Live" clId="Web-{8109E758-867D-4F8B-BE6B-87139F1BF84F}" dt="2019-11-12T12:54:12.575" v="11"/>
          <ac:spMkLst>
            <pc:docMk/>
            <pc:sldMk cId="3006657265" sldId="572"/>
            <ac:spMk id="3" creationId="{00000000-0000-0000-0000-000000000000}"/>
          </ac:spMkLst>
        </pc:spChg>
        <pc:spChg chg="add del">
          <ac:chgData name="竣淋 湯" userId="79a37d5f0aba2e7c" providerId="Windows Live" clId="Web-{8109E758-867D-4F8B-BE6B-87139F1BF84F}" dt="2019-11-12T12:54:25.841" v="13"/>
          <ac:spMkLst>
            <pc:docMk/>
            <pc:sldMk cId="3006657265" sldId="572"/>
            <ac:spMk id="4" creationId="{242119CF-A1F5-4A05-9D16-46556AA5CE18}"/>
          </ac:spMkLst>
        </pc:spChg>
        <pc:spChg chg="add del mod">
          <ac:chgData name="竣淋 湯" userId="79a37d5f0aba2e7c" providerId="Windows Live" clId="Web-{8109E758-867D-4F8B-BE6B-87139F1BF84F}" dt="2019-11-12T12:54:32.779" v="14"/>
          <ac:spMkLst>
            <pc:docMk/>
            <pc:sldMk cId="3006657265" sldId="572"/>
            <ac:spMk id="9" creationId="{CC307FAA-500F-40BE-BCD0-C7C82D908B06}"/>
          </ac:spMkLst>
        </pc:spChg>
      </pc:sldChg>
      <pc:sldChg chg="add del ord">
        <pc:chgData name="竣淋 湯" userId="79a37d5f0aba2e7c" providerId="Windows Live" clId="Web-{8109E758-867D-4F8B-BE6B-87139F1BF84F}" dt="2019-11-12T12:57:32.983" v="70"/>
        <pc:sldMkLst>
          <pc:docMk/>
          <pc:sldMk cId="2578641932" sldId="573"/>
        </pc:sldMkLst>
      </pc:sldChg>
      <pc:sldChg chg="addSp delSp modSp add replId modNotes">
        <pc:chgData name="竣淋 湯" userId="79a37d5f0aba2e7c" providerId="Windows Live" clId="Web-{8109E758-867D-4F8B-BE6B-87139F1BF84F}" dt="2019-11-12T13:02:55.160" v="119"/>
        <pc:sldMkLst>
          <pc:docMk/>
          <pc:sldMk cId="2641438289" sldId="573"/>
        </pc:sldMkLst>
        <pc:spChg chg="del">
          <ac:chgData name="竣淋 湯" userId="79a37d5f0aba2e7c" providerId="Windows Live" clId="Web-{8109E758-867D-4F8B-BE6B-87139F1BF84F}" dt="2019-11-12T13:01:08.470" v="72"/>
          <ac:spMkLst>
            <pc:docMk/>
            <pc:sldMk cId="2641438289" sldId="573"/>
            <ac:spMk id="4" creationId="{242119CF-A1F5-4A05-9D16-46556AA5CE18}"/>
          </ac:spMkLst>
        </pc:spChg>
        <pc:spChg chg="add mod">
          <ac:chgData name="竣淋 湯" userId="79a37d5f0aba2e7c" providerId="Windows Live" clId="Web-{8109E758-867D-4F8B-BE6B-87139F1BF84F}" dt="2019-11-12T13:02:19.315" v="96" actId="1076"/>
          <ac:spMkLst>
            <pc:docMk/>
            <pc:sldMk cId="2641438289" sldId="573"/>
            <ac:spMk id="8" creationId="{CA918D0B-6605-4E88-87FB-B862E6DFC33D}"/>
          </ac:spMkLst>
        </pc:spChg>
        <pc:picChg chg="add mod">
          <ac:chgData name="竣淋 湯" userId="79a37d5f0aba2e7c" providerId="Windows Live" clId="Web-{8109E758-867D-4F8B-BE6B-87139F1BF84F}" dt="2019-11-12T13:01:38.033" v="80" actId="1076"/>
          <ac:picMkLst>
            <pc:docMk/>
            <pc:sldMk cId="2641438289" sldId="573"/>
            <ac:picMk id="3" creationId="{F3C169F4-03E6-477F-8DDC-27267D9CC29C}"/>
          </ac:picMkLst>
        </pc:picChg>
      </pc:sldChg>
      <pc:sldChg chg="addSp delSp modSp add replId modNotes">
        <pc:chgData name="竣淋 湯" userId="79a37d5f0aba2e7c" providerId="Windows Live" clId="Web-{8109E758-867D-4F8B-BE6B-87139F1BF84F}" dt="2019-11-12T13:04:22.567" v="143"/>
        <pc:sldMkLst>
          <pc:docMk/>
          <pc:sldMk cId="561203350" sldId="574"/>
        </pc:sldMkLst>
        <pc:spChg chg="del">
          <ac:chgData name="竣淋 湯" userId="79a37d5f0aba2e7c" providerId="Windows Live" clId="Web-{8109E758-867D-4F8B-BE6B-87139F1BF84F}" dt="2019-11-12T13:03:25.348" v="124"/>
          <ac:spMkLst>
            <pc:docMk/>
            <pc:sldMk cId="561203350" sldId="574"/>
            <ac:spMk id="8" creationId="{CA918D0B-6605-4E88-87FB-B862E6DFC33D}"/>
          </ac:spMkLst>
        </pc:spChg>
        <pc:picChg chg="del">
          <ac:chgData name="竣淋 湯" userId="79a37d5f0aba2e7c" providerId="Windows Live" clId="Web-{8109E758-867D-4F8B-BE6B-87139F1BF84F}" dt="2019-11-12T13:03:25.192" v="123"/>
          <ac:picMkLst>
            <pc:docMk/>
            <pc:sldMk cId="561203350" sldId="574"/>
            <ac:picMk id="3" creationId="{F3C169F4-03E6-477F-8DDC-27267D9CC29C}"/>
          </ac:picMkLst>
        </pc:picChg>
        <pc:picChg chg="add mod">
          <ac:chgData name="竣淋 湯" userId="79a37d5f0aba2e7c" providerId="Windows Live" clId="Web-{8109E758-867D-4F8B-BE6B-87139F1BF84F}" dt="2019-11-12T13:03:44.692" v="134" actId="1076"/>
          <ac:picMkLst>
            <pc:docMk/>
            <pc:sldMk cId="561203350" sldId="574"/>
            <ac:picMk id="4" creationId="{F31005B5-28F8-454F-BE31-B26A919C849F}"/>
          </ac:picMkLst>
        </pc:picChg>
        <pc:picChg chg="add del mod">
          <ac:chgData name="竣淋 湯" userId="79a37d5f0aba2e7c" providerId="Windows Live" clId="Web-{8109E758-867D-4F8B-BE6B-87139F1BF84F}" dt="2019-11-12T13:03:38.567" v="132"/>
          <ac:picMkLst>
            <pc:docMk/>
            <pc:sldMk cId="561203350" sldId="574"/>
            <ac:picMk id="10" creationId="{8282934F-946D-40FA-BFC6-64059B692787}"/>
          </ac:picMkLst>
        </pc:picChg>
        <pc:picChg chg="add del">
          <ac:chgData name="竣淋 湯" userId="79a37d5f0aba2e7c" providerId="Windows Live" clId="Web-{8109E758-867D-4F8B-BE6B-87139F1BF84F}" dt="2019-11-12T13:03:38.473" v="130"/>
          <ac:picMkLst>
            <pc:docMk/>
            <pc:sldMk cId="561203350" sldId="574"/>
            <ac:picMk id="12" creationId="{CF78BFE2-46FB-48FC-AF53-1BCB193CB9D6}"/>
          </ac:picMkLst>
        </pc:picChg>
        <pc:picChg chg="add del">
          <ac:chgData name="竣淋 湯" userId="79a37d5f0aba2e7c" providerId="Windows Live" clId="Web-{8109E758-867D-4F8B-BE6B-87139F1BF84F}" dt="2019-11-12T13:03:38.395" v="129"/>
          <ac:picMkLst>
            <pc:docMk/>
            <pc:sldMk cId="561203350" sldId="574"/>
            <ac:picMk id="14" creationId="{53ECF2BD-2BD7-4985-805B-5C9F77692812}"/>
          </ac:picMkLst>
        </pc:picChg>
      </pc:sldChg>
      <pc:sldChg chg="addSp delSp modSp add replId modNotes">
        <pc:chgData name="竣淋 湯" userId="79a37d5f0aba2e7c" providerId="Windows Live" clId="Web-{8109E758-867D-4F8B-BE6B-87139F1BF84F}" dt="2019-11-12T13:20:10.766" v="152"/>
        <pc:sldMkLst>
          <pc:docMk/>
          <pc:sldMk cId="183700414" sldId="575"/>
        </pc:sldMkLst>
        <pc:spChg chg="del">
          <ac:chgData name="竣淋 湯" userId="79a37d5f0aba2e7c" providerId="Windows Live" clId="Web-{8109E758-867D-4F8B-BE6B-87139F1BF84F}" dt="2019-11-12T13:03:50.942" v="137"/>
          <ac:spMkLst>
            <pc:docMk/>
            <pc:sldMk cId="183700414" sldId="575"/>
            <ac:spMk id="8" creationId="{CA918D0B-6605-4E88-87FB-B862E6DFC33D}"/>
          </ac:spMkLst>
        </pc:spChg>
        <pc:picChg chg="del">
          <ac:chgData name="竣淋 湯" userId="79a37d5f0aba2e7c" providerId="Windows Live" clId="Web-{8109E758-867D-4F8B-BE6B-87139F1BF84F}" dt="2019-11-12T13:03:50.926" v="136"/>
          <ac:picMkLst>
            <pc:docMk/>
            <pc:sldMk cId="183700414" sldId="575"/>
            <ac:picMk id="3" creationId="{F3C169F4-03E6-477F-8DDC-27267D9CC29C}"/>
          </ac:picMkLst>
        </pc:picChg>
        <pc:picChg chg="add mod">
          <ac:chgData name="竣淋 湯" userId="79a37d5f0aba2e7c" providerId="Windows Live" clId="Web-{8109E758-867D-4F8B-BE6B-87139F1BF84F}" dt="2019-11-12T13:04:46.833" v="150" actId="1076"/>
          <ac:picMkLst>
            <pc:docMk/>
            <pc:sldMk cId="183700414" sldId="575"/>
            <ac:picMk id="4" creationId="{3F3F227B-DFA1-46C5-B936-64CA40EA8D7C}"/>
          </ac:picMkLst>
        </pc:picChg>
      </pc:sldChg>
      <pc:sldChg chg="add ord modNotes">
        <pc:chgData name="竣淋 湯" userId="79a37d5f0aba2e7c" providerId="Windows Live" clId="Web-{8109E758-867D-4F8B-BE6B-87139F1BF84F}" dt="2019-11-12T13:25:13.378" v="188"/>
        <pc:sldMkLst>
          <pc:docMk/>
          <pc:sldMk cId="1273199802" sldId="576"/>
        </pc:sldMkLst>
      </pc:sldChg>
      <pc:sldChg chg="add del">
        <pc:chgData name="竣淋 湯" userId="79a37d5f0aba2e7c" providerId="Windows Live" clId="Web-{8109E758-867D-4F8B-BE6B-87139F1BF84F}" dt="2019-11-12T13:03:50.848" v="135"/>
        <pc:sldMkLst>
          <pc:docMk/>
          <pc:sldMk cId="2487046789" sldId="576"/>
        </pc:sldMkLst>
      </pc:sldChg>
      <pc:sldChg chg="add del">
        <pc:chgData name="竣淋 湯" userId="79a37d5f0aba2e7c" providerId="Windows Live" clId="Web-{8109E758-867D-4F8B-BE6B-87139F1BF84F}" dt="2019-11-12T13:23:52.893" v="159"/>
        <pc:sldMkLst>
          <pc:docMk/>
          <pc:sldMk cId="2578029654" sldId="576"/>
        </pc:sldMkLst>
      </pc:sldChg>
      <pc:sldMasterChg chg="add addSldLayout">
        <pc:chgData name="竣淋 湯" userId="79a37d5f0aba2e7c" providerId="Windows Live" clId="Web-{8109E758-867D-4F8B-BE6B-87139F1BF84F}" dt="2019-11-12T12:54:05.122" v="8"/>
        <pc:sldMasterMkLst>
          <pc:docMk/>
          <pc:sldMasterMk cId="45537214" sldId="2147483660"/>
        </pc:sldMasterMkLst>
        <pc:sldLayoutChg chg="add">
          <pc:chgData name="竣淋 湯" userId="79a37d5f0aba2e7c" providerId="Windows Live" clId="Web-{8109E758-867D-4F8B-BE6B-87139F1BF84F}" dt="2019-11-12T12:54:05.122" v="8"/>
          <pc:sldLayoutMkLst>
            <pc:docMk/>
            <pc:sldMasterMk cId="45537214" sldId="2147483660"/>
            <pc:sldLayoutMk cId="2882444908" sldId="2147483661"/>
          </pc:sldLayoutMkLst>
        </pc:sldLayoutChg>
        <pc:sldLayoutChg chg="add">
          <pc:chgData name="竣淋 湯" userId="79a37d5f0aba2e7c" providerId="Windows Live" clId="Web-{8109E758-867D-4F8B-BE6B-87139F1BF84F}" dt="2019-11-12T12:54:05.122" v="8"/>
          <pc:sldLayoutMkLst>
            <pc:docMk/>
            <pc:sldMasterMk cId="45537214" sldId="2147483660"/>
            <pc:sldLayoutMk cId="1270953789" sldId="2147483662"/>
          </pc:sldLayoutMkLst>
        </pc:sldLayoutChg>
        <pc:sldLayoutChg chg="add">
          <pc:chgData name="竣淋 湯" userId="79a37d5f0aba2e7c" providerId="Windows Live" clId="Web-{8109E758-867D-4F8B-BE6B-87139F1BF84F}" dt="2019-11-12T12:54:05.122" v="8"/>
          <pc:sldLayoutMkLst>
            <pc:docMk/>
            <pc:sldMasterMk cId="45537214" sldId="2147483660"/>
            <pc:sldLayoutMk cId="4054632450" sldId="2147483663"/>
          </pc:sldLayoutMkLst>
        </pc:sldLayoutChg>
        <pc:sldLayoutChg chg="add">
          <pc:chgData name="竣淋 湯" userId="79a37d5f0aba2e7c" providerId="Windows Live" clId="Web-{8109E758-867D-4F8B-BE6B-87139F1BF84F}" dt="2019-11-12T12:54:05.122" v="8"/>
          <pc:sldLayoutMkLst>
            <pc:docMk/>
            <pc:sldMasterMk cId="45537214" sldId="2147483660"/>
            <pc:sldLayoutMk cId="949309243" sldId="2147483664"/>
          </pc:sldLayoutMkLst>
        </pc:sldLayoutChg>
        <pc:sldLayoutChg chg="add">
          <pc:chgData name="竣淋 湯" userId="79a37d5f0aba2e7c" providerId="Windows Live" clId="Web-{8109E758-867D-4F8B-BE6B-87139F1BF84F}" dt="2019-11-12T12:54:05.122" v="8"/>
          <pc:sldLayoutMkLst>
            <pc:docMk/>
            <pc:sldMasterMk cId="45537214" sldId="2147483660"/>
            <pc:sldLayoutMk cId="3553284434" sldId="2147483665"/>
          </pc:sldLayoutMkLst>
        </pc:sldLayoutChg>
        <pc:sldLayoutChg chg="add">
          <pc:chgData name="竣淋 湯" userId="79a37d5f0aba2e7c" providerId="Windows Live" clId="Web-{8109E758-867D-4F8B-BE6B-87139F1BF84F}" dt="2019-11-12T12:54:05.122" v="8"/>
          <pc:sldLayoutMkLst>
            <pc:docMk/>
            <pc:sldMasterMk cId="45537214" sldId="2147483660"/>
            <pc:sldLayoutMk cId="4133901704" sldId="2147483666"/>
          </pc:sldLayoutMkLst>
        </pc:sldLayoutChg>
        <pc:sldLayoutChg chg="add">
          <pc:chgData name="竣淋 湯" userId="79a37d5f0aba2e7c" providerId="Windows Live" clId="Web-{8109E758-867D-4F8B-BE6B-87139F1BF84F}" dt="2019-11-12T12:54:05.122" v="8"/>
          <pc:sldLayoutMkLst>
            <pc:docMk/>
            <pc:sldMasterMk cId="45537214" sldId="2147483660"/>
            <pc:sldLayoutMk cId="2504219361" sldId="2147483667"/>
          </pc:sldLayoutMkLst>
        </pc:sldLayoutChg>
        <pc:sldLayoutChg chg="add">
          <pc:chgData name="竣淋 湯" userId="79a37d5f0aba2e7c" providerId="Windows Live" clId="Web-{8109E758-867D-4F8B-BE6B-87139F1BF84F}" dt="2019-11-12T12:54:05.122" v="8"/>
          <pc:sldLayoutMkLst>
            <pc:docMk/>
            <pc:sldMasterMk cId="45537214" sldId="2147483660"/>
            <pc:sldLayoutMk cId="64559818" sldId="2147483668"/>
          </pc:sldLayoutMkLst>
        </pc:sldLayoutChg>
        <pc:sldLayoutChg chg="add">
          <pc:chgData name="竣淋 湯" userId="79a37d5f0aba2e7c" providerId="Windows Live" clId="Web-{8109E758-867D-4F8B-BE6B-87139F1BF84F}" dt="2019-11-12T12:54:05.122" v="8"/>
          <pc:sldLayoutMkLst>
            <pc:docMk/>
            <pc:sldMasterMk cId="45537214" sldId="2147483660"/>
            <pc:sldLayoutMk cId="1039470741" sldId="2147483669"/>
          </pc:sldLayoutMkLst>
        </pc:sldLayoutChg>
        <pc:sldLayoutChg chg="add">
          <pc:chgData name="竣淋 湯" userId="79a37d5f0aba2e7c" providerId="Windows Live" clId="Web-{8109E758-867D-4F8B-BE6B-87139F1BF84F}" dt="2019-11-12T12:54:05.122" v="8"/>
          <pc:sldLayoutMkLst>
            <pc:docMk/>
            <pc:sldMasterMk cId="45537214" sldId="2147483660"/>
            <pc:sldLayoutMk cId="868453094" sldId="2147483670"/>
          </pc:sldLayoutMkLst>
        </pc:sldLayoutChg>
        <pc:sldLayoutChg chg="add">
          <pc:chgData name="竣淋 湯" userId="79a37d5f0aba2e7c" providerId="Windows Live" clId="Web-{8109E758-867D-4F8B-BE6B-87139F1BF84F}" dt="2019-11-12T12:54:05.122" v="8"/>
          <pc:sldLayoutMkLst>
            <pc:docMk/>
            <pc:sldMasterMk cId="45537214" sldId="2147483660"/>
            <pc:sldLayoutMk cId="3010953342" sldId="2147483671"/>
          </pc:sldLayoutMkLst>
        </pc:sldLayoutChg>
      </pc:sldMasterChg>
      <pc:sldMasterChg chg="modSldLayout">
        <pc:chgData name="竣淋 湯" userId="79a37d5f0aba2e7c" providerId="Windows Live" clId="Web-{8109E758-867D-4F8B-BE6B-87139F1BF84F}" dt="2019-11-12T12:54:05.122" v="8"/>
        <pc:sldMasterMkLst>
          <pc:docMk/>
          <pc:sldMasterMk cId="0" sldId="2147483700"/>
        </pc:sldMasterMkLst>
        <pc:sldLayoutChg chg="replId">
          <pc:chgData name="竣淋 湯" userId="79a37d5f0aba2e7c" providerId="Windows Live" clId="Web-{8109E758-867D-4F8B-BE6B-87139F1BF84F}" dt="2019-11-12T12:54:05.122" v="8"/>
          <pc:sldLayoutMkLst>
            <pc:docMk/>
            <pc:sldMasterMk cId="0" sldId="2147483700"/>
            <pc:sldLayoutMk cId="1616693113" sldId="2147483709"/>
          </pc:sldLayoutMkLst>
        </pc:sldLayoutChg>
        <pc:sldLayoutChg chg="replId">
          <pc:chgData name="竣淋 湯" userId="79a37d5f0aba2e7c" providerId="Windows Live" clId="Web-{8109E758-867D-4F8B-BE6B-87139F1BF84F}" dt="2019-11-12T12:54:05.122" v="8"/>
          <pc:sldLayoutMkLst>
            <pc:docMk/>
            <pc:sldMasterMk cId="0" sldId="2147483700"/>
            <pc:sldLayoutMk cId="3308882785" sldId="2147483710"/>
          </pc:sldLayoutMkLst>
        </pc:sldLayoutChg>
        <pc:sldLayoutChg chg="replId">
          <pc:chgData name="竣淋 湯" userId="79a37d5f0aba2e7c" providerId="Windows Live" clId="Web-{8109E758-867D-4F8B-BE6B-87139F1BF84F}" dt="2019-11-12T12:54:05.122" v="8"/>
          <pc:sldLayoutMkLst>
            <pc:docMk/>
            <pc:sldMasterMk cId="0" sldId="2147483700"/>
            <pc:sldLayoutMk cId="2395306294" sldId="2147483711"/>
          </pc:sldLayoutMkLst>
        </pc:sldLayoutChg>
        <pc:sldLayoutChg chg="replId">
          <pc:chgData name="竣淋 湯" userId="79a37d5f0aba2e7c" providerId="Windows Live" clId="Web-{8109E758-867D-4F8B-BE6B-87139F1BF84F}" dt="2019-11-12T12:54:05.122" v="8"/>
          <pc:sldLayoutMkLst>
            <pc:docMk/>
            <pc:sldMasterMk cId="0" sldId="2147483700"/>
            <pc:sldLayoutMk cId="747157732" sldId="2147483712"/>
          </pc:sldLayoutMkLst>
        </pc:sldLayoutChg>
        <pc:sldLayoutChg chg="replId">
          <pc:chgData name="竣淋 湯" userId="79a37d5f0aba2e7c" providerId="Windows Live" clId="Web-{8109E758-867D-4F8B-BE6B-87139F1BF84F}" dt="2019-11-12T12:54:05.122" v="8"/>
          <pc:sldLayoutMkLst>
            <pc:docMk/>
            <pc:sldMasterMk cId="0" sldId="2147483700"/>
            <pc:sldLayoutMk cId="1128757836" sldId="2147483713"/>
          </pc:sldLayoutMkLst>
        </pc:sldLayoutChg>
        <pc:sldLayoutChg chg="replId">
          <pc:chgData name="竣淋 湯" userId="79a37d5f0aba2e7c" providerId="Windows Live" clId="Web-{8109E758-867D-4F8B-BE6B-87139F1BF84F}" dt="2019-11-12T12:54:05.122" v="8"/>
          <pc:sldLayoutMkLst>
            <pc:docMk/>
            <pc:sldMasterMk cId="0" sldId="2147483700"/>
            <pc:sldLayoutMk cId="1974858830" sldId="2147483714"/>
          </pc:sldLayoutMkLst>
        </pc:sldLayoutChg>
        <pc:sldLayoutChg chg="replId">
          <pc:chgData name="竣淋 湯" userId="79a37d5f0aba2e7c" providerId="Windows Live" clId="Web-{8109E758-867D-4F8B-BE6B-87139F1BF84F}" dt="2019-11-12T12:54:05.122" v="8"/>
          <pc:sldLayoutMkLst>
            <pc:docMk/>
            <pc:sldMasterMk cId="0" sldId="2147483700"/>
            <pc:sldLayoutMk cId="1691178044" sldId="2147483715"/>
          </pc:sldLayoutMkLst>
        </pc:sldLayoutChg>
        <pc:sldLayoutChg chg="replId">
          <pc:chgData name="竣淋 湯" userId="79a37d5f0aba2e7c" providerId="Windows Live" clId="Web-{8109E758-867D-4F8B-BE6B-87139F1BF84F}" dt="2019-11-12T12:54:05.122" v="8"/>
          <pc:sldLayoutMkLst>
            <pc:docMk/>
            <pc:sldMasterMk cId="0" sldId="2147483700"/>
            <pc:sldLayoutMk cId="1197142260" sldId="2147483716"/>
          </pc:sldLayoutMkLst>
        </pc:sldLayoutChg>
      </pc:sldMasterChg>
    </pc:docChg>
  </pc:docChgLst>
  <pc:docChgLst>
    <pc:chgData name="竣淋 湯" userId="79a37d5f0aba2e7c" providerId="Windows Live" clId="Web-{40DBAA4B-AEFD-4423-9664-12E26FC7985F}"/>
    <pc:docChg chg="modSld">
      <pc:chgData name="竣淋 湯" userId="79a37d5f0aba2e7c" providerId="Windows Live" clId="Web-{40DBAA4B-AEFD-4423-9664-12E26FC7985F}" dt="2019-11-26T02:51:12.412" v="20"/>
      <pc:docMkLst>
        <pc:docMk/>
      </pc:docMkLst>
      <pc:sldChg chg="modNotes">
        <pc:chgData name="竣淋 湯" userId="79a37d5f0aba2e7c" providerId="Windows Live" clId="Web-{40DBAA4B-AEFD-4423-9664-12E26FC7985F}" dt="2019-11-26T02:51:12.412" v="20"/>
        <pc:sldMkLst>
          <pc:docMk/>
          <pc:sldMk cId="0" sldId="392"/>
        </pc:sldMkLst>
      </pc:sldChg>
    </pc:docChg>
  </pc:docChgLst>
  <pc:docChgLst>
    <pc:chgData name="竣淋 湯" userId="79a37d5f0aba2e7c" providerId="Windows Live" clId="Web-{6FF28134-935F-4E31-B06A-788B12FB816D}"/>
    <pc:docChg chg="addSld delSld modSld sldOrd addMainMaster modMainMaster">
      <pc:chgData name="竣淋 湯" userId="79a37d5f0aba2e7c" providerId="Windows Live" clId="Web-{6FF28134-935F-4E31-B06A-788B12FB816D}" dt="2019-10-28T13:23:11.515" v="1015"/>
      <pc:docMkLst>
        <pc:docMk/>
      </pc:docMkLst>
      <pc:sldChg chg="modSp modNotes">
        <pc:chgData name="竣淋 湯" userId="79a37d5f0aba2e7c" providerId="Windows Live" clId="Web-{6FF28134-935F-4E31-B06A-788B12FB816D}" dt="2019-10-28T11:19:37.238" v="313"/>
        <pc:sldMkLst>
          <pc:docMk/>
          <pc:sldMk cId="0" sldId="256"/>
        </pc:sldMkLst>
        <pc:spChg chg="mod">
          <ac:chgData name="竣淋 湯" userId="79a37d5f0aba2e7c" providerId="Windows Live" clId="Web-{6FF28134-935F-4E31-B06A-788B12FB816D}" dt="2019-10-28T09:46:36.699" v="17" actId="20577"/>
          <ac:spMkLst>
            <pc:docMk/>
            <pc:sldMk cId="0" sldId="256"/>
            <ac:spMk id="5125" creationId="{00000000-0000-0000-0000-000000000000}"/>
          </ac:spMkLst>
        </pc:spChg>
      </pc:sldChg>
      <pc:sldChg chg="modSp modNotes">
        <pc:chgData name="竣淋 湯" userId="79a37d5f0aba2e7c" providerId="Windows Live" clId="Web-{6FF28134-935F-4E31-B06A-788B12FB816D}" dt="2019-10-28T12:46:40.364" v="882" actId="1076"/>
        <pc:sldMkLst>
          <pc:docMk/>
          <pc:sldMk cId="0" sldId="387"/>
        </pc:sldMkLst>
        <pc:picChg chg="mod">
          <ac:chgData name="竣淋 湯" userId="79a37d5f0aba2e7c" providerId="Windows Live" clId="Web-{6FF28134-935F-4E31-B06A-788B12FB816D}" dt="2019-10-28T12:46:40.364" v="882" actId="1076"/>
          <ac:picMkLst>
            <pc:docMk/>
            <pc:sldMk cId="0" sldId="387"/>
            <ac:picMk id="50181" creationId="{00000000-0000-0000-0000-000000000000}"/>
          </ac:picMkLst>
        </pc:picChg>
        <pc:picChg chg="mod">
          <ac:chgData name="竣淋 湯" userId="79a37d5f0aba2e7c" providerId="Windows Live" clId="Web-{6FF28134-935F-4E31-B06A-788B12FB816D}" dt="2019-10-28T12:46:40.317" v="881" actId="1076"/>
          <ac:picMkLst>
            <pc:docMk/>
            <pc:sldMk cId="0" sldId="387"/>
            <ac:picMk id="50182" creationId="{00000000-0000-0000-0000-000000000000}"/>
          </ac:picMkLst>
        </pc:picChg>
        <pc:picChg chg="mod">
          <ac:chgData name="竣淋 湯" userId="79a37d5f0aba2e7c" providerId="Windows Live" clId="Web-{6FF28134-935F-4E31-B06A-788B12FB816D}" dt="2019-10-28T12:46:29.864" v="878" actId="1076"/>
          <ac:picMkLst>
            <pc:docMk/>
            <pc:sldMk cId="0" sldId="387"/>
            <ac:picMk id="50183" creationId="{00000000-0000-0000-0000-000000000000}"/>
          </ac:picMkLst>
        </pc:picChg>
      </pc:sldChg>
      <pc:sldChg chg="addSp modSp">
        <pc:chgData name="竣淋 湯" userId="79a37d5f0aba2e7c" providerId="Windows Live" clId="Web-{6FF28134-935F-4E31-B06A-788B12FB816D}" dt="2019-10-28T12:46:21.191" v="877" actId="1076"/>
        <pc:sldMkLst>
          <pc:docMk/>
          <pc:sldMk cId="0" sldId="388"/>
        </pc:sldMkLst>
        <pc:spChg chg="mod">
          <ac:chgData name="竣淋 湯" userId="79a37d5f0aba2e7c" providerId="Windows Live" clId="Web-{6FF28134-935F-4E31-B06A-788B12FB816D}" dt="2019-10-28T12:46:14.910" v="874" actId="20577"/>
          <ac:spMkLst>
            <pc:docMk/>
            <pc:sldMk cId="0" sldId="388"/>
            <ac:spMk id="51204" creationId="{00000000-0000-0000-0000-000000000000}"/>
          </ac:spMkLst>
        </pc:spChg>
        <pc:picChg chg="add mod">
          <ac:chgData name="竣淋 湯" userId="79a37d5f0aba2e7c" providerId="Windows Live" clId="Web-{6FF28134-935F-4E31-B06A-788B12FB816D}" dt="2019-10-28T12:46:21.191" v="877" actId="1076"/>
          <ac:picMkLst>
            <pc:docMk/>
            <pc:sldMk cId="0" sldId="388"/>
            <ac:picMk id="2" creationId="{0701B9C8-A84A-46F7-AB28-E6E35D4859E9}"/>
          </ac:picMkLst>
        </pc:picChg>
        <pc:picChg chg="mod">
          <ac:chgData name="竣淋 湯" userId="79a37d5f0aba2e7c" providerId="Windows Live" clId="Web-{6FF28134-935F-4E31-B06A-788B12FB816D}" dt="2019-10-28T12:44:32.172" v="857" actId="1076"/>
          <ac:picMkLst>
            <pc:docMk/>
            <pc:sldMk cId="0" sldId="388"/>
            <ac:picMk id="51205" creationId="{00000000-0000-0000-0000-000000000000}"/>
          </ac:picMkLst>
        </pc:picChg>
      </pc:sldChg>
      <pc:sldChg chg="modNotes">
        <pc:chgData name="竣淋 湯" userId="79a37d5f0aba2e7c" providerId="Windows Live" clId="Web-{6FF28134-935F-4E31-B06A-788B12FB816D}" dt="2019-10-28T12:49:16.634" v="902"/>
        <pc:sldMkLst>
          <pc:docMk/>
          <pc:sldMk cId="0" sldId="412"/>
        </pc:sldMkLst>
      </pc:sldChg>
      <pc:sldChg chg="modSp modNotes">
        <pc:chgData name="竣淋 湯" userId="79a37d5f0aba2e7c" providerId="Windows Live" clId="Web-{6FF28134-935F-4E31-B06A-788B12FB816D}" dt="2019-10-28T12:30:30.800" v="771"/>
        <pc:sldMkLst>
          <pc:docMk/>
          <pc:sldMk cId="0" sldId="417"/>
        </pc:sldMkLst>
        <pc:spChg chg="mod">
          <ac:chgData name="竣淋 湯" userId="79a37d5f0aba2e7c" providerId="Windows Live" clId="Web-{6FF28134-935F-4E31-B06A-788B12FB816D}" dt="2019-10-28T12:14:42.035" v="746" actId="20577"/>
          <ac:spMkLst>
            <pc:docMk/>
            <pc:sldMk cId="0" sldId="417"/>
            <ac:spMk id="9220" creationId="{00000000-0000-0000-0000-000000000000}"/>
          </ac:spMkLst>
        </pc:spChg>
      </pc:sldChg>
      <pc:sldChg chg="modSp modNotes">
        <pc:chgData name="竣淋 湯" userId="79a37d5f0aba2e7c" providerId="Windows Live" clId="Web-{6FF28134-935F-4E31-B06A-788B12FB816D}" dt="2019-10-28T12:54:41.255" v="922"/>
        <pc:sldMkLst>
          <pc:docMk/>
          <pc:sldMk cId="927214028" sldId="430"/>
        </pc:sldMkLst>
        <pc:spChg chg="mod">
          <ac:chgData name="竣淋 湯" userId="79a37d5f0aba2e7c" providerId="Windows Live" clId="Web-{6FF28134-935F-4E31-B06A-788B12FB816D}" dt="2019-10-28T12:53:48.816" v="910" actId="1076"/>
          <ac:spMkLst>
            <pc:docMk/>
            <pc:sldMk cId="927214028" sldId="430"/>
            <ac:spMk id="3" creationId="{00000000-0000-0000-0000-000000000000}"/>
          </ac:spMkLst>
        </pc:spChg>
      </pc:sldChg>
      <pc:sldChg chg="modNotes">
        <pc:chgData name="竣淋 湯" userId="79a37d5f0aba2e7c" providerId="Windows Live" clId="Web-{6FF28134-935F-4E31-B06A-788B12FB816D}" dt="2019-10-28T12:06:59.363" v="537"/>
        <pc:sldMkLst>
          <pc:docMk/>
          <pc:sldMk cId="1437346820" sldId="486"/>
        </pc:sldMkLst>
      </pc:sldChg>
      <pc:sldChg chg="modNotes">
        <pc:chgData name="竣淋 湯" userId="79a37d5f0aba2e7c" providerId="Windows Live" clId="Web-{6FF28134-935F-4E31-B06A-788B12FB816D}" dt="2019-10-28T12:10:32.870" v="743"/>
        <pc:sldMkLst>
          <pc:docMk/>
          <pc:sldMk cId="3096742012" sldId="487"/>
        </pc:sldMkLst>
      </pc:sldChg>
      <pc:sldChg chg="del">
        <pc:chgData name="竣淋 湯" userId="79a37d5f0aba2e7c" providerId="Windows Live" clId="Web-{6FF28134-935F-4E31-B06A-788B12FB816D}" dt="2019-10-28T11:27:29.722" v="352"/>
        <pc:sldMkLst>
          <pc:docMk/>
          <pc:sldMk cId="113417210" sldId="500"/>
        </pc:sldMkLst>
      </pc:sldChg>
      <pc:sldChg chg="del">
        <pc:chgData name="竣淋 湯" userId="79a37d5f0aba2e7c" providerId="Windows Live" clId="Web-{6FF28134-935F-4E31-B06A-788B12FB816D}" dt="2019-10-28T11:28:28.896" v="367"/>
        <pc:sldMkLst>
          <pc:docMk/>
          <pc:sldMk cId="1409323164" sldId="501"/>
        </pc:sldMkLst>
      </pc:sldChg>
      <pc:sldChg chg="del">
        <pc:chgData name="竣淋 湯" userId="79a37d5f0aba2e7c" providerId="Windows Live" clId="Web-{6FF28134-935F-4E31-B06A-788B12FB816D}" dt="2019-10-28T11:29:07.585" v="374"/>
        <pc:sldMkLst>
          <pc:docMk/>
          <pc:sldMk cId="1711586675" sldId="502"/>
        </pc:sldMkLst>
      </pc:sldChg>
      <pc:sldChg chg="del">
        <pc:chgData name="竣淋 湯" userId="79a37d5f0aba2e7c" providerId="Windows Live" clId="Web-{6FF28134-935F-4E31-B06A-788B12FB816D}" dt="2019-10-28T11:34:00.673" v="428"/>
        <pc:sldMkLst>
          <pc:docMk/>
          <pc:sldMk cId="165390954" sldId="503"/>
        </pc:sldMkLst>
      </pc:sldChg>
      <pc:sldChg chg="del">
        <pc:chgData name="竣淋 湯" userId="79a37d5f0aba2e7c" providerId="Windows Live" clId="Web-{6FF28134-935F-4E31-B06A-788B12FB816D}" dt="2019-10-28T11:34:59.128" v="441"/>
        <pc:sldMkLst>
          <pc:docMk/>
          <pc:sldMk cId="659404744" sldId="505"/>
        </pc:sldMkLst>
      </pc:sldChg>
      <pc:sldChg chg="del">
        <pc:chgData name="竣淋 湯" userId="79a37d5f0aba2e7c" providerId="Windows Live" clId="Web-{6FF28134-935F-4E31-B06A-788B12FB816D}" dt="2019-10-28T11:34:59.128" v="440"/>
        <pc:sldMkLst>
          <pc:docMk/>
          <pc:sldMk cId="49791389" sldId="507"/>
        </pc:sldMkLst>
      </pc:sldChg>
      <pc:sldChg chg="modNotes">
        <pc:chgData name="竣淋 湯" userId="79a37d5f0aba2e7c" providerId="Windows Live" clId="Web-{6FF28134-935F-4E31-B06A-788B12FB816D}" dt="2019-10-28T12:53:12.315" v="908"/>
        <pc:sldMkLst>
          <pc:docMk/>
          <pc:sldMk cId="1968480500" sldId="508"/>
        </pc:sldMkLst>
      </pc:sldChg>
      <pc:sldChg chg="del">
        <pc:chgData name="竣淋 湯" userId="79a37d5f0aba2e7c" providerId="Windows Live" clId="Web-{6FF28134-935F-4E31-B06A-788B12FB816D}" dt="2019-10-28T11:33:23.718" v="418"/>
        <pc:sldMkLst>
          <pc:docMk/>
          <pc:sldMk cId="226298093" sldId="529"/>
        </pc:sldMkLst>
      </pc:sldChg>
      <pc:sldChg chg="del">
        <pc:chgData name="竣淋 湯" userId="79a37d5f0aba2e7c" providerId="Windows Live" clId="Web-{6FF28134-935F-4E31-B06A-788B12FB816D}" dt="2019-10-28T11:33:23.734" v="419"/>
        <pc:sldMkLst>
          <pc:docMk/>
          <pc:sldMk cId="2484968364" sldId="533"/>
        </pc:sldMkLst>
      </pc:sldChg>
      <pc:sldChg chg="del">
        <pc:chgData name="竣淋 湯" userId="79a37d5f0aba2e7c" providerId="Windows Live" clId="Web-{6FF28134-935F-4E31-B06A-788B12FB816D}" dt="2019-10-28T11:30:04.118" v="385"/>
        <pc:sldMkLst>
          <pc:docMk/>
          <pc:sldMk cId="1375099558" sldId="534"/>
        </pc:sldMkLst>
      </pc:sldChg>
      <pc:sldChg chg="del">
        <pc:chgData name="竣淋 湯" userId="79a37d5f0aba2e7c" providerId="Windows Live" clId="Web-{6FF28134-935F-4E31-B06A-788B12FB816D}" dt="2019-10-28T11:29:58.134" v="383"/>
        <pc:sldMkLst>
          <pc:docMk/>
          <pc:sldMk cId="523563908" sldId="535"/>
        </pc:sldMkLst>
      </pc:sldChg>
      <pc:sldChg chg="del">
        <pc:chgData name="竣淋 湯" userId="79a37d5f0aba2e7c" providerId="Windows Live" clId="Web-{6FF28134-935F-4E31-B06A-788B12FB816D}" dt="2019-10-28T11:32:19.560" v="405"/>
        <pc:sldMkLst>
          <pc:docMk/>
          <pc:sldMk cId="3484060820" sldId="536"/>
        </pc:sldMkLst>
      </pc:sldChg>
      <pc:sldChg chg="del">
        <pc:chgData name="竣淋 湯" userId="79a37d5f0aba2e7c" providerId="Windows Live" clId="Web-{6FF28134-935F-4E31-B06A-788B12FB816D}" dt="2019-10-28T11:31:02.135" v="394"/>
        <pc:sldMkLst>
          <pc:docMk/>
          <pc:sldMk cId="2619118393" sldId="539"/>
        </pc:sldMkLst>
      </pc:sldChg>
      <pc:sldChg chg="modSp add ord">
        <pc:chgData name="竣淋 湯" userId="79a37d5f0aba2e7c" providerId="Windows Live" clId="Web-{6FF28134-935F-4E31-B06A-788B12FB816D}" dt="2019-10-28T10:47:36.827" v="31" actId="20577"/>
        <pc:sldMkLst>
          <pc:docMk/>
          <pc:sldMk cId="877192429" sldId="541"/>
        </pc:sldMkLst>
        <pc:spChg chg="mod">
          <ac:chgData name="竣淋 湯" userId="79a37d5f0aba2e7c" providerId="Windows Live" clId="Web-{6FF28134-935F-4E31-B06A-788B12FB816D}" dt="2019-10-28T10:47:36.827" v="31" actId="20577"/>
          <ac:spMkLst>
            <pc:docMk/>
            <pc:sldMk cId="877192429" sldId="541"/>
            <ac:spMk id="450562" creationId="{429CF34A-7F8C-44A2-B9AF-BADC02C2FF63}"/>
          </ac:spMkLst>
        </pc:spChg>
      </pc:sldChg>
      <pc:sldChg chg="add">
        <pc:chgData name="竣淋 湯" userId="79a37d5f0aba2e7c" providerId="Windows Live" clId="Web-{6FF28134-935F-4E31-B06A-788B12FB816D}" dt="2019-10-28T11:05:36.706" v="32"/>
        <pc:sldMkLst>
          <pc:docMk/>
          <pc:sldMk cId="238566925" sldId="542"/>
        </pc:sldMkLst>
      </pc:sldChg>
      <pc:sldChg chg="add">
        <pc:chgData name="竣淋 湯" userId="79a37d5f0aba2e7c" providerId="Windows Live" clId="Web-{6FF28134-935F-4E31-B06A-788B12FB816D}" dt="2019-10-28T11:05:42.894" v="33"/>
        <pc:sldMkLst>
          <pc:docMk/>
          <pc:sldMk cId="3028133979" sldId="543"/>
        </pc:sldMkLst>
      </pc:sldChg>
      <pc:sldChg chg="new del mod setBg">
        <pc:chgData name="竣淋 湯" userId="79a37d5f0aba2e7c" providerId="Windows Live" clId="Web-{6FF28134-935F-4E31-B06A-788B12FB816D}" dt="2019-10-28T11:21:20.163" v="318"/>
        <pc:sldMkLst>
          <pc:docMk/>
          <pc:sldMk cId="76006089" sldId="544"/>
        </pc:sldMkLst>
      </pc:sldChg>
      <pc:sldChg chg="addSp delSp modSp add del mod setBg">
        <pc:chgData name="竣淋 湯" userId="79a37d5f0aba2e7c" providerId="Windows Live" clId="Web-{6FF28134-935F-4E31-B06A-788B12FB816D}" dt="2019-10-28T11:27:06.612" v="348"/>
        <pc:sldMkLst>
          <pc:docMk/>
          <pc:sldMk cId="2869772736" sldId="545"/>
        </pc:sldMkLst>
        <pc:spChg chg="mod">
          <ac:chgData name="竣淋 湯" userId="79a37d5f0aba2e7c" providerId="Windows Live" clId="Web-{6FF28134-935F-4E31-B06A-788B12FB816D}" dt="2019-10-28T11:26:04.829" v="333"/>
          <ac:spMkLst>
            <pc:docMk/>
            <pc:sldMk cId="2869772736" sldId="545"/>
            <ac:spMk id="2" creationId="{822873ED-6AD6-431F-9839-C675A6D61D3B}"/>
          </ac:spMkLst>
        </pc:spChg>
        <pc:spChg chg="del">
          <ac:chgData name="竣淋 湯" userId="79a37d5f0aba2e7c" providerId="Windows Live" clId="Web-{6FF28134-935F-4E31-B06A-788B12FB816D}" dt="2019-10-28T11:21:26.538" v="320"/>
          <ac:spMkLst>
            <pc:docMk/>
            <pc:sldMk cId="2869772736" sldId="545"/>
            <ac:spMk id="3" creationId="{00000000-0000-0000-0000-000000000000}"/>
          </ac:spMkLst>
        </pc:spChg>
        <pc:spChg chg="add del mod">
          <ac:chgData name="竣淋 湯" userId="79a37d5f0aba2e7c" providerId="Windows Live" clId="Web-{6FF28134-935F-4E31-B06A-788B12FB816D}" dt="2019-10-28T11:26:13.516" v="334" actId="20577"/>
          <ac:spMkLst>
            <pc:docMk/>
            <pc:sldMk cId="2869772736" sldId="545"/>
            <ac:spMk id="6" creationId="{00000000-0000-0000-0000-000000000000}"/>
          </ac:spMkLst>
        </pc:spChg>
        <pc:spChg chg="del">
          <ac:chgData name="竣淋 湯" userId="79a37d5f0aba2e7c" providerId="Windows Live" clId="Web-{6FF28134-935F-4E31-B06A-788B12FB816D}" dt="2019-10-28T11:21:26.491" v="319"/>
          <ac:spMkLst>
            <pc:docMk/>
            <pc:sldMk cId="2869772736" sldId="545"/>
            <ac:spMk id="7" creationId="{00000000-0000-0000-0000-000000000000}"/>
          </ac:spMkLst>
        </pc:spChg>
        <pc:spChg chg="add del">
          <ac:chgData name="竣淋 湯" userId="79a37d5f0aba2e7c" providerId="Windows Live" clId="Web-{6FF28134-935F-4E31-B06A-788B12FB816D}" dt="2019-10-28T11:23:57.356" v="332"/>
          <ac:spMkLst>
            <pc:docMk/>
            <pc:sldMk cId="2869772736" sldId="545"/>
            <ac:spMk id="11" creationId="{8D70B121-56F4-4848-B38B-182089D909FA}"/>
          </ac:spMkLst>
        </pc:spChg>
        <pc:spChg chg="add del">
          <ac:chgData name="竣淋 湯" userId="79a37d5f0aba2e7c" providerId="Windows Live" clId="Web-{6FF28134-935F-4E31-B06A-788B12FB816D}" dt="2019-10-28T11:22:30.634" v="322"/>
          <ac:spMkLst>
            <pc:docMk/>
            <pc:sldMk cId="2869772736" sldId="545"/>
            <ac:spMk id="13" creationId="{46C2E80F-49A6-4372-B103-219D417A55ED}"/>
          </ac:spMkLst>
        </pc:spChg>
        <pc:spChg chg="add del">
          <ac:chgData name="竣淋 湯" userId="79a37d5f0aba2e7c" providerId="Windows Live" clId="Web-{6FF28134-935F-4E31-B06A-788B12FB816D}" dt="2019-10-28T11:26:04.829" v="333"/>
          <ac:spMkLst>
            <pc:docMk/>
            <pc:sldMk cId="2869772736" sldId="545"/>
            <ac:spMk id="16" creationId="{E89ACC69-ADF2-492B-84C5-EA2CC16071F3}"/>
          </ac:spMkLst>
        </pc:spChg>
        <pc:spChg chg="add">
          <ac:chgData name="竣淋 湯" userId="79a37d5f0aba2e7c" providerId="Windows Live" clId="Web-{6FF28134-935F-4E31-B06A-788B12FB816D}" dt="2019-10-28T11:26:04.829" v="333"/>
          <ac:spMkLst>
            <pc:docMk/>
            <pc:sldMk cId="2869772736" sldId="545"/>
            <ac:spMk id="23" creationId="{8D70B121-56F4-4848-B38B-182089D909FA}"/>
          </ac:spMkLst>
        </pc:spChg>
        <pc:graphicFrameChg chg="add del">
          <ac:chgData name="竣淋 湯" userId="79a37d5f0aba2e7c" providerId="Windows Live" clId="Web-{6FF28134-935F-4E31-B06A-788B12FB816D}" dt="2019-10-28T11:22:30.634" v="322"/>
          <ac:graphicFrameMkLst>
            <pc:docMk/>
            <pc:sldMk cId="2869772736" sldId="545"/>
            <ac:graphicFrameMk id="8" creationId="{49097DF5-7CAC-4260-8E48-F89A4AEDD949}"/>
          </ac:graphicFrameMkLst>
        </pc:graphicFrameChg>
        <pc:cxnChg chg="add del">
          <ac:chgData name="竣淋 湯" userId="79a37d5f0aba2e7c" providerId="Windows Live" clId="Web-{6FF28134-935F-4E31-B06A-788B12FB816D}" dt="2019-10-28T11:23:57.356" v="332"/>
          <ac:cxnSpMkLst>
            <pc:docMk/>
            <pc:sldMk cId="2869772736" sldId="545"/>
            <ac:cxnSpMk id="9" creationId="{2D72A2C9-F3CA-4216-8BAD-FA4C970C3C4E}"/>
          </ac:cxnSpMkLst>
        </pc:cxnChg>
        <pc:cxnChg chg="add del">
          <ac:chgData name="竣淋 湯" userId="79a37d5f0aba2e7c" providerId="Windows Live" clId="Web-{6FF28134-935F-4E31-B06A-788B12FB816D}" dt="2019-10-28T11:26:04.829" v="333"/>
          <ac:cxnSpMkLst>
            <pc:docMk/>
            <pc:sldMk cId="2869772736" sldId="545"/>
            <ac:cxnSpMk id="18" creationId="{F2AE495E-2AAF-4BC1-87A5-331009D82896}"/>
          </ac:cxnSpMkLst>
        </pc:cxnChg>
        <pc:cxnChg chg="add">
          <ac:chgData name="竣淋 湯" userId="79a37d5f0aba2e7c" providerId="Windows Live" clId="Web-{6FF28134-935F-4E31-B06A-788B12FB816D}" dt="2019-10-28T11:26:04.829" v="333"/>
          <ac:cxnSpMkLst>
            <pc:docMk/>
            <pc:sldMk cId="2869772736" sldId="545"/>
            <ac:cxnSpMk id="25" creationId="{2D72A2C9-F3CA-4216-8BAD-FA4C970C3C4E}"/>
          </ac:cxnSpMkLst>
        </pc:cxnChg>
      </pc:sldChg>
      <pc:sldChg chg="modSp add replId modNotes">
        <pc:chgData name="竣淋 湯" userId="79a37d5f0aba2e7c" providerId="Windows Live" clId="Web-{6FF28134-935F-4E31-B06A-788B12FB816D}" dt="2019-10-28T12:15:30.677" v="748"/>
        <pc:sldMkLst>
          <pc:docMk/>
          <pc:sldMk cId="842038382" sldId="546"/>
        </pc:sldMkLst>
        <pc:spChg chg="mod">
          <ac:chgData name="竣淋 湯" userId="79a37d5f0aba2e7c" providerId="Windows Live" clId="Web-{6FF28134-935F-4E31-B06A-788B12FB816D}" dt="2019-10-28T11:27:12.800" v="349" actId="20577"/>
          <ac:spMkLst>
            <pc:docMk/>
            <pc:sldMk cId="842038382" sldId="546"/>
            <ac:spMk id="2" creationId="{00000000-0000-0000-0000-000000000000}"/>
          </ac:spMkLst>
        </pc:spChg>
        <pc:spChg chg="mod">
          <ac:chgData name="竣淋 湯" userId="79a37d5f0aba2e7c" providerId="Windows Live" clId="Web-{6FF28134-935F-4E31-B06A-788B12FB816D}" dt="2019-10-28T11:28:07.130" v="361" actId="20577"/>
          <ac:spMkLst>
            <pc:docMk/>
            <pc:sldMk cId="842038382" sldId="546"/>
            <ac:spMk id="3" creationId="{00000000-0000-0000-0000-000000000000}"/>
          </ac:spMkLst>
        </pc:spChg>
      </pc:sldChg>
      <pc:sldChg chg="modSp add ord replId modNotes">
        <pc:chgData name="竣淋 湯" userId="79a37d5f0aba2e7c" providerId="Windows Live" clId="Web-{6FF28134-935F-4E31-B06A-788B12FB816D}" dt="2019-10-28T12:15:37.537" v="750"/>
        <pc:sldMkLst>
          <pc:docMk/>
          <pc:sldMk cId="3299250193" sldId="547"/>
        </pc:sldMkLst>
        <pc:spChg chg="mod">
          <ac:chgData name="竣淋 湯" userId="79a37d5f0aba2e7c" providerId="Windows Live" clId="Web-{6FF28134-935F-4E31-B06A-788B12FB816D}" dt="2019-10-28T11:28:14.333" v="362" actId="20577"/>
          <ac:spMkLst>
            <pc:docMk/>
            <pc:sldMk cId="3299250193" sldId="547"/>
            <ac:spMk id="3" creationId="{00000000-0000-0000-0000-000000000000}"/>
          </ac:spMkLst>
        </pc:spChg>
      </pc:sldChg>
      <pc:sldChg chg="add del replId">
        <pc:chgData name="竣淋 湯" userId="79a37d5f0aba2e7c" providerId="Windows Live" clId="Web-{6FF28134-935F-4E31-B06A-788B12FB816D}" dt="2019-10-28T11:27:55.067" v="358"/>
        <pc:sldMkLst>
          <pc:docMk/>
          <pc:sldMk cId="2219866412" sldId="548"/>
        </pc:sldMkLst>
      </pc:sldChg>
      <pc:sldChg chg="modSp add ord replId">
        <pc:chgData name="竣淋 湯" userId="79a37d5f0aba2e7c" providerId="Windows Live" clId="Web-{6FF28134-935F-4E31-B06A-788B12FB816D}" dt="2019-10-28T11:34:24.986" v="434" actId="20577"/>
        <pc:sldMkLst>
          <pc:docMk/>
          <pc:sldMk cId="3974992292" sldId="548"/>
        </pc:sldMkLst>
        <pc:spChg chg="mod">
          <ac:chgData name="竣淋 湯" userId="79a37d5f0aba2e7c" providerId="Windows Live" clId="Web-{6FF28134-935F-4E31-B06A-788B12FB816D}" dt="2019-10-28T11:34:24.986" v="434" actId="20577"/>
          <ac:spMkLst>
            <pc:docMk/>
            <pc:sldMk cId="3974992292" sldId="548"/>
            <ac:spMk id="3" creationId="{00000000-0000-0000-0000-000000000000}"/>
          </ac:spMkLst>
        </pc:spChg>
      </pc:sldChg>
      <pc:sldChg chg="modSp add ord replId">
        <pc:chgData name="竣淋 湯" userId="79a37d5f0aba2e7c" providerId="Windows Live" clId="Web-{6FF28134-935F-4E31-B06A-788B12FB816D}" dt="2019-10-28T11:34:18.736" v="432" actId="20577"/>
        <pc:sldMkLst>
          <pc:docMk/>
          <pc:sldMk cId="2590602952" sldId="549"/>
        </pc:sldMkLst>
        <pc:spChg chg="mod">
          <ac:chgData name="竣淋 湯" userId="79a37d5f0aba2e7c" providerId="Windows Live" clId="Web-{6FF28134-935F-4E31-B06A-788B12FB816D}" dt="2019-10-28T11:34:18.736" v="432" actId="20577"/>
          <ac:spMkLst>
            <pc:docMk/>
            <pc:sldMk cId="2590602952" sldId="549"/>
            <ac:spMk id="3" creationId="{00000000-0000-0000-0000-000000000000}"/>
          </ac:spMkLst>
        </pc:spChg>
      </pc:sldChg>
      <pc:sldChg chg="modSp add ord replId">
        <pc:chgData name="竣淋 湯" userId="79a37d5f0aba2e7c" providerId="Windows Live" clId="Web-{6FF28134-935F-4E31-B06A-788B12FB816D}" dt="2019-10-28T11:33:48.875" v="427" actId="20577"/>
        <pc:sldMkLst>
          <pc:docMk/>
          <pc:sldMk cId="1813266075" sldId="550"/>
        </pc:sldMkLst>
        <pc:spChg chg="mod">
          <ac:chgData name="竣淋 湯" userId="79a37d5f0aba2e7c" providerId="Windows Live" clId="Web-{6FF28134-935F-4E31-B06A-788B12FB816D}" dt="2019-10-28T11:33:48.875" v="427" actId="20577"/>
          <ac:spMkLst>
            <pc:docMk/>
            <pc:sldMk cId="1813266075" sldId="550"/>
            <ac:spMk id="3" creationId="{00000000-0000-0000-0000-000000000000}"/>
          </ac:spMkLst>
        </pc:spChg>
      </pc:sldChg>
      <pc:sldChg chg="modSp add ord replId">
        <pc:chgData name="竣淋 湯" userId="79a37d5f0aba2e7c" providerId="Windows Live" clId="Web-{6FF28134-935F-4E31-B06A-788B12FB816D}" dt="2019-10-28T11:33:36.484" v="423" actId="20577"/>
        <pc:sldMkLst>
          <pc:docMk/>
          <pc:sldMk cId="3899280316" sldId="551"/>
        </pc:sldMkLst>
        <pc:spChg chg="mod">
          <ac:chgData name="竣淋 湯" userId="79a37d5f0aba2e7c" providerId="Windows Live" clId="Web-{6FF28134-935F-4E31-B06A-788B12FB816D}" dt="2019-10-28T11:33:36.484" v="423" actId="20577"/>
          <ac:spMkLst>
            <pc:docMk/>
            <pc:sldMk cId="3899280316" sldId="551"/>
            <ac:spMk id="3" creationId="{00000000-0000-0000-0000-000000000000}"/>
          </ac:spMkLst>
        </pc:spChg>
      </pc:sldChg>
      <pc:sldChg chg="modSp add ord replId">
        <pc:chgData name="竣淋 湯" userId="79a37d5f0aba2e7c" providerId="Windows Live" clId="Web-{6FF28134-935F-4E31-B06A-788B12FB816D}" dt="2019-10-28T11:33:23.656" v="417" actId="20577"/>
        <pc:sldMkLst>
          <pc:docMk/>
          <pc:sldMk cId="298899418" sldId="552"/>
        </pc:sldMkLst>
        <pc:spChg chg="mod">
          <ac:chgData name="竣淋 湯" userId="79a37d5f0aba2e7c" providerId="Windows Live" clId="Web-{6FF28134-935F-4E31-B06A-788B12FB816D}" dt="2019-10-28T11:33:23.656" v="417" actId="20577"/>
          <ac:spMkLst>
            <pc:docMk/>
            <pc:sldMk cId="298899418" sldId="552"/>
            <ac:spMk id="3" creationId="{00000000-0000-0000-0000-000000000000}"/>
          </ac:spMkLst>
        </pc:spChg>
      </pc:sldChg>
      <pc:sldChg chg="add del replId">
        <pc:chgData name="竣淋 湯" userId="79a37d5f0aba2e7c" providerId="Windows Live" clId="Web-{6FF28134-935F-4E31-B06A-788B12FB816D}" dt="2019-10-28T11:30:04.040" v="384"/>
        <pc:sldMkLst>
          <pc:docMk/>
          <pc:sldMk cId="897600550" sldId="553"/>
        </pc:sldMkLst>
      </pc:sldChg>
      <pc:sldChg chg="modSp add ord replId">
        <pc:chgData name="竣淋 湯" userId="79a37d5f0aba2e7c" providerId="Windows Live" clId="Web-{6FF28134-935F-4E31-B06A-788B12FB816D}" dt="2019-10-28T11:32:53.545" v="412" actId="20577"/>
        <pc:sldMkLst>
          <pc:docMk/>
          <pc:sldMk cId="2794711390" sldId="553"/>
        </pc:sldMkLst>
        <pc:spChg chg="mod">
          <ac:chgData name="竣淋 湯" userId="79a37d5f0aba2e7c" providerId="Windows Live" clId="Web-{6FF28134-935F-4E31-B06A-788B12FB816D}" dt="2019-10-28T11:32:53.545" v="412" actId="20577"/>
          <ac:spMkLst>
            <pc:docMk/>
            <pc:sldMk cId="2794711390" sldId="553"/>
            <ac:spMk id="3" creationId="{00000000-0000-0000-0000-000000000000}"/>
          </ac:spMkLst>
        </pc:spChg>
      </pc:sldChg>
      <pc:sldChg chg="modSp add replId">
        <pc:chgData name="竣淋 湯" userId="79a37d5f0aba2e7c" providerId="Windows Live" clId="Web-{6FF28134-935F-4E31-B06A-788B12FB816D}" dt="2019-10-28T11:32:32.560" v="409" actId="20577"/>
        <pc:sldMkLst>
          <pc:docMk/>
          <pc:sldMk cId="1786805056" sldId="554"/>
        </pc:sldMkLst>
        <pc:spChg chg="mod">
          <ac:chgData name="竣淋 湯" userId="79a37d5f0aba2e7c" providerId="Windows Live" clId="Web-{6FF28134-935F-4E31-B06A-788B12FB816D}" dt="2019-10-28T11:32:32.560" v="409" actId="20577"/>
          <ac:spMkLst>
            <pc:docMk/>
            <pc:sldMk cId="1786805056" sldId="554"/>
            <ac:spMk id="3" creationId="{00000000-0000-0000-0000-000000000000}"/>
          </ac:spMkLst>
        </pc:spChg>
      </pc:sldChg>
      <pc:sldChg chg="modSp add replId">
        <pc:chgData name="竣淋 湯" userId="79a37d5f0aba2e7c" providerId="Windows Live" clId="Web-{6FF28134-935F-4E31-B06A-788B12FB816D}" dt="2019-10-28T11:32:13.669" v="404" actId="20577"/>
        <pc:sldMkLst>
          <pc:docMk/>
          <pc:sldMk cId="294118093" sldId="555"/>
        </pc:sldMkLst>
        <pc:spChg chg="mod">
          <ac:chgData name="竣淋 湯" userId="79a37d5f0aba2e7c" providerId="Windows Live" clId="Web-{6FF28134-935F-4E31-B06A-788B12FB816D}" dt="2019-10-28T11:32:13.669" v="404" actId="20577"/>
          <ac:spMkLst>
            <pc:docMk/>
            <pc:sldMk cId="294118093" sldId="555"/>
            <ac:spMk id="3" creationId="{00000000-0000-0000-0000-000000000000}"/>
          </ac:spMkLst>
        </pc:spChg>
      </pc:sldChg>
      <pc:sldChg chg="modSp add replId">
        <pc:chgData name="竣淋 湯" userId="79a37d5f0aba2e7c" providerId="Windows Live" clId="Web-{6FF28134-935F-4E31-B06A-788B12FB816D}" dt="2019-10-28T11:32:01.137" v="400" actId="20577"/>
        <pc:sldMkLst>
          <pc:docMk/>
          <pc:sldMk cId="3847365869" sldId="556"/>
        </pc:sldMkLst>
        <pc:spChg chg="mod">
          <ac:chgData name="竣淋 湯" userId="79a37d5f0aba2e7c" providerId="Windows Live" clId="Web-{6FF28134-935F-4E31-B06A-788B12FB816D}" dt="2019-10-28T11:32:01.137" v="400" actId="20577"/>
          <ac:spMkLst>
            <pc:docMk/>
            <pc:sldMk cId="3847365869" sldId="556"/>
            <ac:spMk id="3" creationId="{00000000-0000-0000-0000-000000000000}"/>
          </ac:spMkLst>
        </pc:spChg>
      </pc:sldChg>
      <pc:sldChg chg="modSp add replId">
        <pc:chgData name="竣淋 湯" userId="79a37d5f0aba2e7c" providerId="Windows Live" clId="Web-{6FF28134-935F-4E31-B06A-788B12FB816D}" dt="2019-10-28T11:31:49.371" v="398" actId="20577"/>
        <pc:sldMkLst>
          <pc:docMk/>
          <pc:sldMk cId="2401893724" sldId="557"/>
        </pc:sldMkLst>
        <pc:spChg chg="mod">
          <ac:chgData name="竣淋 湯" userId="79a37d5f0aba2e7c" providerId="Windows Live" clId="Web-{6FF28134-935F-4E31-B06A-788B12FB816D}" dt="2019-10-28T11:31:49.371" v="398" actId="20577"/>
          <ac:spMkLst>
            <pc:docMk/>
            <pc:sldMk cId="2401893724" sldId="557"/>
            <ac:spMk id="3" creationId="{00000000-0000-0000-0000-000000000000}"/>
          </ac:spMkLst>
        </pc:spChg>
      </pc:sldChg>
      <pc:sldChg chg="modSp add ord replId">
        <pc:chgData name="竣淋 湯" userId="79a37d5f0aba2e7c" providerId="Windows Live" clId="Web-{6FF28134-935F-4E31-B06A-788B12FB816D}" dt="2019-10-28T12:36:43.985" v="830" actId="20577"/>
        <pc:sldMkLst>
          <pc:docMk/>
          <pc:sldMk cId="4005298852" sldId="558"/>
        </pc:sldMkLst>
        <pc:spChg chg="mod">
          <ac:chgData name="竣淋 湯" userId="79a37d5f0aba2e7c" providerId="Windows Live" clId="Web-{6FF28134-935F-4E31-B06A-788B12FB816D}" dt="2019-10-28T12:36:43.985" v="830" actId="20577"/>
          <ac:spMkLst>
            <pc:docMk/>
            <pc:sldMk cId="4005298852" sldId="558"/>
            <ac:spMk id="2" creationId="{00000000-0000-0000-0000-000000000000}"/>
          </ac:spMkLst>
        </pc:spChg>
        <pc:spChg chg="mod">
          <ac:chgData name="竣淋 湯" userId="79a37d5f0aba2e7c" providerId="Windows Live" clId="Web-{6FF28134-935F-4E31-B06A-788B12FB816D}" dt="2019-10-28T11:47:56.794" v="449" actId="20577"/>
          <ac:spMkLst>
            <pc:docMk/>
            <pc:sldMk cId="4005298852" sldId="558"/>
            <ac:spMk id="3" creationId="{00000000-0000-0000-0000-000000000000}"/>
          </ac:spMkLst>
        </pc:spChg>
      </pc:sldChg>
      <pc:sldChg chg="addSp modSp add replId modNotes">
        <pc:chgData name="竣淋 湯" userId="79a37d5f0aba2e7c" providerId="Windows Live" clId="Web-{6FF28134-935F-4E31-B06A-788B12FB816D}" dt="2019-10-28T12:35:30.654" v="827" actId="14100"/>
        <pc:sldMkLst>
          <pc:docMk/>
          <pc:sldMk cId="4204954428" sldId="559"/>
        </pc:sldMkLst>
        <pc:spChg chg="add mod">
          <ac:chgData name="竣淋 湯" userId="79a37d5f0aba2e7c" providerId="Windows Live" clId="Web-{6FF28134-935F-4E31-B06A-788B12FB816D}" dt="2019-10-28T12:35:30.654" v="827" actId="14100"/>
          <ac:spMkLst>
            <pc:docMk/>
            <pc:sldMk cId="4204954428" sldId="559"/>
            <ac:spMk id="5" creationId="{918E1B25-1098-4E80-A905-225C7AB173BA}"/>
          </ac:spMkLst>
        </pc:spChg>
        <pc:spChg chg="mod">
          <ac:chgData name="竣淋 湯" userId="79a37d5f0aba2e7c" providerId="Windows Live" clId="Web-{6FF28134-935F-4E31-B06A-788B12FB816D}" dt="2019-10-28T12:31:15.161" v="783" actId="20577"/>
          <ac:spMkLst>
            <pc:docMk/>
            <pc:sldMk cId="4204954428" sldId="559"/>
            <ac:spMk id="9220" creationId="{00000000-0000-0000-0000-000000000000}"/>
          </ac:spMkLst>
        </pc:spChg>
        <pc:picChg chg="add mod">
          <ac:chgData name="竣淋 湯" userId="79a37d5f0aba2e7c" providerId="Windows Live" clId="Web-{6FF28134-935F-4E31-B06A-788B12FB816D}" dt="2019-10-28T12:31:53.053" v="788" actId="14100"/>
          <ac:picMkLst>
            <pc:docMk/>
            <pc:sldMk cId="4204954428" sldId="559"/>
            <ac:picMk id="2" creationId="{113EF44B-5DEA-4D5F-A5DE-671C1746495A}"/>
          </ac:picMkLst>
        </pc:picChg>
      </pc:sldChg>
      <pc:sldChg chg="new del">
        <pc:chgData name="竣淋 湯" userId="79a37d5f0aba2e7c" providerId="Windows Live" clId="Web-{6FF28134-935F-4E31-B06A-788B12FB816D}" dt="2019-10-28T13:13:18.765" v="924"/>
        <pc:sldMkLst>
          <pc:docMk/>
          <pc:sldMk cId="2095858193" sldId="560"/>
        </pc:sldMkLst>
      </pc:sldChg>
      <pc:sldChg chg="addSp modSp add replId">
        <pc:chgData name="竣淋 湯" userId="79a37d5f0aba2e7c" providerId="Windows Live" clId="Web-{6FF28134-935F-4E31-B06A-788B12FB816D}" dt="2019-10-28T13:17:29.140" v="955" actId="1076"/>
        <pc:sldMkLst>
          <pc:docMk/>
          <pc:sldMk cId="3436333009" sldId="560"/>
        </pc:sldMkLst>
        <pc:spChg chg="mod">
          <ac:chgData name="竣淋 湯" userId="79a37d5f0aba2e7c" providerId="Windows Live" clId="Web-{6FF28134-935F-4E31-B06A-788B12FB816D}" dt="2019-10-28T13:16:53.640" v="942" actId="20577"/>
          <ac:spMkLst>
            <pc:docMk/>
            <pc:sldMk cId="3436333009" sldId="560"/>
            <ac:spMk id="10244" creationId="{00000000-0000-0000-0000-000000000000}"/>
          </ac:spMkLst>
        </pc:spChg>
        <pc:picChg chg="add mod">
          <ac:chgData name="竣淋 湯" userId="79a37d5f0aba2e7c" providerId="Windows Live" clId="Web-{6FF28134-935F-4E31-B06A-788B12FB816D}" dt="2019-10-28T13:17:28.905" v="954" actId="1076"/>
          <ac:picMkLst>
            <pc:docMk/>
            <pc:sldMk cId="3436333009" sldId="560"/>
            <ac:picMk id="2" creationId="{18E85476-AEB7-4A97-AD04-21836A822931}"/>
          </ac:picMkLst>
        </pc:picChg>
        <pc:picChg chg="add mod">
          <ac:chgData name="竣淋 湯" userId="79a37d5f0aba2e7c" providerId="Windows Live" clId="Web-{6FF28134-935F-4E31-B06A-788B12FB816D}" dt="2019-10-28T13:17:29.140" v="955" actId="1076"/>
          <ac:picMkLst>
            <pc:docMk/>
            <pc:sldMk cId="3436333009" sldId="560"/>
            <ac:picMk id="5" creationId="{4ABA3323-70CC-469A-B9A0-AA469607CE99}"/>
          </ac:picMkLst>
        </pc:picChg>
      </pc:sldChg>
      <pc:sldChg chg="add del replId">
        <pc:chgData name="竣淋 湯" userId="79a37d5f0aba2e7c" providerId="Windows Live" clId="Web-{6FF28134-935F-4E31-B06A-788B12FB816D}" dt="2019-10-28T13:23:11.515" v="1015"/>
        <pc:sldMkLst>
          <pc:docMk/>
          <pc:sldMk cId="464839723" sldId="561"/>
        </pc:sldMkLst>
      </pc:sldChg>
      <pc:sldChg chg="addSp delSp modSp add replId">
        <pc:chgData name="竣淋 湯" userId="79a37d5f0aba2e7c" providerId="Windows Live" clId="Web-{6FF28134-935F-4E31-B06A-788B12FB816D}" dt="2019-10-28T13:22:22.281" v="1014" actId="1076"/>
        <pc:sldMkLst>
          <pc:docMk/>
          <pc:sldMk cId="3420670315" sldId="562"/>
        </pc:sldMkLst>
        <pc:picChg chg="del">
          <ac:chgData name="竣淋 湯" userId="79a37d5f0aba2e7c" providerId="Windows Live" clId="Web-{6FF28134-935F-4E31-B06A-788B12FB816D}" dt="2019-10-28T13:18:39.046" v="967"/>
          <ac:picMkLst>
            <pc:docMk/>
            <pc:sldMk cId="3420670315" sldId="562"/>
            <ac:picMk id="2" creationId="{18E85476-AEB7-4A97-AD04-21836A822931}"/>
          </ac:picMkLst>
        </pc:picChg>
        <pc:picChg chg="add mod ord">
          <ac:chgData name="竣淋 湯" userId="79a37d5f0aba2e7c" providerId="Windows Live" clId="Web-{6FF28134-935F-4E31-B06A-788B12FB816D}" dt="2019-10-28T13:21:01.859" v="999" actId="1076"/>
          <ac:picMkLst>
            <pc:docMk/>
            <pc:sldMk cId="3420670315" sldId="562"/>
            <ac:picMk id="3" creationId="{AB54DEA7-03F2-42F9-A538-BB3DE10DC350}"/>
          </ac:picMkLst>
        </pc:picChg>
        <pc:picChg chg="del">
          <ac:chgData name="竣淋 湯" userId="79a37d5f0aba2e7c" providerId="Windows Live" clId="Web-{6FF28134-935F-4E31-B06A-788B12FB816D}" dt="2019-10-28T13:18:13.093" v="958"/>
          <ac:picMkLst>
            <pc:docMk/>
            <pc:sldMk cId="3420670315" sldId="562"/>
            <ac:picMk id="5" creationId="{4ABA3323-70CC-469A-B9A0-AA469607CE99}"/>
          </ac:picMkLst>
        </pc:picChg>
        <pc:picChg chg="add mod ord">
          <ac:chgData name="竣淋 湯" userId="79a37d5f0aba2e7c" providerId="Windows Live" clId="Web-{6FF28134-935F-4E31-B06A-788B12FB816D}" dt="2019-10-28T13:22:22.281" v="1014" actId="1076"/>
          <ac:picMkLst>
            <pc:docMk/>
            <pc:sldMk cId="3420670315" sldId="562"/>
            <ac:picMk id="7" creationId="{5D336DF7-4FD8-4A5E-B21E-B992DD8B97C0}"/>
          </ac:picMkLst>
        </pc:picChg>
        <pc:picChg chg="add del mod">
          <ac:chgData name="竣淋 湯" userId="79a37d5f0aba2e7c" providerId="Windows Live" clId="Web-{6FF28134-935F-4E31-B06A-788B12FB816D}" dt="2019-10-28T13:21:20.530" v="1000"/>
          <ac:picMkLst>
            <pc:docMk/>
            <pc:sldMk cId="3420670315" sldId="562"/>
            <ac:picMk id="9" creationId="{0A243656-EC0C-4871-8FF0-FD98A0EDFDDE}"/>
          </ac:picMkLst>
        </pc:picChg>
        <pc:picChg chg="add del mod">
          <ac:chgData name="竣淋 湯" userId="79a37d5f0aba2e7c" providerId="Windows Live" clId="Web-{6FF28134-935F-4E31-B06A-788B12FB816D}" dt="2019-10-28T13:21:47.015" v="1005"/>
          <ac:picMkLst>
            <pc:docMk/>
            <pc:sldMk cId="3420670315" sldId="562"/>
            <ac:picMk id="11" creationId="{CE6BEE5F-9F4E-4A15-A648-02BCB07BB717}"/>
          </ac:picMkLst>
        </pc:picChg>
        <pc:picChg chg="add mod">
          <ac:chgData name="竣淋 湯" userId="79a37d5f0aba2e7c" providerId="Windows Live" clId="Web-{6FF28134-935F-4E31-B06A-788B12FB816D}" dt="2019-10-28T13:22:16.234" v="1013" actId="1076"/>
          <ac:picMkLst>
            <pc:docMk/>
            <pc:sldMk cId="3420670315" sldId="562"/>
            <ac:picMk id="13" creationId="{05857760-7256-45DB-9E0E-0A74B9B81546}"/>
          </ac:picMkLst>
        </pc:picChg>
        <pc:picChg chg="add mod">
          <ac:chgData name="竣淋 湯" userId="79a37d5f0aba2e7c" providerId="Windows Live" clId="Web-{6FF28134-935F-4E31-B06A-788B12FB816D}" dt="2019-10-28T13:22:10.171" v="1012" actId="1076"/>
          <ac:picMkLst>
            <pc:docMk/>
            <pc:sldMk cId="3420670315" sldId="562"/>
            <ac:picMk id="15" creationId="{A3E1E80E-C2D6-4C0B-8F9F-9F71D5043DF7}"/>
          </ac:picMkLst>
        </pc:picChg>
      </pc:sldChg>
      <pc:sldMasterChg chg="add addSldLayout">
        <pc:chgData name="竣淋 湯" userId="79a37d5f0aba2e7c" providerId="Windows Live" clId="Web-{6FF28134-935F-4E31-B06A-788B12FB816D}" dt="2019-10-28T11:21:06.084" v="317"/>
        <pc:sldMasterMkLst>
          <pc:docMk/>
          <pc:sldMasterMk cId="1766838170" sldId="2147483648"/>
        </pc:sldMasterMkLst>
        <pc:sldLayoutChg chg="add">
          <pc:chgData name="竣淋 湯" userId="79a37d5f0aba2e7c" providerId="Windows Live" clId="Web-{6FF28134-935F-4E31-B06A-788B12FB816D}" dt="2019-10-28T11:21:06.084" v="317"/>
          <pc:sldLayoutMkLst>
            <pc:docMk/>
            <pc:sldMasterMk cId="1766838170" sldId="2147483648"/>
            <pc:sldLayoutMk cId="4269302360" sldId="2147483649"/>
          </pc:sldLayoutMkLst>
        </pc:sldLayoutChg>
        <pc:sldLayoutChg chg="add">
          <pc:chgData name="竣淋 湯" userId="79a37d5f0aba2e7c" providerId="Windows Live" clId="Web-{6FF28134-935F-4E31-B06A-788B12FB816D}" dt="2019-10-28T11:21:06.084" v="317"/>
          <pc:sldLayoutMkLst>
            <pc:docMk/>
            <pc:sldMasterMk cId="1766838170" sldId="2147483648"/>
            <pc:sldLayoutMk cId="2133231124" sldId="2147483650"/>
          </pc:sldLayoutMkLst>
        </pc:sldLayoutChg>
        <pc:sldLayoutChg chg="add">
          <pc:chgData name="竣淋 湯" userId="79a37d5f0aba2e7c" providerId="Windows Live" clId="Web-{6FF28134-935F-4E31-B06A-788B12FB816D}" dt="2019-10-28T11:21:06.084" v="317"/>
          <pc:sldLayoutMkLst>
            <pc:docMk/>
            <pc:sldMasterMk cId="1766838170" sldId="2147483648"/>
            <pc:sldLayoutMk cId="2136985144" sldId="2147483651"/>
          </pc:sldLayoutMkLst>
        </pc:sldLayoutChg>
        <pc:sldLayoutChg chg="add">
          <pc:chgData name="竣淋 湯" userId="79a37d5f0aba2e7c" providerId="Windows Live" clId="Web-{6FF28134-935F-4E31-B06A-788B12FB816D}" dt="2019-10-28T11:21:06.084" v="317"/>
          <pc:sldLayoutMkLst>
            <pc:docMk/>
            <pc:sldMasterMk cId="1766838170" sldId="2147483648"/>
            <pc:sldLayoutMk cId="1491007389" sldId="2147483652"/>
          </pc:sldLayoutMkLst>
        </pc:sldLayoutChg>
        <pc:sldLayoutChg chg="add">
          <pc:chgData name="竣淋 湯" userId="79a37d5f0aba2e7c" providerId="Windows Live" clId="Web-{6FF28134-935F-4E31-B06A-788B12FB816D}" dt="2019-10-28T11:21:06.084" v="317"/>
          <pc:sldLayoutMkLst>
            <pc:docMk/>
            <pc:sldMasterMk cId="1766838170" sldId="2147483648"/>
            <pc:sldLayoutMk cId="3846038094" sldId="2147483653"/>
          </pc:sldLayoutMkLst>
        </pc:sldLayoutChg>
        <pc:sldLayoutChg chg="add">
          <pc:chgData name="竣淋 湯" userId="79a37d5f0aba2e7c" providerId="Windows Live" clId="Web-{6FF28134-935F-4E31-B06A-788B12FB816D}" dt="2019-10-28T11:21:06.084" v="317"/>
          <pc:sldLayoutMkLst>
            <pc:docMk/>
            <pc:sldMasterMk cId="1766838170" sldId="2147483648"/>
            <pc:sldLayoutMk cId="1797976842" sldId="2147483654"/>
          </pc:sldLayoutMkLst>
        </pc:sldLayoutChg>
        <pc:sldLayoutChg chg="add">
          <pc:chgData name="竣淋 湯" userId="79a37d5f0aba2e7c" providerId="Windows Live" clId="Web-{6FF28134-935F-4E31-B06A-788B12FB816D}" dt="2019-10-28T11:21:06.084" v="317"/>
          <pc:sldLayoutMkLst>
            <pc:docMk/>
            <pc:sldMasterMk cId="1766838170" sldId="2147483648"/>
            <pc:sldLayoutMk cId="3496894568" sldId="2147483655"/>
          </pc:sldLayoutMkLst>
        </pc:sldLayoutChg>
        <pc:sldLayoutChg chg="add">
          <pc:chgData name="竣淋 湯" userId="79a37d5f0aba2e7c" providerId="Windows Live" clId="Web-{6FF28134-935F-4E31-B06A-788B12FB816D}" dt="2019-10-28T11:21:06.084" v="317"/>
          <pc:sldLayoutMkLst>
            <pc:docMk/>
            <pc:sldMasterMk cId="1766838170" sldId="2147483648"/>
            <pc:sldLayoutMk cId="518774874" sldId="2147483656"/>
          </pc:sldLayoutMkLst>
        </pc:sldLayoutChg>
        <pc:sldLayoutChg chg="add">
          <pc:chgData name="竣淋 湯" userId="79a37d5f0aba2e7c" providerId="Windows Live" clId="Web-{6FF28134-935F-4E31-B06A-788B12FB816D}" dt="2019-10-28T11:21:06.084" v="317"/>
          <pc:sldLayoutMkLst>
            <pc:docMk/>
            <pc:sldMasterMk cId="1766838170" sldId="2147483648"/>
            <pc:sldLayoutMk cId="1337514990" sldId="2147483657"/>
          </pc:sldLayoutMkLst>
        </pc:sldLayoutChg>
        <pc:sldLayoutChg chg="add">
          <pc:chgData name="竣淋 湯" userId="79a37d5f0aba2e7c" providerId="Windows Live" clId="Web-{6FF28134-935F-4E31-B06A-788B12FB816D}" dt="2019-10-28T11:21:06.084" v="317"/>
          <pc:sldLayoutMkLst>
            <pc:docMk/>
            <pc:sldMasterMk cId="1766838170" sldId="2147483648"/>
            <pc:sldLayoutMk cId="3722565773" sldId="2147483658"/>
          </pc:sldLayoutMkLst>
        </pc:sldLayoutChg>
        <pc:sldLayoutChg chg="add">
          <pc:chgData name="竣淋 湯" userId="79a37d5f0aba2e7c" providerId="Windows Live" clId="Web-{6FF28134-935F-4E31-B06A-788B12FB816D}" dt="2019-10-28T11:21:06.084" v="317"/>
          <pc:sldLayoutMkLst>
            <pc:docMk/>
            <pc:sldMasterMk cId="1766838170" sldId="2147483648"/>
            <pc:sldLayoutMk cId="1590736302" sldId="2147483659"/>
          </pc:sldLayoutMkLst>
        </pc:sldLayoutChg>
      </pc:sldMasterChg>
      <pc:sldMasterChg chg="add addSldLayout modSldLayout">
        <pc:chgData name="竣淋 湯" userId="79a37d5f0aba2e7c" providerId="Windows Live" clId="Web-{6FF28134-935F-4E31-B06A-788B12FB816D}" dt="2019-10-28T11:21:06.084" v="317"/>
        <pc:sldMasterMkLst>
          <pc:docMk/>
          <pc:sldMasterMk cId="0" sldId="2147483700"/>
        </pc:sldMasterMkLst>
        <pc:sldLayoutChg chg="add replId">
          <pc:chgData name="竣淋 湯" userId="79a37d5f0aba2e7c" providerId="Windows Live" clId="Web-{6FF28134-935F-4E31-B06A-788B12FB816D}" dt="2019-10-28T11:21:06.084" v="317"/>
          <pc:sldLayoutMkLst>
            <pc:docMk/>
            <pc:sldMasterMk cId="0" sldId="2147483700"/>
            <pc:sldLayoutMk cId="0" sldId="2147483702"/>
          </pc:sldLayoutMkLst>
        </pc:sldLayoutChg>
        <pc:sldLayoutChg chg="add replId">
          <pc:chgData name="竣淋 湯" userId="79a37d5f0aba2e7c" providerId="Windows Live" clId="Web-{6FF28134-935F-4E31-B06A-788B12FB816D}" dt="2019-10-28T11:21:06.084" v="317"/>
          <pc:sldLayoutMkLst>
            <pc:docMk/>
            <pc:sldMasterMk cId="0" sldId="2147483700"/>
            <pc:sldLayoutMk cId="459728535" sldId="2147483703"/>
          </pc:sldLayoutMkLst>
        </pc:sldLayoutChg>
        <pc:sldLayoutChg chg="add replId">
          <pc:chgData name="竣淋 湯" userId="79a37d5f0aba2e7c" providerId="Windows Live" clId="Web-{6FF28134-935F-4E31-B06A-788B12FB816D}" dt="2019-10-28T11:21:06.084" v="317"/>
          <pc:sldLayoutMkLst>
            <pc:docMk/>
            <pc:sldMasterMk cId="0" sldId="2147483700"/>
            <pc:sldLayoutMk cId="756354183" sldId="2147483704"/>
          </pc:sldLayoutMkLst>
        </pc:sldLayoutChg>
        <pc:sldLayoutChg chg="add replId">
          <pc:chgData name="竣淋 湯" userId="79a37d5f0aba2e7c" providerId="Windows Live" clId="Web-{6FF28134-935F-4E31-B06A-788B12FB816D}" dt="2019-10-28T11:21:06.084" v="317"/>
          <pc:sldLayoutMkLst>
            <pc:docMk/>
            <pc:sldMasterMk cId="0" sldId="2147483700"/>
            <pc:sldLayoutMk cId="3616084304" sldId="2147483705"/>
          </pc:sldLayoutMkLst>
        </pc:sldLayoutChg>
        <pc:sldLayoutChg chg="add replId">
          <pc:chgData name="竣淋 湯" userId="79a37d5f0aba2e7c" providerId="Windows Live" clId="Web-{6FF28134-935F-4E31-B06A-788B12FB816D}" dt="2019-10-28T11:21:06.084" v="317"/>
          <pc:sldLayoutMkLst>
            <pc:docMk/>
            <pc:sldMasterMk cId="0" sldId="2147483700"/>
            <pc:sldLayoutMk cId="882078537" sldId="2147483706"/>
          </pc:sldLayoutMkLst>
        </pc:sldLayoutChg>
        <pc:sldLayoutChg chg="add replId">
          <pc:chgData name="竣淋 湯" userId="79a37d5f0aba2e7c" providerId="Windows Live" clId="Web-{6FF28134-935F-4E31-B06A-788B12FB816D}" dt="2019-10-28T11:21:06.084" v="317"/>
          <pc:sldLayoutMkLst>
            <pc:docMk/>
            <pc:sldMasterMk cId="0" sldId="2147483700"/>
            <pc:sldLayoutMk cId="3687711534" sldId="2147483707"/>
          </pc:sldLayoutMkLst>
        </pc:sldLayoutChg>
        <pc:sldLayoutChg chg="add replId">
          <pc:chgData name="竣淋 湯" userId="79a37d5f0aba2e7c" providerId="Windows Live" clId="Web-{6FF28134-935F-4E31-B06A-788B12FB816D}" dt="2019-10-28T11:21:06.084" v="317"/>
          <pc:sldLayoutMkLst>
            <pc:docMk/>
            <pc:sldMasterMk cId="0" sldId="2147483700"/>
            <pc:sldLayoutMk cId="1568464255" sldId="2147483708"/>
          </pc:sldLayoutMkLst>
        </pc:sldLayoutChg>
        <pc:sldLayoutChg chg="add">
          <pc:chgData name="竣淋 湯" userId="79a37d5f0aba2e7c" providerId="Windows Live" clId="Web-{6FF28134-935F-4E31-B06A-788B12FB816D}" dt="2019-10-28T10:46:34.466" v="19"/>
          <pc:sldLayoutMkLst>
            <pc:docMk/>
            <pc:sldMasterMk cId="0" sldId="2147483700"/>
            <pc:sldLayoutMk cId="1616693113" sldId="2147483709"/>
          </pc:sldLayoutMkLst>
        </pc:sldLayoutChg>
        <pc:sldLayoutChg chg="add">
          <pc:chgData name="竣淋 湯" userId="79a37d5f0aba2e7c" providerId="Windows Live" clId="Web-{6FF28134-935F-4E31-B06A-788B12FB816D}" dt="2019-10-28T10:46:34.466" v="19"/>
          <pc:sldLayoutMkLst>
            <pc:docMk/>
            <pc:sldMasterMk cId="0" sldId="2147483700"/>
            <pc:sldLayoutMk cId="3308882785" sldId="2147483710"/>
          </pc:sldLayoutMkLst>
        </pc:sldLayoutChg>
        <pc:sldLayoutChg chg="add">
          <pc:chgData name="竣淋 湯" userId="79a37d5f0aba2e7c" providerId="Windows Live" clId="Web-{6FF28134-935F-4E31-B06A-788B12FB816D}" dt="2019-10-28T10:46:34.466" v="19"/>
          <pc:sldLayoutMkLst>
            <pc:docMk/>
            <pc:sldMasterMk cId="0" sldId="2147483700"/>
            <pc:sldLayoutMk cId="2395306294" sldId="2147483711"/>
          </pc:sldLayoutMkLst>
        </pc:sldLayoutChg>
        <pc:sldLayoutChg chg="add">
          <pc:chgData name="竣淋 湯" userId="79a37d5f0aba2e7c" providerId="Windows Live" clId="Web-{6FF28134-935F-4E31-B06A-788B12FB816D}" dt="2019-10-28T10:46:34.466" v="19"/>
          <pc:sldLayoutMkLst>
            <pc:docMk/>
            <pc:sldMasterMk cId="0" sldId="2147483700"/>
            <pc:sldLayoutMk cId="747157732" sldId="2147483712"/>
          </pc:sldLayoutMkLst>
        </pc:sldLayoutChg>
        <pc:sldLayoutChg chg="add">
          <pc:chgData name="竣淋 湯" userId="79a37d5f0aba2e7c" providerId="Windows Live" clId="Web-{6FF28134-935F-4E31-B06A-788B12FB816D}" dt="2019-10-28T10:46:34.466" v="19"/>
          <pc:sldLayoutMkLst>
            <pc:docMk/>
            <pc:sldMasterMk cId="0" sldId="2147483700"/>
            <pc:sldLayoutMk cId="1128757836" sldId="2147483713"/>
          </pc:sldLayoutMkLst>
        </pc:sldLayoutChg>
        <pc:sldLayoutChg chg="add">
          <pc:chgData name="竣淋 湯" userId="79a37d5f0aba2e7c" providerId="Windows Live" clId="Web-{6FF28134-935F-4E31-B06A-788B12FB816D}" dt="2019-10-28T10:46:34.466" v="19"/>
          <pc:sldLayoutMkLst>
            <pc:docMk/>
            <pc:sldMasterMk cId="0" sldId="2147483700"/>
            <pc:sldLayoutMk cId="1974858830" sldId="2147483714"/>
          </pc:sldLayoutMkLst>
        </pc:sldLayoutChg>
        <pc:sldLayoutChg chg="add">
          <pc:chgData name="竣淋 湯" userId="79a37d5f0aba2e7c" providerId="Windows Live" clId="Web-{6FF28134-935F-4E31-B06A-788B12FB816D}" dt="2019-10-28T10:46:34.466" v="19"/>
          <pc:sldLayoutMkLst>
            <pc:docMk/>
            <pc:sldMasterMk cId="0" sldId="2147483700"/>
            <pc:sldLayoutMk cId="1691178044" sldId="2147483715"/>
          </pc:sldLayoutMkLst>
        </pc:sldLayoutChg>
        <pc:sldLayoutChg chg="add">
          <pc:chgData name="竣淋 湯" userId="79a37d5f0aba2e7c" providerId="Windows Live" clId="Web-{6FF28134-935F-4E31-B06A-788B12FB816D}" dt="2019-10-28T10:46:34.466" v="19"/>
          <pc:sldLayoutMkLst>
            <pc:docMk/>
            <pc:sldMasterMk cId="0" sldId="2147483700"/>
            <pc:sldLayoutMk cId="1197142260" sldId="2147483716"/>
          </pc:sldLayoutMkLst>
        </pc:sldLayoutChg>
      </pc:sldMasterChg>
      <pc:sldMasterChg chg="replId">
        <pc:chgData name="竣淋 湯" userId="79a37d5f0aba2e7c" providerId="Windows Live" clId="Web-{6FF28134-935F-4E31-B06A-788B12FB816D}" dt="2019-10-28T11:21:06.084" v="317"/>
        <pc:sldMasterMkLst>
          <pc:docMk/>
          <pc:sldMasterMk cId="0" sldId="2147483701"/>
        </pc:sldMasterMkLst>
      </pc:sldMasterChg>
    </pc:docChg>
  </pc:docChgLst>
  <pc:docChgLst>
    <pc:chgData name="竣淋 湯" userId="79a37d5f0aba2e7c" providerId="Windows Live" clId="Web-{D155E27D-6A97-486B-920E-E925EF2393E5}"/>
    <pc:docChg chg="modSld">
      <pc:chgData name="竣淋 湯" userId="79a37d5f0aba2e7c" providerId="Windows Live" clId="Web-{D155E27D-6A97-486B-920E-E925EF2393E5}" dt="2019-11-24T14:14:27.194" v="1030"/>
      <pc:docMkLst>
        <pc:docMk/>
      </pc:docMkLst>
      <pc:sldChg chg="modNotes">
        <pc:chgData name="竣淋 湯" userId="79a37d5f0aba2e7c" providerId="Windows Live" clId="Web-{D155E27D-6A97-486B-920E-E925EF2393E5}" dt="2019-11-24T12:54:41.181" v="98"/>
        <pc:sldMkLst>
          <pc:docMk/>
          <pc:sldMk cId="1134191426" sldId="445"/>
        </pc:sldMkLst>
      </pc:sldChg>
      <pc:sldChg chg="modNotes">
        <pc:chgData name="竣淋 湯" userId="79a37d5f0aba2e7c" providerId="Windows Live" clId="Web-{D155E27D-6A97-486B-920E-E925EF2393E5}" dt="2019-11-24T13:36:49.297" v="133"/>
        <pc:sldMkLst>
          <pc:docMk/>
          <pc:sldMk cId="3526492182" sldId="513"/>
        </pc:sldMkLst>
      </pc:sldChg>
      <pc:sldChg chg="modNotes">
        <pc:chgData name="竣淋 湯" userId="79a37d5f0aba2e7c" providerId="Windows Live" clId="Web-{D155E27D-6A97-486B-920E-E925EF2393E5}" dt="2019-11-24T13:59:29.895" v="705"/>
        <pc:sldMkLst>
          <pc:docMk/>
          <pc:sldMk cId="375943932" sldId="514"/>
        </pc:sldMkLst>
      </pc:sldChg>
      <pc:sldChg chg="modNotes">
        <pc:chgData name="竣淋 湯" userId="79a37d5f0aba2e7c" providerId="Windows Live" clId="Web-{D155E27D-6A97-486B-920E-E925EF2393E5}" dt="2019-11-24T14:02:34.270" v="823"/>
        <pc:sldMkLst>
          <pc:docMk/>
          <pc:sldMk cId="2657302975" sldId="516"/>
        </pc:sldMkLst>
      </pc:sldChg>
      <pc:sldChg chg="modNotes">
        <pc:chgData name="竣淋 湯" userId="79a37d5f0aba2e7c" providerId="Windows Live" clId="Web-{D155E27D-6A97-486B-920E-E925EF2393E5}" dt="2019-11-24T14:12:37.053" v="948"/>
        <pc:sldMkLst>
          <pc:docMk/>
          <pc:sldMk cId="1284992725" sldId="517"/>
        </pc:sldMkLst>
      </pc:sldChg>
      <pc:sldChg chg="modNotes">
        <pc:chgData name="竣淋 湯" userId="79a37d5f0aba2e7c" providerId="Windows Live" clId="Web-{D155E27D-6A97-486B-920E-E925EF2393E5}" dt="2019-11-24T14:00:40.801" v="725"/>
        <pc:sldMkLst>
          <pc:docMk/>
          <pc:sldMk cId="4116634792" sldId="527"/>
        </pc:sldMkLst>
      </pc:sldChg>
      <pc:sldChg chg="modNotes">
        <pc:chgData name="竣淋 湯" userId="79a37d5f0aba2e7c" providerId="Windows Live" clId="Web-{D155E27D-6A97-486B-920E-E925EF2393E5}" dt="2019-11-24T13:36:49.094" v="131"/>
        <pc:sldMkLst>
          <pc:docMk/>
          <pc:sldMk cId="3316026185" sldId="568"/>
        </pc:sldMkLst>
      </pc:sldChg>
      <pc:sldChg chg="modNotes">
        <pc:chgData name="竣淋 湯" userId="79a37d5f0aba2e7c" providerId="Windows Live" clId="Web-{D155E27D-6A97-486B-920E-E925EF2393E5}" dt="2019-11-24T14:14:19.694" v="1014"/>
        <pc:sldMkLst>
          <pc:docMk/>
          <pc:sldMk cId="1882806197" sldId="580"/>
        </pc:sldMkLst>
      </pc:sldChg>
      <pc:sldChg chg="modNotes">
        <pc:chgData name="竣淋 湯" userId="79a37d5f0aba2e7c" providerId="Windows Live" clId="Web-{D155E27D-6A97-486B-920E-E925EF2393E5}" dt="2019-11-24T14:14:27.194" v="1030"/>
        <pc:sldMkLst>
          <pc:docMk/>
          <pc:sldMk cId="2305634677" sldId="5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31334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31334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31334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C765093-D303-4BC0-9C83-1C47B37890FC}" type="slidenum">
              <a:rPr lang="en-US" altLang="zh-TW"/>
              <a:pPr>
                <a:defRPr/>
              </a:pPr>
              <a:t>‹#›</a:t>
            </a:fld>
            <a:endParaRPr lang="en-US" altLang="zh-TW"/>
          </a:p>
        </p:txBody>
      </p:sp>
    </p:spTree>
    <p:extLst>
      <p:ext uri="{BB962C8B-B14F-4D97-AF65-F5344CB8AC3E}">
        <p14:creationId xmlns:p14="http://schemas.microsoft.com/office/powerpoint/2010/main" val="960648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3000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00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000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3000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FDE07EA-EEBB-413C-A271-9326CD688003}" type="slidenum">
              <a:rPr lang="en-US" altLang="zh-TW"/>
              <a:pPr>
                <a:defRPr/>
              </a:pPr>
              <a:t>‹#›</a:t>
            </a:fld>
            <a:endParaRPr lang="en-US" altLang="zh-TW"/>
          </a:p>
        </p:txBody>
      </p:sp>
    </p:spTree>
    <p:extLst>
      <p:ext uri="{BB962C8B-B14F-4D97-AF65-F5344CB8AC3E}">
        <p14:creationId xmlns:p14="http://schemas.microsoft.com/office/powerpoint/2010/main" val="38731034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google.com/search?sxsrf=ACYBGNTBfkJC-diMwncp6tHjYnSPzczffQ:1574722973989&amp;q=convex+hull&amp;spell=1&amp;sa=X&amp;ved=2ahUKEwjHu--bvIbmAhVVyYsBHQSzCD8QBSgAegQIERAr"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wolframalpha.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pansci.asia/archives/115065"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ll3dp.com/what-is-stl-file-format-extension-3d-prin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zh.wikipedia.org/wiki/"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zh.wikipedia.org/wiki/"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ubic_surfa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opencv.org/2.4/doc/tutorials/imgproc/imgtrans/sobel_derivatives/sobel_derivativ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12583;&#24341;&#29992;http:/140.117.156.238/course/CSSV/2011/%E7%9B%A3%E6%8E%A7%E8%A6%96%E8%A8%8A_ch3.pdf"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www.mymathlib.com/functions/orthogonal_polynomials/discrete_chebyshev.html"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a:ea typeface="新細明體"/>
                <a:cs typeface="Arial"/>
              </a:rPr>
              <a:t>facet: </a:t>
            </a:r>
            <a:r>
              <a:rPr lang="zh-TW" altLang="en-US" dirty="0">
                <a:latin typeface="Arial"/>
                <a:ea typeface="新細明體"/>
                <a:cs typeface="Arial"/>
              </a:rPr>
              <a:t>小平面 -&gt; 小面模型</a:t>
            </a:r>
            <a:endParaRPr lang="zh-TW" dirty="0">
              <a:cs typeface="Arial" charset="0"/>
            </a:endParaRPr>
          </a:p>
          <a:p>
            <a:r>
              <a:rPr lang="zh-TW" altLang="en-US" dirty="0">
                <a:latin typeface="Arial"/>
                <a:ea typeface="新細明體"/>
                <a:cs typeface="Arial"/>
              </a:rPr>
              <a:t>如同在講傅立葉轉換(或線性代數、jpeg 壓縮等)的時候應該會提到的 wavelet 小波轉換</a:t>
            </a:r>
            <a:endParaRPr lang="en-US" altLang="zh-TW" dirty="0">
              <a:latin typeface="Arial"/>
              <a:ea typeface="新細明體"/>
              <a:cs typeface="Arial"/>
            </a:endParaRPr>
          </a:p>
          <a:p>
            <a:r>
              <a:rPr lang="en-US" altLang="zh-TW" dirty="0">
                <a:latin typeface="Arial"/>
                <a:ea typeface="新細明體"/>
                <a:cs typeface="Arial"/>
              </a:rPr>
              <a:t>(fast)</a:t>
            </a:r>
            <a:endParaRPr lang="zh-TW" dirty="0">
              <a:cs typeface="Arial" charset="0"/>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0</a:t>
            </a:fld>
            <a:endParaRPr lang="en-US" altLang="zh-TW"/>
          </a:p>
        </p:txBody>
      </p:sp>
    </p:spTree>
    <p:extLst>
      <p:ext uri="{BB962C8B-B14F-4D97-AF65-F5344CB8AC3E}">
        <p14:creationId xmlns:p14="http://schemas.microsoft.com/office/powerpoint/2010/main" val="469145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C0C3323-08F4-4BC8-9614-8A7E166DBD81}" type="slidenum">
              <a:rPr lang="en-US" altLang="zh-TW"/>
              <a:pPr>
                <a:spcBef>
                  <a:spcPct val="0"/>
                </a:spcBef>
              </a:pPr>
              <a:t>9</a:t>
            </a:fld>
            <a:endParaRPr lang="en-US" altLang="zh-TW"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r>
              <a:rPr lang="zh-CN" dirty="0"/>
              <a:t>來看一個找出相對極大值的例子 </a:t>
            </a:r>
            <a:endParaRPr lang="en-US" altLang="zh-TW" dirty="0">
              <a:latin typeface="Arial"/>
              <a:ea typeface="新細明體"/>
              <a:cs typeface="Arial"/>
            </a:endParaRPr>
          </a:p>
          <a:p>
            <a:r>
              <a:rPr kumimoji="1" lang="zh-TW" altLang="en-US" sz="1200" b="0" i="0" kern="1200" dirty="0">
                <a:solidFill>
                  <a:schemeClr val="tx1"/>
                </a:solidFill>
                <a:effectLst/>
                <a:latin typeface="Arial" charset="0"/>
                <a:ea typeface="新細明體" pitchFamily="18" charset="-120"/>
                <a:cs typeface="+mn-cs"/>
              </a:rPr>
              <a:t>上慢點 多些舉例，知道到時候投票</a:t>
            </a:r>
            <a:r>
              <a:rPr kumimoji="1" lang="en-US" altLang="zh-TW" sz="1200" b="0" i="0" kern="1200" dirty="0">
                <a:solidFill>
                  <a:schemeClr val="tx1"/>
                </a:solidFill>
                <a:effectLst/>
                <a:latin typeface="Arial" charset="0"/>
                <a:ea typeface="新細明體" pitchFamily="18" charset="-120"/>
                <a:cs typeface="+mn-cs"/>
              </a:rPr>
              <a:t>TA</a:t>
            </a:r>
            <a:r>
              <a:rPr kumimoji="1" lang="zh-TW" altLang="en-US" sz="1200" b="0" i="0" kern="1200" dirty="0">
                <a:solidFill>
                  <a:schemeClr val="tx1"/>
                </a:solidFill>
                <a:effectLst/>
                <a:latin typeface="Arial" charset="0"/>
                <a:ea typeface="新細明體" pitchFamily="18" charset="-120"/>
                <a:cs typeface="+mn-cs"/>
              </a:rPr>
              <a:t> 該支持誰了吧</a:t>
            </a:r>
            <a:endParaRPr lang="zh-TW" dirty="0">
              <a:latin typeface="Arial"/>
              <a:ea typeface="新細明體"/>
              <a:cs typeface="Arial"/>
            </a:endParaRPr>
          </a:p>
        </p:txBody>
      </p:sp>
    </p:spTree>
    <p:extLst>
      <p:ext uri="{BB962C8B-B14F-4D97-AF65-F5344CB8AC3E}">
        <p14:creationId xmlns:p14="http://schemas.microsoft.com/office/powerpoint/2010/main" val="27510059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5x5 </a:t>
            </a:r>
            <a:r>
              <a:rPr kumimoji="1" lang="zh-TW" altLang="en-US" dirty="0"/>
              <a:t>矩陣 以中心</a:t>
            </a:r>
            <a:r>
              <a:rPr kumimoji="1" lang="en-US" altLang="zh-TW" dirty="0"/>
              <a:t> </a:t>
            </a:r>
            <a:r>
              <a:rPr kumimoji="1" lang="zh-TW" altLang="en-US" dirty="0"/>
              <a:t>代表 </a:t>
            </a:r>
            <a:r>
              <a:rPr kumimoji="1" lang="en-US" altLang="zh-TW" dirty="0"/>
              <a:t>r=0, c =0 </a:t>
            </a:r>
            <a:r>
              <a:rPr kumimoji="1" lang="zh-TW" altLang="en-US" dirty="0"/>
              <a:t>。左上代表</a:t>
            </a:r>
            <a:r>
              <a:rPr kumimoji="1" lang="en-US" altLang="zh-TW" dirty="0"/>
              <a:t>r =-2, c =-2</a:t>
            </a:r>
            <a:r>
              <a:rPr kumimoji="1" lang="zh-TW" altLang="en-US" dirty="0"/>
              <a:t>。右下代表 </a:t>
            </a:r>
            <a:r>
              <a:rPr kumimoji="1" lang="en-US" altLang="zh-TW" dirty="0"/>
              <a:t>r =2, c =2</a:t>
            </a:r>
            <a:r>
              <a:rPr kumimoji="1" lang="zh-TW" altLang="en-US" dirty="0"/>
              <a:t>。代入式子即可得出矩陣 </a:t>
            </a:r>
            <a:r>
              <a:rPr kumimoji="1" lang="en-US" altLang="zh-TW" dirty="0"/>
              <a:t>ex K10: c</a:t>
            </a:r>
            <a:r>
              <a:rPr kumimoji="1" lang="en-US" altLang="zh-TW" baseline="30000" dirty="0"/>
              <a:t>3</a:t>
            </a:r>
            <a:r>
              <a:rPr kumimoji="1" lang="en-US" altLang="zh-TW" dirty="0"/>
              <a:t>-3.4c</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99</a:t>
            </a:fld>
            <a:endParaRPr lang="en-US" altLang="zh-TW"/>
          </a:p>
        </p:txBody>
      </p:sp>
    </p:spTree>
    <p:extLst>
      <p:ext uri="{BB962C8B-B14F-4D97-AF65-F5344CB8AC3E}">
        <p14:creationId xmlns:p14="http://schemas.microsoft.com/office/powerpoint/2010/main" val="4160367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b="0" i="0" kern="1200" dirty="0" err="1">
                <a:solidFill>
                  <a:schemeClr val="tx1"/>
                </a:solidFill>
                <a:effectLst/>
                <a:latin typeface="Arial" charset="0"/>
                <a:ea typeface="新細明體" pitchFamily="18" charset="-120"/>
                <a:cs typeface="+mn-cs"/>
              </a:rPr>
              <a:t>Residentsleeper</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想睡</a:t>
            </a:r>
            <a:endParaRPr lang="zh-TW" altLang="zh-TW" dirty="0"/>
          </a:p>
          <a:p>
            <a:r>
              <a:rPr lang="zh-TW" altLang="en-US" dirty="0"/>
              <a:t>不怪你 這次我自己先講 </a:t>
            </a:r>
            <a:r>
              <a:rPr lang="en-US" altLang="zh-TW" dirty="0"/>
              <a:t>:D</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100</a:t>
            </a:fld>
            <a:endParaRPr lang="en-US" altLang="zh-TW"/>
          </a:p>
        </p:txBody>
      </p:sp>
    </p:spTree>
    <p:extLst>
      <p:ext uri="{BB962C8B-B14F-4D97-AF65-F5344CB8AC3E}">
        <p14:creationId xmlns:p14="http://schemas.microsoft.com/office/powerpoint/2010/main" val="317655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我們定義方向導數邊界尋檢器視為一運算。</a:t>
            </a:r>
          </a:p>
          <a:p>
            <a:r>
              <a:rPr kumimoji="1" lang="zh-TW" altLang="en-US" dirty="0"/>
              <a:t>一個邊的所有</a:t>
            </a:r>
            <a:r>
              <a:rPr kumimoji="1" lang="en-US" altLang="zh-TW" dirty="0"/>
              <a:t>pixel </a:t>
            </a:r>
            <a:r>
              <a:rPr kumimoji="1" lang="zh-TW" altLang="en-US" dirty="0"/>
              <a:t>的二階方向導數在具有方向梯度上有負斜率過零點</a:t>
            </a:r>
            <a:endParaRPr kumimoji="1" lang="en-US" altLang="zh-TW" dirty="0"/>
          </a:p>
          <a:p>
            <a:r>
              <a:rPr kumimoji="1" lang="el-GR" altLang="zh-TW" sz="1200" b="0" i="0" kern="1200" dirty="0">
                <a:solidFill>
                  <a:schemeClr val="tx1"/>
                </a:solidFill>
                <a:effectLst/>
                <a:latin typeface="Arial" charset="0"/>
                <a:ea typeface="新細明體" pitchFamily="18" charset="-120"/>
                <a:cs typeface="+mn-cs"/>
              </a:rPr>
              <a:t>ρ</a:t>
            </a:r>
            <a:r>
              <a:rPr kumimoji="1" lang="en-US" altLang="zh-TW" dirty="0"/>
              <a:t>(rho), alpha</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101</a:t>
            </a:fld>
            <a:endParaRPr lang="en-US" altLang="zh-TW"/>
          </a:p>
        </p:txBody>
      </p:sp>
    </p:spTree>
    <p:extLst>
      <p:ext uri="{BB962C8B-B14F-4D97-AF65-F5344CB8AC3E}">
        <p14:creationId xmlns:p14="http://schemas.microsoft.com/office/powerpoint/2010/main" val="10195518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http://blog.ncue.edu.tw/sys/lib/read_attach.php?id=13236</a:t>
            </a:r>
          </a:p>
          <a:p>
            <a:r>
              <a:rPr lang="en-US" altLang="zh-TW" dirty="0"/>
              <a:t>http://blog.ncue.edu.tw/sys/lib/read_attach.php?id=13237</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latin typeface="Calibri" panose="020F0502020204030204" pitchFamily="34" charset="0"/>
                <a:cs typeface="Calibri" panose="020F0502020204030204" pitchFamily="34" charset="0"/>
              </a:rPr>
              <a:t>(</a:t>
            </a:r>
            <a:r>
              <a:rPr lang="zh-TW" altLang="en-US" sz="1200" dirty="0">
                <a:latin typeface="Calibri" panose="020F0502020204030204" pitchFamily="34" charset="0"/>
                <a:cs typeface="Calibri" panose="020F0502020204030204" pitchFamily="34" charset="0"/>
              </a:rPr>
              <a:t>前一頁</a:t>
            </a:r>
            <a:r>
              <a:rPr lang="en-US" altLang="zh-TW" sz="1200" dirty="0">
                <a:latin typeface="Calibri" panose="020F0502020204030204" pitchFamily="34" charset="0"/>
                <a:cs typeface="Calibri" panose="020F0502020204030204" pitchFamily="34" charset="0"/>
              </a:rPr>
              <a:t>)</a:t>
            </a:r>
            <a:r>
              <a:rPr lang="el-GR" altLang="zh-TW" sz="1200" dirty="0">
                <a:latin typeface="Calibri" panose="020F0502020204030204" pitchFamily="34" charset="0"/>
                <a:cs typeface="Calibri" panose="020F0502020204030204" pitchFamily="34" charset="0"/>
              </a:rPr>
              <a:t>α</a:t>
            </a:r>
            <a:r>
              <a:rPr lang="en-US" altLang="zh-TW" sz="1200" dirty="0">
                <a:latin typeface="Calibri" panose="020F0502020204030204" pitchFamily="34" charset="0"/>
                <a:cs typeface="Calibri" panose="020F0502020204030204" pitchFamily="34" charset="0"/>
              </a:rPr>
              <a:t>: angle in polar coordinate, clockwise from column axis</a:t>
            </a:r>
            <a:endParaRPr lang="en-US" altLang="zh-TW" dirty="0"/>
          </a:p>
          <a:p>
            <a:r>
              <a:rPr lang="zh-TW" altLang="en-US" dirty="0"/>
              <a:t>連鎖律</a:t>
            </a:r>
            <a:endParaRPr lang="en-US" altLang="zh-TW" dirty="0"/>
          </a:p>
          <a:p>
            <a:r>
              <a:rPr lang="zh-TW" altLang="en-US" dirty="0"/>
              <a:t>下一頁有推倒過程</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102</a:t>
            </a:fld>
            <a:endParaRPr lang="en-US" altLang="zh-TW"/>
          </a:p>
        </p:txBody>
      </p:sp>
    </p:spTree>
    <p:extLst>
      <p:ext uri="{BB962C8B-B14F-4D97-AF65-F5344CB8AC3E}">
        <p14:creationId xmlns:p14="http://schemas.microsoft.com/office/powerpoint/2010/main" val="19533253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103</a:t>
            </a:fld>
            <a:endParaRPr lang="en-US" altLang="zh-TW"/>
          </a:p>
        </p:txBody>
      </p:sp>
    </p:spTree>
    <p:extLst>
      <p:ext uri="{BB962C8B-B14F-4D97-AF65-F5344CB8AC3E}">
        <p14:creationId xmlns:p14="http://schemas.microsoft.com/office/powerpoint/2010/main" val="12345836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a:t>
            </a:r>
            <a:r>
              <a:rPr lang="zh-TW" altLang="en-US" dirty="0"/>
              <a:t>代入 </a:t>
            </a:r>
            <a:r>
              <a:rPr lang="en-US" altLang="zh-TW" dirty="0"/>
              <a:t>f</a:t>
            </a:r>
          </a:p>
          <a:p>
            <a:r>
              <a:rPr lang="en-US" altLang="zh-TW" dirty="0"/>
              <a:t>f’ = df/</a:t>
            </a:r>
            <a:r>
              <a:rPr lang="en-US" altLang="zh-TW" dirty="0" err="1"/>
              <a:t>dr</a:t>
            </a:r>
            <a:r>
              <a:rPr lang="en-US" altLang="zh-TW" dirty="0"/>
              <a:t> (r, c)</a:t>
            </a:r>
            <a:r>
              <a:rPr lang="en-US" altLang="zh-TW" dirty="0" err="1"/>
              <a:t>sina</a:t>
            </a:r>
            <a:r>
              <a:rPr lang="en-US" altLang="zh-TW" dirty="0"/>
              <a:t> + df/</a:t>
            </a:r>
            <a:r>
              <a:rPr lang="en-US" altLang="zh-TW" dirty="0" err="1"/>
              <a:t>dr</a:t>
            </a:r>
            <a:r>
              <a:rPr lang="en-US" altLang="zh-TW" dirty="0"/>
              <a:t> (r, c)</a:t>
            </a:r>
            <a:r>
              <a:rPr lang="en-US" altLang="zh-TW" dirty="0" err="1"/>
              <a:t>cosa</a:t>
            </a:r>
            <a:r>
              <a:rPr lang="en-US" altLang="zh-TW" dirty="0"/>
              <a:t> </a:t>
            </a:r>
          </a:p>
          <a:p>
            <a:r>
              <a:rPr lang="en-US" dirty="0"/>
              <a:t>f‘’ = df’/</a:t>
            </a:r>
            <a:r>
              <a:rPr lang="en-US" dirty="0" err="1"/>
              <a:t>dr</a:t>
            </a:r>
            <a:r>
              <a:rPr lang="en-US" dirty="0"/>
              <a:t> (r, c)</a:t>
            </a:r>
            <a:r>
              <a:rPr lang="en-US" dirty="0" err="1"/>
              <a:t>sina</a:t>
            </a:r>
            <a:r>
              <a:rPr lang="en-US" dirty="0"/>
              <a:t> + df’/</a:t>
            </a:r>
            <a:r>
              <a:rPr lang="en-US" dirty="0" err="1"/>
              <a:t>dr</a:t>
            </a:r>
            <a:r>
              <a:rPr lang="en-US" dirty="0"/>
              <a:t> (r, c)</a:t>
            </a:r>
            <a:r>
              <a:rPr lang="en-US" dirty="0" err="1"/>
              <a:t>cosa</a:t>
            </a:r>
            <a:endParaRPr lang="en-US" dirty="0"/>
          </a:p>
          <a:p>
            <a:r>
              <a:rPr lang="en-US" dirty="0"/>
              <a:t>= d(  </a:t>
            </a:r>
            <a:r>
              <a:rPr lang="en-US" altLang="zh-TW" dirty="0"/>
              <a:t>df/</a:t>
            </a:r>
            <a:r>
              <a:rPr lang="en-US" altLang="zh-TW" dirty="0" err="1"/>
              <a:t>dr</a:t>
            </a:r>
            <a:r>
              <a:rPr lang="en-US" altLang="zh-TW" dirty="0"/>
              <a:t> (r, c)</a:t>
            </a:r>
            <a:r>
              <a:rPr lang="en-US" altLang="zh-TW" dirty="0" err="1"/>
              <a:t>sina</a:t>
            </a:r>
            <a:r>
              <a:rPr lang="en-US" altLang="zh-TW" dirty="0"/>
              <a:t> + df/</a:t>
            </a:r>
            <a:r>
              <a:rPr lang="en-US" altLang="zh-TW" dirty="0" err="1"/>
              <a:t>dr</a:t>
            </a:r>
            <a:r>
              <a:rPr lang="en-US" altLang="zh-TW" dirty="0"/>
              <a:t> (r, c)</a:t>
            </a:r>
            <a:r>
              <a:rPr lang="en-US" altLang="zh-TW" dirty="0" err="1"/>
              <a:t>cosa</a:t>
            </a:r>
            <a:r>
              <a:rPr lang="en-US" altLang="zh-TW" dirty="0"/>
              <a:t>  </a:t>
            </a:r>
            <a:r>
              <a:rPr lang="en-US" dirty="0"/>
              <a:t>)/</a:t>
            </a:r>
            <a:r>
              <a:rPr lang="en-US" altLang="zh-TW" dirty="0" err="1"/>
              <a:t>dr</a:t>
            </a:r>
            <a:r>
              <a:rPr lang="en-US" altLang="zh-TW" dirty="0"/>
              <a:t> (r, c)</a:t>
            </a:r>
            <a:r>
              <a:rPr lang="en-US" altLang="zh-TW" dirty="0" err="1"/>
              <a:t>sina</a:t>
            </a:r>
            <a:r>
              <a:rPr lang="en-US" altLang="zh-TW" dirty="0"/>
              <a:t>  + d(  df/</a:t>
            </a:r>
            <a:r>
              <a:rPr lang="en-US" altLang="zh-TW" dirty="0" err="1"/>
              <a:t>dr</a:t>
            </a:r>
            <a:r>
              <a:rPr lang="en-US" altLang="zh-TW" dirty="0"/>
              <a:t> (r, c)</a:t>
            </a:r>
            <a:r>
              <a:rPr lang="en-US" altLang="zh-TW" dirty="0" err="1"/>
              <a:t>sina</a:t>
            </a:r>
            <a:r>
              <a:rPr lang="en-US" altLang="zh-TW" dirty="0"/>
              <a:t> + df/</a:t>
            </a:r>
            <a:r>
              <a:rPr lang="en-US" altLang="zh-TW" dirty="0" err="1"/>
              <a:t>dr</a:t>
            </a:r>
            <a:r>
              <a:rPr lang="en-US" altLang="zh-TW" dirty="0"/>
              <a:t> (r, c)</a:t>
            </a:r>
            <a:r>
              <a:rPr lang="en-US" altLang="zh-TW" dirty="0" err="1"/>
              <a:t>cosa</a:t>
            </a:r>
            <a:r>
              <a:rPr lang="en-US" altLang="zh-TW" dirty="0"/>
              <a:t>  )/dc (r, c)</a:t>
            </a:r>
            <a:r>
              <a:rPr lang="en-US" altLang="zh-TW" dirty="0" err="1"/>
              <a:t>cosa</a:t>
            </a:r>
            <a:endParaRPr lang="en-US" altLang="zh-TW" dirty="0"/>
          </a:p>
          <a:p>
            <a:r>
              <a:rPr lang="en-US" dirty="0"/>
              <a:t>= {d^2f/dr^2 (r, c) sin a + </a:t>
            </a:r>
            <a:r>
              <a:rPr lang="en-US" altLang="zh-TW" dirty="0"/>
              <a:t>d^2f/</a:t>
            </a:r>
            <a:r>
              <a:rPr lang="en-US" altLang="zh-TW" dirty="0" err="1"/>
              <a:t>drc</a:t>
            </a:r>
            <a:r>
              <a:rPr lang="en-US" altLang="zh-TW" dirty="0"/>
              <a:t> (r, c) </a:t>
            </a:r>
            <a:r>
              <a:rPr lang="en-US" altLang="zh-TW" dirty="0" err="1"/>
              <a:t>cosa</a:t>
            </a:r>
            <a:r>
              <a:rPr lang="en-US" altLang="zh-TW" dirty="0"/>
              <a:t>}</a:t>
            </a:r>
            <a:r>
              <a:rPr lang="en-US" altLang="zh-TW" dirty="0" err="1"/>
              <a:t>sina</a:t>
            </a:r>
            <a:r>
              <a:rPr lang="en-US" altLang="zh-TW" dirty="0"/>
              <a:t> +  {d^2f/</a:t>
            </a:r>
            <a:r>
              <a:rPr lang="en-US" altLang="zh-TW" dirty="0" err="1"/>
              <a:t>drc</a:t>
            </a:r>
            <a:r>
              <a:rPr lang="en-US" altLang="zh-TW" dirty="0"/>
              <a:t> (r, c) sin a + d^2f/dc^2 (r, c) </a:t>
            </a:r>
            <a:r>
              <a:rPr lang="en-US" altLang="zh-TW" dirty="0" err="1"/>
              <a:t>cosa</a:t>
            </a:r>
            <a:r>
              <a:rPr lang="en-US" altLang="zh-TW" dirty="0"/>
              <a:t>} </a:t>
            </a:r>
            <a:r>
              <a:rPr lang="en-US" altLang="zh-TW" dirty="0" err="1"/>
              <a:t>cosa</a:t>
            </a:r>
            <a:endParaRPr lang="en-US" altLang="zh-TW" dirty="0"/>
          </a:p>
          <a:p>
            <a:r>
              <a:rPr lang="en-US" dirty="0"/>
              <a:t>= {</a:t>
            </a:r>
            <a:r>
              <a:rPr lang="en-US" altLang="zh-TW" dirty="0"/>
              <a:t>d^2f/dr^2 (r, c) sin^2 a} + {2 d^2f/</a:t>
            </a:r>
            <a:r>
              <a:rPr lang="en-US" altLang="zh-TW" dirty="0" err="1"/>
              <a:t>drc</a:t>
            </a:r>
            <a:r>
              <a:rPr lang="en-US" altLang="zh-TW" dirty="0"/>
              <a:t> (r, c) sin a cos a} + {d^2f/dc^2 (r, c) cos^2 a}</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104</a:t>
            </a:fld>
            <a:endParaRPr lang="en-US" altLang="zh-TW"/>
          </a:p>
        </p:txBody>
      </p:sp>
    </p:spTree>
    <p:extLst>
      <p:ext uri="{BB962C8B-B14F-4D97-AF65-F5344CB8AC3E}">
        <p14:creationId xmlns:p14="http://schemas.microsoft.com/office/powerpoint/2010/main" val="6603578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所以 </a:t>
            </a:r>
            <a:r>
              <a:rPr lang="en-US" altLang="zh-TW" dirty="0"/>
              <a:t>edge pixel</a:t>
            </a:r>
          </a:p>
          <a:p>
            <a:r>
              <a:rPr lang="zh-TW" altLang="en-US" dirty="0"/>
              <a:t>往下看範例</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105</a:t>
            </a:fld>
            <a:endParaRPr lang="en-US" altLang="zh-TW"/>
          </a:p>
        </p:txBody>
      </p:sp>
    </p:spTree>
    <p:extLst>
      <p:ext uri="{BB962C8B-B14F-4D97-AF65-F5344CB8AC3E}">
        <p14:creationId xmlns:p14="http://schemas.microsoft.com/office/powerpoint/2010/main" val="42239881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TW" altLang="en-US" sz="1200" b="0" i="0" kern="1200" dirty="0">
                <a:solidFill>
                  <a:schemeClr val="tx1"/>
                </a:solidFill>
                <a:effectLst/>
                <a:latin typeface="Arial" charset="0"/>
                <a:ea typeface="新細明體" pitchFamily="18" charset="-120"/>
                <a:cs typeface="+mn-cs"/>
              </a:rPr>
              <a:t>上慢點 多些舉例，這個票</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可以考慮一下</a:t>
            </a:r>
            <a:endParaRPr kumimoji="1" lang="en-US" altLang="zh-TW" sz="1200" b="0" i="0" kern="1200" dirty="0">
              <a:solidFill>
                <a:schemeClr val="tx1"/>
              </a:solidFill>
              <a:effectLst/>
              <a:latin typeface="Arial" charset="0"/>
              <a:ea typeface="新細明體" pitchFamily="18" charset="-120"/>
              <a:cs typeface="+mn-cs"/>
            </a:endParaRPr>
          </a:p>
          <a:p>
            <a:endParaRPr kumimoji="1" lang="en-US" altLang="zh-TW" sz="1200" b="0" i="0" kern="1200" dirty="0">
              <a:solidFill>
                <a:schemeClr val="tx1"/>
              </a:solidFill>
              <a:effectLst/>
              <a:latin typeface="Arial" charset="0"/>
              <a:ea typeface="新細明體" pitchFamily="18" charset="-120"/>
              <a:cs typeface="+mn-cs"/>
            </a:endParaRPr>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106</a:t>
            </a:fld>
            <a:endParaRPr lang="en-US" altLang="zh-TW"/>
          </a:p>
        </p:txBody>
      </p:sp>
    </p:spTree>
    <p:extLst>
      <p:ext uri="{BB962C8B-B14F-4D97-AF65-F5344CB8AC3E}">
        <p14:creationId xmlns:p14="http://schemas.microsoft.com/office/powerpoint/2010/main" val="11949191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C0C3323-08F4-4BC8-9614-8A7E166DBD81}" type="slidenum">
              <a:rPr lang="en-US" altLang="zh-TW"/>
              <a:pPr>
                <a:spcBef>
                  <a:spcPct val="0"/>
                </a:spcBef>
              </a:pPr>
              <a:t>107</a:t>
            </a:fld>
            <a:endParaRPr lang="en-US" altLang="zh-TW"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r>
              <a:rPr lang="zh-TW" altLang="en-US" dirty="0">
                <a:latin typeface="Arial"/>
                <a:ea typeface="新細明體"/>
                <a:cs typeface="Arial"/>
              </a:rPr>
              <a:t>我們沿著其中一角度切下去的剖面圖</a:t>
            </a:r>
            <a:endParaRPr lang="en-US" altLang="zh-TW" dirty="0">
              <a:latin typeface="Arial"/>
              <a:ea typeface="新細明體"/>
              <a:cs typeface="Arial"/>
            </a:endParaRPr>
          </a:p>
          <a:p>
            <a:r>
              <a:rPr lang="zh-TW" altLang="en-US" dirty="0">
                <a:latin typeface="Arial"/>
                <a:ea typeface="新細明體"/>
                <a:cs typeface="Arial"/>
              </a:rPr>
              <a:t>這個就是大家在 </a:t>
            </a:r>
            <a:r>
              <a:rPr lang="en-US" altLang="zh-TW" dirty="0">
                <a:latin typeface="Arial"/>
                <a:ea typeface="新細明體"/>
                <a:cs typeface="Arial"/>
              </a:rPr>
              <a:t>DL</a:t>
            </a:r>
            <a:r>
              <a:rPr lang="zh-TW" altLang="en-US" dirty="0">
                <a:latin typeface="Arial"/>
                <a:ea typeface="新細明體"/>
                <a:cs typeface="Arial"/>
              </a:rPr>
              <a:t> 上一定也不陌生的 </a:t>
            </a:r>
            <a:r>
              <a:rPr lang="en-US" altLang="zh-TW" dirty="0">
                <a:latin typeface="Arial"/>
                <a:ea typeface="新細明體"/>
                <a:cs typeface="Arial"/>
              </a:rPr>
              <a:t>sigmoid</a:t>
            </a:r>
          </a:p>
          <a:p>
            <a:r>
              <a:rPr lang="zh-TW" altLang="en-US" dirty="0">
                <a:latin typeface="Arial"/>
                <a:ea typeface="新細明體"/>
                <a:cs typeface="Arial"/>
              </a:rPr>
              <a:t>所以一般認為的邊應該是正中間這個位置</a:t>
            </a:r>
            <a:endParaRPr lang="en-US" altLang="zh-TW" dirty="0">
              <a:latin typeface="Arial"/>
              <a:ea typeface="新細明體"/>
              <a:cs typeface="Arial"/>
            </a:endParaRPr>
          </a:p>
          <a:p>
            <a:r>
              <a:rPr lang="zh-TW" altLang="en-US" dirty="0">
                <a:latin typeface="Arial"/>
                <a:ea typeface="新細明體"/>
                <a:cs typeface="Arial"/>
              </a:rPr>
              <a:t>手動微分太麻煩 </a:t>
            </a:r>
            <a:r>
              <a:rPr lang="en-US" altLang="zh-TW" dirty="0">
                <a:latin typeface="Arial"/>
                <a:ea typeface="新細明體"/>
                <a:cs typeface="Arial"/>
              </a:rPr>
              <a:t>-&gt;</a:t>
            </a:r>
            <a:r>
              <a:rPr lang="zh-TW" altLang="en-US" dirty="0">
                <a:latin typeface="Arial"/>
                <a:ea typeface="新細明體"/>
                <a:cs typeface="Arial"/>
              </a:rPr>
              <a:t> 之前提過的網站 </a:t>
            </a:r>
            <a:r>
              <a:rPr lang="en-US" altLang="zh-TW" dirty="0">
                <a:latin typeface="Arial"/>
                <a:ea typeface="新細明體"/>
                <a:cs typeface="Arial"/>
              </a:rPr>
              <a:t>(</a:t>
            </a:r>
            <a:r>
              <a:rPr lang="zh-TW" altLang="en-US" dirty="0">
                <a:latin typeface="Arial"/>
                <a:ea typeface="新細明體"/>
                <a:cs typeface="Arial"/>
              </a:rPr>
              <a:t>想不到吧 前後呼應 我也沒想到</a:t>
            </a:r>
            <a:r>
              <a:rPr lang="en-US" altLang="zh-TW" dirty="0">
                <a:latin typeface="Arial"/>
                <a:ea typeface="新細明體"/>
                <a:cs typeface="Arial"/>
              </a:rPr>
              <a:t>)</a:t>
            </a:r>
            <a:endParaRPr lang="zh-TW" dirty="0">
              <a:latin typeface="Arial"/>
              <a:ea typeface="新細明體"/>
              <a:cs typeface="Arial"/>
            </a:endParaRPr>
          </a:p>
        </p:txBody>
      </p:sp>
    </p:spTree>
    <p:extLst>
      <p:ext uri="{BB962C8B-B14F-4D97-AF65-F5344CB8AC3E}">
        <p14:creationId xmlns:p14="http://schemas.microsoft.com/office/powerpoint/2010/main" val="25861870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C0C3323-08F4-4BC8-9614-8A7E166DBD81}" type="slidenum">
              <a:rPr lang="en-US" altLang="zh-TW"/>
              <a:pPr>
                <a:spcBef>
                  <a:spcPct val="0"/>
                </a:spcBef>
              </a:pPr>
              <a:t>108</a:t>
            </a:fld>
            <a:endParaRPr lang="en-US" altLang="zh-TW"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r>
              <a:rPr lang="zh-TW" altLang="en-US" dirty="0">
                <a:latin typeface="Arial"/>
                <a:ea typeface="新細明體"/>
                <a:cs typeface="Arial"/>
              </a:rPr>
              <a:t>剛剛提到的 </a:t>
            </a:r>
            <a:endParaRPr lang="en-US" altLang="zh-TW" dirty="0">
              <a:latin typeface="Arial"/>
              <a:ea typeface="新細明體"/>
              <a:cs typeface="Arial"/>
            </a:endParaRPr>
          </a:p>
          <a:p>
            <a:r>
              <a:rPr lang="en-US" altLang="zh-TW" dirty="0">
                <a:latin typeface="Arial"/>
                <a:ea typeface="新細明體"/>
                <a:cs typeface="Arial"/>
              </a:rPr>
              <a:t>f’ != 0</a:t>
            </a:r>
            <a:r>
              <a:rPr lang="zh-TW" altLang="en-US" dirty="0">
                <a:latin typeface="Arial"/>
                <a:ea typeface="新細明體"/>
                <a:cs typeface="Arial"/>
              </a:rPr>
              <a:t> </a:t>
            </a:r>
            <a:r>
              <a:rPr lang="en-US" altLang="zh-TW" dirty="0">
                <a:latin typeface="Arial"/>
                <a:ea typeface="新細明體"/>
                <a:cs typeface="Arial"/>
              </a:rPr>
              <a:t>(= 0</a:t>
            </a:r>
            <a:r>
              <a:rPr lang="zh-TW" altLang="en-US" dirty="0">
                <a:latin typeface="Arial"/>
                <a:ea typeface="新細明體"/>
                <a:cs typeface="Arial"/>
              </a:rPr>
              <a:t>的部分是平坦的</a:t>
            </a:r>
            <a:r>
              <a:rPr lang="en-US" altLang="zh-TW" dirty="0">
                <a:latin typeface="Arial"/>
                <a:ea typeface="新細明體"/>
                <a:cs typeface="Arial"/>
              </a:rPr>
              <a:t>)</a:t>
            </a:r>
          </a:p>
          <a:p>
            <a:r>
              <a:rPr lang="en-US" altLang="zh-TW" dirty="0">
                <a:latin typeface="Arial"/>
                <a:ea typeface="新細明體"/>
                <a:cs typeface="Arial"/>
              </a:rPr>
              <a:t>f‘’ = 0</a:t>
            </a:r>
          </a:p>
          <a:p>
            <a:r>
              <a:rPr lang="zh-TW" altLang="en-US" dirty="0">
                <a:latin typeface="Arial"/>
                <a:ea typeface="新細明體"/>
                <a:cs typeface="Arial"/>
              </a:rPr>
              <a:t>有點像把 </a:t>
            </a:r>
            <a:r>
              <a:rPr lang="en-US" altLang="zh-TW" dirty="0">
                <a:latin typeface="Arial"/>
                <a:ea typeface="新細明體"/>
                <a:cs typeface="Arial"/>
              </a:rPr>
              <a:t>f’</a:t>
            </a:r>
            <a:r>
              <a:rPr lang="zh-TW" altLang="en-US" dirty="0">
                <a:latin typeface="Arial"/>
                <a:ea typeface="新細明體"/>
                <a:cs typeface="Arial"/>
              </a:rPr>
              <a:t> 當 </a:t>
            </a:r>
            <a:r>
              <a:rPr lang="en-US" altLang="zh-TW" dirty="0">
                <a:latin typeface="Arial"/>
                <a:ea typeface="新細明體"/>
                <a:cs typeface="Arial"/>
              </a:rPr>
              <a:t>f</a:t>
            </a:r>
            <a:r>
              <a:rPr lang="zh-TW" altLang="en-US" dirty="0">
                <a:latin typeface="Arial"/>
                <a:ea typeface="新細明體"/>
                <a:cs typeface="Arial"/>
              </a:rPr>
              <a:t> 的 </a:t>
            </a:r>
            <a:r>
              <a:rPr lang="en-US" altLang="zh-TW" dirty="0">
                <a:latin typeface="Arial"/>
                <a:ea typeface="新細明體"/>
                <a:cs typeface="Arial"/>
              </a:rPr>
              <a:t>zero crossing</a:t>
            </a:r>
            <a:r>
              <a:rPr lang="zh-TW" altLang="en-US" dirty="0">
                <a:latin typeface="Arial"/>
                <a:ea typeface="新細明體"/>
                <a:cs typeface="Arial"/>
              </a:rPr>
              <a:t> </a:t>
            </a:r>
            <a:endParaRPr lang="zh-TW" dirty="0">
              <a:latin typeface="Arial"/>
              <a:ea typeface="新細明體"/>
              <a:cs typeface="Arial"/>
            </a:endParaRPr>
          </a:p>
        </p:txBody>
      </p:sp>
    </p:spTree>
    <p:extLst>
      <p:ext uri="{BB962C8B-B14F-4D97-AF65-F5344CB8AC3E}">
        <p14:creationId xmlns:p14="http://schemas.microsoft.com/office/powerpoint/2010/main" val="102283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C0C3323-08F4-4BC8-9614-8A7E166DBD81}" type="slidenum">
              <a:rPr lang="en-US" altLang="zh-TW"/>
              <a:pPr>
                <a:spcBef>
                  <a:spcPct val="0"/>
                </a:spcBef>
              </a:pPr>
              <a:t>10</a:t>
            </a:fld>
            <a:endParaRPr lang="en-US" altLang="zh-TW"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r>
              <a:rPr lang="zh-CN" dirty="0">
                <a:latin typeface="Arial"/>
                <a:ea typeface="新細明體"/>
                <a:cs typeface="Arial"/>
              </a:rPr>
              <a:t>一階導數為零 </a:t>
            </a:r>
            <a:r>
              <a:rPr lang="en-US" altLang="zh-CN" dirty="0">
                <a:latin typeface="Arial"/>
                <a:ea typeface="新細明體"/>
                <a:cs typeface="Arial"/>
              </a:rPr>
              <a:t>2</a:t>
            </a:r>
            <a:r>
              <a:rPr lang="zh-CN" dirty="0">
                <a:latin typeface="Arial"/>
                <a:ea typeface="新細明體"/>
                <a:cs typeface="Arial"/>
              </a:rPr>
              <a:t> 二階導數是負的</a:t>
            </a:r>
            <a:endParaRPr lang="zh-TW" dirty="0">
              <a:latin typeface="Arial"/>
              <a:ea typeface="新細明體"/>
              <a:cs typeface="Arial"/>
            </a:endParaRPr>
          </a:p>
        </p:txBody>
      </p:sp>
    </p:spTree>
    <p:extLst>
      <p:ext uri="{BB962C8B-B14F-4D97-AF65-F5344CB8AC3E}">
        <p14:creationId xmlns:p14="http://schemas.microsoft.com/office/powerpoint/2010/main" val="18666609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所以 </a:t>
            </a:r>
            <a:r>
              <a:rPr lang="en-US" altLang="zh-TW" dirty="0"/>
              <a:t>edge pixel</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109</a:t>
            </a:fld>
            <a:endParaRPr lang="en-US" altLang="zh-TW"/>
          </a:p>
        </p:txBody>
      </p:sp>
    </p:spTree>
    <p:extLst>
      <p:ext uri="{BB962C8B-B14F-4D97-AF65-F5344CB8AC3E}">
        <p14:creationId xmlns:p14="http://schemas.microsoft.com/office/powerpoint/2010/main" val="4383090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8.9</a:t>
            </a:r>
            <a:r>
              <a:rPr lang="zh-TW" altLang="zh-TW" dirty="0"/>
              <a:t>討論</a:t>
            </a:r>
            <a:r>
              <a:rPr lang="zh-CN" altLang="en-US" dirty="0"/>
              <a:t>集成</a:t>
            </a:r>
            <a:r>
              <a:rPr lang="zh-TW" altLang="zh-TW" dirty="0"/>
              <a:t>方向導數梯度</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110</a:t>
            </a:fld>
            <a:endParaRPr lang="en-US" altLang="zh-TW"/>
          </a:p>
        </p:txBody>
      </p:sp>
    </p:spTree>
    <p:extLst>
      <p:ext uri="{BB962C8B-B14F-4D97-AF65-F5344CB8AC3E}">
        <p14:creationId xmlns:p14="http://schemas.microsoft.com/office/powerpoint/2010/main" val="23264371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積分 方向導數梯度，一個平面。而不是之前只看一個點</a:t>
            </a:r>
            <a:endParaRPr lang="en-US" altLang="zh-TW" dirty="0"/>
          </a:p>
          <a:p>
            <a:r>
              <a:rPr lang="zh-TW" altLang="en-US" dirty="0"/>
              <a:t>更為精準</a:t>
            </a:r>
            <a:endParaRPr lang="en-US" altLang="zh-TW" dirty="0"/>
          </a:p>
          <a:p>
            <a:r>
              <a:rPr lang="zh-TW" altLang="en-US" dirty="0"/>
              <a:t>如下圖</a:t>
            </a:r>
            <a:endParaRPr lang="en-US" altLang="zh-TW" dirty="0"/>
          </a:p>
          <a:p>
            <a:r>
              <a:rPr lang="zh-TW" altLang="en-US" dirty="0"/>
              <a:t>更詳細可以看課本 </a:t>
            </a:r>
            <a:r>
              <a:rPr lang="en-US" altLang="zh-TW" dirty="0"/>
              <a:t>8.9.1</a:t>
            </a:r>
            <a:r>
              <a:rPr lang="zh-TW" altLang="en-US" dirty="0"/>
              <a:t> 、 </a:t>
            </a:r>
            <a:r>
              <a:rPr lang="en-US" altLang="zh-TW" dirty="0"/>
              <a:t>8.9.2</a:t>
            </a:r>
            <a:r>
              <a:rPr lang="zh-TW" altLang="en-US" dirty="0"/>
              <a:t> 有 </a:t>
            </a:r>
            <a:r>
              <a:rPr lang="en-US" altLang="zh-TW" dirty="0"/>
              <a:t>demo</a:t>
            </a:r>
          </a:p>
          <a:p>
            <a:r>
              <a:rPr lang="zh-TW" altLang="en-US" dirty="0"/>
              <a:t>或是我有附上作者發在 </a:t>
            </a:r>
            <a:r>
              <a:rPr lang="en-US" altLang="zh-TW" dirty="0"/>
              <a:t>IEEE</a:t>
            </a:r>
            <a:r>
              <a:rPr lang="zh-TW" altLang="en-US" dirty="0"/>
              <a:t> </a:t>
            </a:r>
            <a:r>
              <a:rPr lang="en-US" altLang="zh-TW" dirty="0"/>
              <a:t>journals</a:t>
            </a:r>
            <a:r>
              <a:rPr lang="zh-TW" altLang="en-US" dirty="0"/>
              <a:t> 的連結</a:t>
            </a:r>
            <a:endParaRPr lang="en-US" altLang="zh-TW" dirty="0"/>
          </a:p>
          <a:p>
            <a:endParaRPr lang="en-US" altLang="zh-TW"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111</a:t>
            </a:fld>
            <a:endParaRPr lang="en-US" altLang="zh-TW"/>
          </a:p>
        </p:txBody>
      </p:sp>
    </p:spTree>
    <p:extLst>
      <p:ext uri="{BB962C8B-B14F-4D97-AF65-F5344CB8AC3E}">
        <p14:creationId xmlns:p14="http://schemas.microsoft.com/office/powerpoint/2010/main" val="7906050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8.10 </a:t>
            </a:r>
            <a:r>
              <a:rPr lang="zh-TW" altLang="zh-TW" dirty="0"/>
              <a:t>討論小平面方法去做</a:t>
            </a:r>
            <a:r>
              <a:rPr lang="en-US" altLang="zh-TW" dirty="0"/>
              <a:t>corner detection</a:t>
            </a:r>
          </a:p>
          <a:p>
            <a:endParaRPr lang="zh-TW" altLang="en-US" dirty="0">
              <a:cs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112</a:t>
            </a:fld>
            <a:endParaRPr lang="en-US" altLang="zh-TW"/>
          </a:p>
        </p:txBody>
      </p:sp>
    </p:spTree>
    <p:extLst>
      <p:ext uri="{BB962C8B-B14F-4D97-AF65-F5344CB8AC3E}">
        <p14:creationId xmlns:p14="http://schemas.microsoft.com/office/powerpoint/2010/main" val="37241333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目的</a:t>
            </a:r>
            <a:endParaRPr lang="en-US" altLang="zh-TW" dirty="0"/>
          </a:p>
          <a:p>
            <a:r>
              <a:rPr lang="zh-TW" altLang="en-US" dirty="0"/>
              <a:t>偵測空照圖中的建築</a:t>
            </a:r>
            <a:endParaRPr lang="en-US" altLang="zh-TW" dirty="0"/>
          </a:p>
          <a:p>
            <a:r>
              <a:rPr lang="zh-TW" altLang="en-US" dirty="0"/>
              <a:t>角落點</a:t>
            </a:r>
            <a:r>
              <a:rPr lang="en-US" altLang="zh-TW" dirty="0"/>
              <a:t>:</a:t>
            </a:r>
            <a:r>
              <a:rPr lang="zh-TW" altLang="en-US" dirty="0"/>
              <a:t>求出一對圖片的位移向量</a:t>
            </a:r>
            <a:endParaRPr lang="en-US" altLang="zh-TW" dirty="0"/>
          </a:p>
          <a:p>
            <a:endParaRPr lang="en-US" altLang="zh-TW" dirty="0"/>
          </a:p>
          <a:p>
            <a:endParaRPr lang="en-US" altLang="zh-TW" dirty="0"/>
          </a:p>
          <a:p>
            <a:r>
              <a:rPr lang="zh-TW" altLang="en-US" dirty="0"/>
              <a:t>角落的</a:t>
            </a:r>
            <a:r>
              <a:rPr lang="en-US" altLang="zh-TW" dirty="0"/>
              <a:t>2</a:t>
            </a:r>
            <a:r>
              <a:rPr lang="zh-TW" altLang="en-US" dirty="0"/>
              <a:t>條件</a:t>
            </a:r>
            <a:endParaRPr lang="en-US" altLang="zh-TW" dirty="0"/>
          </a:p>
          <a:p>
            <a:r>
              <a:rPr lang="zh-TW" altLang="en-US" dirty="0"/>
              <a:t>有邊出現</a:t>
            </a:r>
            <a:endParaRPr lang="en-US" altLang="zh-TW" dirty="0"/>
          </a:p>
          <a:p>
            <a:r>
              <a:rPr lang="zh-TW" altLang="en-US" dirty="0"/>
              <a:t>明顯邊方向的變化</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113</a:t>
            </a:fld>
            <a:endParaRPr lang="en-US" altLang="zh-TW"/>
          </a:p>
        </p:txBody>
      </p:sp>
    </p:spTree>
    <p:extLst>
      <p:ext uri="{BB962C8B-B14F-4D97-AF65-F5344CB8AC3E}">
        <p14:creationId xmlns:p14="http://schemas.microsoft.com/office/powerpoint/2010/main" val="16665969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空拍圖</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114</a:t>
            </a:fld>
            <a:endParaRPr lang="en-US" altLang="zh-TW"/>
          </a:p>
        </p:txBody>
      </p:sp>
    </p:spTree>
    <p:extLst>
      <p:ext uri="{BB962C8B-B14F-4D97-AF65-F5344CB8AC3E}">
        <p14:creationId xmlns:p14="http://schemas.microsoft.com/office/powerpoint/2010/main" val="20753941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圖像匹配 </a:t>
            </a:r>
            <a:r>
              <a:rPr lang="en-US" altLang="zh-TW" dirty="0"/>
              <a:t>(</a:t>
            </a:r>
            <a:r>
              <a:rPr lang="zh-TW" altLang="en-US" dirty="0"/>
              <a:t>同個物件 不同角度</a:t>
            </a:r>
            <a:r>
              <a:rPr lang="en-US" altLang="zh-TW" dirty="0"/>
              <a:t>)</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115</a:t>
            </a:fld>
            <a:endParaRPr lang="en-US" altLang="zh-TW"/>
          </a:p>
        </p:txBody>
      </p:sp>
    </p:spTree>
    <p:extLst>
      <p:ext uri="{BB962C8B-B14F-4D97-AF65-F5344CB8AC3E}">
        <p14:creationId xmlns:p14="http://schemas.microsoft.com/office/powerpoint/2010/main" val="26518851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圖像結合</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116</a:t>
            </a:fld>
            <a:endParaRPr lang="en-US" altLang="zh-TW"/>
          </a:p>
        </p:txBody>
      </p:sp>
    </p:spTree>
    <p:extLst>
      <p:ext uri="{BB962C8B-B14F-4D97-AF65-F5344CB8AC3E}">
        <p14:creationId xmlns:p14="http://schemas.microsoft.com/office/powerpoint/2010/main" val="40128282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kumimoji="1" lang="zh-TW" altLang="en-US" sz="1200" b="0" i="0" kern="1200" dirty="0">
                <a:solidFill>
                  <a:schemeClr val="tx1"/>
                </a:solidFill>
                <a:effectLst/>
                <a:latin typeface="Arial" charset="0"/>
                <a:ea typeface="新細明體" pitchFamily="18" charset="-120"/>
                <a:cs typeface="+mn-cs"/>
              </a:rPr>
              <a:t>左</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移動一點不改變 </a:t>
            </a:r>
          </a:p>
          <a:p>
            <a:pPr rtl="0" fontAlgn="base"/>
            <a:r>
              <a:rPr kumimoji="1" lang="zh-TW" altLang="en-US" sz="1200" b="0" i="0" kern="1200" dirty="0">
                <a:solidFill>
                  <a:schemeClr val="tx1"/>
                </a:solidFill>
                <a:effectLst/>
                <a:latin typeface="Arial" charset="0"/>
                <a:ea typeface="新細明體" pitchFamily="18" charset="-120"/>
                <a:cs typeface="+mn-cs"/>
              </a:rPr>
              <a:t>中</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只有上下移動不改變 </a:t>
            </a:r>
          </a:p>
          <a:p>
            <a:pPr rtl="0" fontAlgn="base"/>
            <a:r>
              <a:rPr kumimoji="1" lang="zh-TW" altLang="en-US" sz="1200" b="0" i="0" kern="1200" dirty="0">
                <a:solidFill>
                  <a:schemeClr val="tx1"/>
                </a:solidFill>
                <a:effectLst/>
                <a:latin typeface="Arial" charset="0"/>
                <a:ea typeface="新細明體" pitchFamily="18" charset="-120"/>
                <a:cs typeface="+mn-cs"/>
              </a:rPr>
              <a:t>右</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怎動都改變 </a:t>
            </a:r>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117</a:t>
            </a:fld>
            <a:endParaRPr lang="en-US" altLang="zh-TW"/>
          </a:p>
        </p:txBody>
      </p:sp>
    </p:spTree>
    <p:extLst>
      <p:ext uri="{BB962C8B-B14F-4D97-AF65-F5344CB8AC3E}">
        <p14:creationId xmlns:p14="http://schemas.microsoft.com/office/powerpoint/2010/main" val="26299719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課本這邊判斷是不是 </a:t>
            </a:r>
            <a:r>
              <a:rPr lang="en-US" altLang="zh-TW" dirty="0"/>
              <a:t>Corner</a:t>
            </a:r>
            <a:r>
              <a:rPr lang="zh-TW" altLang="en-US" dirty="0"/>
              <a:t> 採用以下方式</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118</a:t>
            </a:fld>
            <a:endParaRPr lang="en-US" altLang="zh-TW"/>
          </a:p>
        </p:txBody>
      </p:sp>
    </p:spTree>
    <p:extLst>
      <p:ext uri="{BB962C8B-B14F-4D97-AF65-F5344CB8AC3E}">
        <p14:creationId xmlns:p14="http://schemas.microsoft.com/office/powerpoint/2010/main" val="1842102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en-US" dirty="0">
                <a:latin typeface="Arial"/>
                <a:ea typeface="新細明體"/>
                <a:cs typeface="Arial"/>
              </a:rPr>
              <a:t>的觀測序列f1到fN </a:t>
            </a:r>
            <a:endParaRPr lang="zh-TW" altLang="en-US"/>
          </a:p>
          <a:p>
            <a:pPr>
              <a:defRPr/>
            </a:pPr>
            <a:r>
              <a:rPr lang="en-US" dirty="0">
                <a:latin typeface="Arial"/>
                <a:ea typeface="新細明體"/>
                <a:cs typeface="Arial"/>
              </a:rPr>
              <a:t>我們現在先取這個序列的前2k+1個點，</a:t>
            </a:r>
            <a:r>
              <a:rPr lang="zh-TW" altLang="en-US">
                <a:latin typeface="Arial"/>
                <a:ea typeface="新細明體"/>
                <a:cs typeface="Arial"/>
              </a:rPr>
              <a:t>用一個二次方程式用最小平方法去擬合</a:t>
            </a:r>
            <a:r>
              <a:rPr lang="en-US" dirty="0">
                <a:latin typeface="Arial"/>
                <a:ea typeface="新細明體"/>
                <a:cs typeface="Arial"/>
              </a:rPr>
              <a:t>(fit)</a:t>
            </a:r>
            <a:r>
              <a:rPr lang="zh-TW" altLang="en-US">
                <a:latin typeface="Arial"/>
                <a:ea typeface="新細明體"/>
                <a:cs typeface="Arial"/>
              </a:rPr>
              <a:t>它</a:t>
            </a:r>
            <a:r>
              <a:rPr lang="en-US" dirty="0">
                <a:latin typeface="Arial"/>
                <a:ea typeface="新細明體"/>
                <a:cs typeface="Arial"/>
              </a:rPr>
              <a:t>（</a:t>
            </a:r>
            <a:r>
              <a:rPr lang="zh-TW" altLang="en-US">
                <a:latin typeface="Arial"/>
                <a:ea typeface="新細明體"/>
                <a:cs typeface="Arial"/>
              </a:rPr>
              <a:t>擬合了之後我們才能用數學的方法找出這個序列的極大值</a:t>
            </a:r>
            <a:r>
              <a:rPr lang="en-US" dirty="0">
                <a:latin typeface="Arial"/>
                <a:ea typeface="新細明體"/>
                <a:cs typeface="Arial"/>
              </a:rPr>
              <a:t>） </a:t>
            </a:r>
            <a:endParaRPr lang="en-US" dirty="0">
              <a:cs typeface="Arial"/>
            </a:endParaRPr>
          </a:p>
          <a:p>
            <a:pPr>
              <a:defRPr/>
            </a:pPr>
            <a:r>
              <a:rPr lang="en-US" dirty="0">
                <a:latin typeface="Arial"/>
                <a:ea typeface="新細明體"/>
                <a:cs typeface="Arial"/>
              </a:rPr>
              <a:t>我們把原點定在2k+1個點的中間那個點，所以m是從-k到k </a:t>
            </a:r>
            <a:endParaRPr lang="en-US" dirty="0">
              <a:cs typeface="Arial"/>
            </a:endParaRPr>
          </a:p>
          <a:p>
            <a:pPr marL="0" marR="0" indent="0" algn="l" defTabSz="914400">
              <a:lnSpc>
                <a:spcPct val="100000"/>
              </a:lnSpc>
              <a:spcBef>
                <a:spcPct val="30000"/>
              </a:spcBef>
              <a:spcAft>
                <a:spcPct val="0"/>
              </a:spcAft>
              <a:buClrTx/>
              <a:buSzTx/>
              <a:buNone/>
              <a:tabLst/>
              <a:defRPr/>
            </a:pPr>
            <a:r>
              <a:rPr lang="en-US" dirty="0" err="1">
                <a:latin typeface="Arial"/>
                <a:ea typeface="新細明體"/>
                <a:cs typeface="Arial"/>
              </a:rPr>
              <a:t>有hat說明是估計值</a:t>
            </a:r>
            <a:endParaRPr lang="en-US">
              <a:latin typeface="Arial"/>
              <a:ea typeface="新細明體"/>
              <a:cs typeface="Arial"/>
            </a:endParaRPr>
          </a:p>
          <a:p>
            <a:pPr>
              <a:defRPr/>
            </a:pPr>
            <a:r>
              <a:rPr lang="en-US" dirty="0">
                <a:latin typeface="Arial"/>
                <a:ea typeface="新細明體"/>
                <a:cs typeface="Arial"/>
              </a:rPr>
              <a:t>=&gt; </a:t>
            </a:r>
            <a:r>
              <a:rPr lang="zh-CN" altLang="en-US">
                <a:latin typeface="Arial"/>
                <a:ea typeface="新細明體"/>
                <a:cs typeface="Arial"/>
              </a:rPr>
              <a:t>一個線段取部分出來</a:t>
            </a:r>
          </a:p>
          <a:p>
            <a:pPr>
              <a:defRPr/>
            </a:pPr>
            <a:r>
              <a:rPr lang="zh-CN" altLang="en-US">
                <a:latin typeface="Arial"/>
                <a:ea typeface="新細明體"/>
                <a:cs typeface="Arial"/>
              </a:rPr>
              <a:t>(下一張 ML 常用的 MSE 但沒 M)</a:t>
            </a:r>
            <a:endParaRPr lang="zh-CN" altLang="en-US"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11</a:t>
            </a:fld>
            <a:endParaRPr lang="en-US" altLang="zh-TW"/>
          </a:p>
        </p:txBody>
      </p:sp>
    </p:spTree>
    <p:extLst>
      <p:ext uri="{BB962C8B-B14F-4D97-AF65-F5344CB8AC3E}">
        <p14:creationId xmlns:p14="http://schemas.microsoft.com/office/powerpoint/2010/main" val="6704251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8.11</a:t>
            </a:r>
            <a:r>
              <a:rPr lang="zh-TW" altLang="zh-TW" dirty="0"/>
              <a:t>使用小平面的方法來</a:t>
            </a:r>
            <a:r>
              <a:rPr lang="zh-TW" altLang="en-US" dirty="0"/>
              <a:t>說明</a:t>
            </a:r>
            <a:r>
              <a:rPr lang="zh-TW" altLang="zh-TW" dirty="0"/>
              <a:t>各</a:t>
            </a:r>
            <a:r>
              <a:rPr lang="zh-TW" altLang="en-US" dirty="0"/>
              <a:t>方</a:t>
            </a:r>
            <a:r>
              <a:rPr lang="zh-TW" altLang="zh-TW" dirty="0"/>
              <a:t>向同性微分</a:t>
            </a:r>
            <a:r>
              <a:rPr lang="zh-CN" altLang="en-US" dirty="0"/>
              <a:t>大小</a:t>
            </a:r>
            <a:endParaRPr lang="en-US" altLang="zh-CN" dirty="0"/>
          </a:p>
          <a:p>
            <a:r>
              <a:rPr lang="en-US" altLang="zh-TW" dirty="0"/>
              <a:t>Isotropic:</a:t>
            </a:r>
            <a:r>
              <a:rPr kumimoji="1" lang="zh-TW" altLang="en-US" sz="1200" b="0" i="0" kern="1200" dirty="0">
                <a:solidFill>
                  <a:schemeClr val="tx1"/>
                </a:solidFill>
                <a:effectLst/>
                <a:latin typeface="Arial" charset="0"/>
                <a:ea typeface="新細明體" pitchFamily="18" charset="-120"/>
                <a:cs typeface="+mn-cs"/>
              </a:rPr>
              <a:t>等向的、各向同性。不同角度所測得的數值是相同的</a:t>
            </a:r>
            <a:endParaRPr lang="zh-TW" altLang="zh-TW" dirty="0"/>
          </a:p>
          <a:p>
            <a:endParaRPr lang="zh-TW" altLang="en-US" dirty="0">
              <a:cs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119</a:t>
            </a:fld>
            <a:endParaRPr lang="en-US" altLang="zh-TW"/>
          </a:p>
        </p:txBody>
      </p:sp>
    </p:spTree>
    <p:extLst>
      <p:ext uri="{BB962C8B-B14F-4D97-AF65-F5344CB8AC3E}">
        <p14:creationId xmlns:p14="http://schemas.microsoft.com/office/powerpoint/2010/main" val="40742056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9101A2AD-5423-4E0B-820E-0995D718868C}" type="slidenum">
              <a:rPr lang="en-US" altLang="zh-TW"/>
              <a:pPr>
                <a:spcBef>
                  <a:spcPct val="0"/>
                </a:spcBef>
              </a:pPr>
              <a:t>120</a:t>
            </a:fld>
            <a:endParaRPr lang="en-US" altLang="zh-TW"/>
          </a:p>
        </p:txBody>
      </p:sp>
      <p:sp>
        <p:nvSpPr>
          <p:cNvPr id="3584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5844" name="Rectangle 3"/>
              <p:cNvSpPr>
                <a:spLocks noGrp="1" noChangeArrowheads="1"/>
              </p:cNvSpPr>
              <p:nvPr>
                <p:ph type="body" idx="1"/>
              </p:nvPr>
            </p:nvSpPr>
            <p:spPr>
              <a:noFill/>
            </p:spPr>
            <p:txBody>
              <a:bodyPr/>
              <a:lstStyle/>
              <a:p>
                <a:pPr eaLnBrk="1" hangingPunct="1"/>
                <a:r>
                  <a:rPr lang="en-US" altLang="zh-TW" dirty="0">
                    <a:latin typeface="Arial" panose="020B0604020202020204" pitchFamily="34" charset="0"/>
                  </a:rPr>
                  <a:t>@</a:t>
                </a:r>
                <a:r>
                  <a:rPr lang="zh-TW" altLang="en-US" dirty="0">
                    <a:latin typeface="Arial" panose="020B0604020202020204" pitchFamily="34" charset="0"/>
                  </a:rPr>
                  <a:t>梯度邊緣可以被理解為從第一階各向同性 導數 量值而產生</a:t>
                </a:r>
                <a:endParaRPr lang="en-US" altLang="zh-TW" dirty="0">
                  <a:latin typeface="Arial" panose="020B0604020202020204" pitchFamily="34" charset="0"/>
                </a:endParaRPr>
              </a:p>
              <a:p>
                <a:pPr eaLnBrk="1" hangingPunct="1"/>
                <a:r>
                  <a:rPr lang="en-US" altLang="zh-TW" dirty="0">
                    <a:latin typeface="Arial" panose="020B0604020202020204" pitchFamily="34" charset="0"/>
                  </a:rPr>
                  <a:t>@</a:t>
                </a:r>
                <a:r>
                  <a:rPr lang="zh-TW" altLang="en-US" dirty="0">
                    <a:latin typeface="Arial" panose="020B0604020202020204" pitchFamily="34" charset="0"/>
                  </a:rPr>
                  <a:t>判定二維函數的“二維函數的平方偏導”的線性組合在定義域下的旋轉下不變</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Arial" panose="020B0604020202020204" pitchFamily="34" charset="0"/>
                  </a:rPr>
                  <a:t>＠選轉</a:t>
                </a:r>
                <a14:m>
                  <m:oMath xmlns:m="http://schemas.openxmlformats.org/officeDocument/2006/math">
                    <m:r>
                      <a:rPr lang="zh-TW" altLang="en-US" sz="1200" i="1" smtClean="0">
                        <a:latin typeface="Cambria Math" panose="02040503050406030204" pitchFamily="18" charset="0"/>
                      </a:rPr>
                      <m:t>𝜃</m:t>
                    </m:r>
                    <m:r>
                      <a:rPr lang="zh-TW" altLang="en-US" sz="1200" i="1" smtClean="0">
                        <a:latin typeface="Cambria Math" panose="02040503050406030204" pitchFamily="18" charset="0"/>
                      </a:rPr>
                      <m:t>角後的座標在</m:t>
                    </m:r>
                    <m:r>
                      <a:rPr lang="zh-TW" altLang="en-US" sz="1200" i="1" smtClean="0">
                        <a:latin typeface="Cambria Math" panose="02040503050406030204" pitchFamily="18" charset="0"/>
                      </a:rPr>
                      <m:t> </m:t>
                    </m:r>
                    <m:r>
                      <a:rPr lang="en-US" altLang="zh-TW" sz="1200" b="0" i="1" smtClean="0">
                        <a:latin typeface="Cambria Math" charset="0"/>
                      </a:rPr>
                      <m:t>𝑔</m:t>
                    </m:r>
                    <m:r>
                      <a:rPr lang="en-US" altLang="zh-TW" sz="1200" b="0" i="1" smtClean="0">
                        <a:latin typeface="Cambria Math" charset="0"/>
                      </a:rPr>
                      <m:t> </m:t>
                    </m:r>
                    <m:r>
                      <a:rPr lang="en-US" altLang="zh-TW" sz="1200" b="0" i="1" smtClean="0">
                        <a:latin typeface="Cambria Math" charset="0"/>
                      </a:rPr>
                      <m:t>的表示如下</m:t>
                    </m:r>
                  </m:oMath>
                </a14:m>
                <a:endParaRPr lang="zh-TW" altLang="en-US" sz="1200" b="0" dirty="0">
                  <a:latin typeface="Arial" panose="020B060402020202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TW" altLang="en-US" dirty="0">
                  <a:latin typeface="Arial" panose="020B0604020202020204" pitchFamily="34" charset="0"/>
                </a:endParaRPr>
              </a:p>
            </p:txBody>
          </p:sp>
        </mc:Choice>
        <mc:Fallback xmlns="">
          <p:sp>
            <p:nvSpPr>
              <p:cNvPr id="35844" name="Rectangle 3"/>
              <p:cNvSpPr>
                <a:spLocks noGrp="1" noChangeArrowheads="1"/>
              </p:cNvSpPr>
              <p:nvPr>
                <p:ph type="body" idx="1"/>
              </p:nvPr>
            </p:nvSpPr>
            <p:spPr>
              <a:noFill/>
            </p:spPr>
            <p:txBody>
              <a:bodyPr/>
              <a:lstStyle/>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梯度邊緣可以被理解為從第一階各向同性衍生物量值而產生</a:t>
                </a:r>
                <a:endParaRPr lang="en-US" altLang="zh-TW" dirty="0" smtClean="0">
                  <a:latin typeface="Arial" panose="020B0604020202020204" pitchFamily="34" charset="0"/>
                </a:endParaRPr>
              </a:p>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判定二維函數的“二維函數的平方偏導”的線性組合在定義域下的</a:t>
                </a:r>
                <a:r>
                  <a:rPr lang="zh-TW" altLang="en-US" dirty="0" smtClean="0">
                    <a:latin typeface="Arial" panose="020B0604020202020204" pitchFamily="34" charset="0"/>
                  </a:rPr>
                  <a:t>旋轉下不變</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latin typeface="Arial" panose="020B0604020202020204" pitchFamily="34" charset="0"/>
                  </a:rPr>
                  <a:t>＠選轉</a:t>
                </a:r>
                <a:r>
                  <a:rPr lang="zh-TW" altLang="en-US" sz="1200" i="0" smtClean="0">
                    <a:latin typeface="Cambria Math" panose="02040503050406030204" pitchFamily="18" charset="0"/>
                  </a:rPr>
                  <a:t>𝜃</a:t>
                </a:r>
                <a:r>
                  <a:rPr lang="zh-TW" altLang="en-US" sz="1200" i="0" smtClean="0">
                    <a:latin typeface="Cambria Math" panose="02040503050406030204" pitchFamily="18" charset="0"/>
                  </a:rPr>
                  <a:t>角後的座標在</a:t>
                </a:r>
                <a:r>
                  <a:rPr lang="zh-TW" altLang="en-US" sz="1200" b="0" i="0" smtClean="0">
                    <a:latin typeface="Cambria Math" charset="0"/>
                  </a:rPr>
                  <a:t> </a:t>
                </a:r>
                <a:r>
                  <a:rPr lang="en-US" altLang="zh-TW" sz="1200" b="0" i="0" smtClean="0">
                    <a:latin typeface="Cambria Math" charset="0"/>
                  </a:rPr>
                  <a:t>𝑔 </a:t>
                </a:r>
                <a:r>
                  <a:rPr lang="zh-TW" altLang="en-US" sz="1200" b="0" i="0" smtClean="0">
                    <a:latin typeface="Cambria Math" charset="0"/>
                  </a:rPr>
                  <a:t>的表示如下</a:t>
                </a:r>
                <a:endParaRPr lang="zh-TW" altLang="en-US" sz="1200" b="0" dirty="0" smtClean="0">
                  <a:latin typeface="Arial" panose="020B060402020202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TW" altLang="en-US" dirty="0" smtClean="0">
                  <a:latin typeface="Arial" panose="020B0604020202020204" pitchFamily="34" charset="0"/>
                </a:endParaRPr>
              </a:p>
            </p:txBody>
          </p:sp>
        </mc:Fallback>
      </mc:AlternateContent>
    </p:spTree>
    <p:extLst>
      <p:ext uri="{BB962C8B-B14F-4D97-AF65-F5344CB8AC3E}">
        <p14:creationId xmlns:p14="http://schemas.microsoft.com/office/powerpoint/2010/main" val="19161971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9101A2AD-5423-4E0B-820E-0995D718868C}" type="slidenum">
              <a:rPr lang="en-US" altLang="zh-TW"/>
              <a:pPr>
                <a:spcBef>
                  <a:spcPct val="0"/>
                </a:spcBef>
              </a:pPr>
              <a:t>121</a:t>
            </a:fld>
            <a:endParaRPr lang="en-US" altLang="zh-TW"/>
          </a:p>
        </p:txBody>
      </p:sp>
      <p:sp>
        <p:nvSpPr>
          <p:cNvPr id="3584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5844" name="Rectangle 3"/>
              <p:cNvSpPr>
                <a:spLocks noGrp="1" noChangeArrowheads="1"/>
              </p:cNvSpPr>
              <p:nvPr>
                <p:ph type="body" idx="1"/>
              </p:nvPr>
            </p:nvSpPr>
            <p:spPr>
              <a:noFill/>
            </p:spPr>
            <p:txBody>
              <a:bodyPr/>
              <a:lstStyle/>
              <a:p>
                <a:pPr eaLnBrk="1" hangingPunct="1"/>
                <a:r>
                  <a:rPr lang="zh-TW" altLang="en-US" dirty="0">
                    <a:latin typeface="Arial" panose="020B0604020202020204" pitchFamily="34" charset="0"/>
                  </a:rPr>
                  <a:t>移項一下可以用 </a:t>
                </a:r>
                <a:r>
                  <a:rPr lang="en-US" altLang="zh-TW" dirty="0">
                    <a:latin typeface="Arial" panose="020B0604020202020204" pitchFamily="34" charset="0"/>
                  </a:rPr>
                  <a:t>r, c</a:t>
                </a:r>
                <a:r>
                  <a:rPr lang="zh-TW" altLang="en-US" dirty="0">
                    <a:latin typeface="Arial" panose="020B0604020202020204" pitchFamily="34" charset="0"/>
                  </a:rPr>
                  <a:t> 表示 </a:t>
                </a:r>
                <a:r>
                  <a:rPr lang="en-US" altLang="zh-TW" dirty="0">
                    <a:latin typeface="Arial" panose="020B0604020202020204" pitchFamily="34" charset="0"/>
                  </a:rPr>
                  <a:t>r’, c’</a:t>
                </a:r>
                <a:endParaRPr lang="zh-TW" altLang="en-US" dirty="0">
                  <a:latin typeface="Arial" panose="020B0604020202020204" pitchFamily="34" charset="0"/>
                </a:endParaRPr>
              </a:p>
            </p:txBody>
          </p:sp>
        </mc:Choice>
        <mc:Fallback xmlns="">
          <p:sp>
            <p:nvSpPr>
              <p:cNvPr id="35844" name="Rectangle 3"/>
              <p:cNvSpPr>
                <a:spLocks noGrp="1" noChangeArrowheads="1"/>
              </p:cNvSpPr>
              <p:nvPr>
                <p:ph type="body" idx="1"/>
              </p:nvPr>
            </p:nvSpPr>
            <p:spPr>
              <a:noFill/>
            </p:spPr>
            <p:txBody>
              <a:bodyPr/>
              <a:lstStyle/>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梯度邊緣可以被理解為從第一階各向同性衍生物量值而產生</a:t>
                </a:r>
                <a:endParaRPr lang="en-US" altLang="zh-TW" dirty="0" smtClean="0">
                  <a:latin typeface="Arial" panose="020B0604020202020204" pitchFamily="34" charset="0"/>
                </a:endParaRPr>
              </a:p>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判定二維函數的“二維函數的平方偏導”的線性組合在定義域下的</a:t>
                </a:r>
                <a:r>
                  <a:rPr lang="zh-TW" altLang="en-US" dirty="0" smtClean="0">
                    <a:latin typeface="Arial" panose="020B0604020202020204" pitchFamily="34" charset="0"/>
                  </a:rPr>
                  <a:t>旋轉下不變</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latin typeface="Arial" panose="020B0604020202020204" pitchFamily="34" charset="0"/>
                  </a:rPr>
                  <a:t>＠選轉</a:t>
                </a:r>
                <a:r>
                  <a:rPr lang="zh-TW" altLang="en-US" sz="1200" i="0" smtClean="0">
                    <a:latin typeface="Cambria Math" panose="02040503050406030204" pitchFamily="18" charset="0"/>
                  </a:rPr>
                  <a:t>𝜃</a:t>
                </a:r>
                <a:r>
                  <a:rPr lang="zh-TW" altLang="en-US" sz="1200" i="0" smtClean="0">
                    <a:latin typeface="Cambria Math" panose="02040503050406030204" pitchFamily="18" charset="0"/>
                  </a:rPr>
                  <a:t>角後的座標在</a:t>
                </a:r>
                <a:r>
                  <a:rPr lang="zh-TW" altLang="en-US" sz="1200" b="0" i="0" smtClean="0">
                    <a:latin typeface="Cambria Math" charset="0"/>
                  </a:rPr>
                  <a:t> </a:t>
                </a:r>
                <a:r>
                  <a:rPr lang="en-US" altLang="zh-TW" sz="1200" b="0" i="0" smtClean="0">
                    <a:latin typeface="Cambria Math" charset="0"/>
                  </a:rPr>
                  <a:t>𝑔 </a:t>
                </a:r>
                <a:r>
                  <a:rPr lang="zh-TW" altLang="en-US" sz="1200" b="0" i="0" smtClean="0">
                    <a:latin typeface="Cambria Math" charset="0"/>
                  </a:rPr>
                  <a:t>的表示如下</a:t>
                </a:r>
                <a:endParaRPr lang="zh-TW" altLang="en-US" sz="1200" b="0" dirty="0" smtClean="0">
                  <a:latin typeface="Arial" panose="020B060402020202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TW" altLang="en-US" dirty="0" smtClean="0">
                  <a:latin typeface="Arial" panose="020B0604020202020204" pitchFamily="34" charset="0"/>
                </a:endParaRPr>
              </a:p>
            </p:txBody>
          </p:sp>
        </mc:Fallback>
      </mc:AlternateContent>
    </p:spTree>
    <p:extLst>
      <p:ext uri="{BB962C8B-B14F-4D97-AF65-F5344CB8AC3E}">
        <p14:creationId xmlns:p14="http://schemas.microsoft.com/office/powerpoint/2010/main" val="2415443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9101A2AD-5423-4E0B-820E-0995D718868C}" type="slidenum">
              <a:rPr lang="en-US" altLang="zh-TW"/>
              <a:pPr>
                <a:spcBef>
                  <a:spcPct val="0"/>
                </a:spcBef>
              </a:pPr>
              <a:t>122</a:t>
            </a:fld>
            <a:endParaRPr lang="en-US" altLang="zh-TW"/>
          </a:p>
        </p:txBody>
      </p:sp>
      <p:sp>
        <p:nvSpPr>
          <p:cNvPr id="3584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584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latin typeface="Arial" panose="020B0604020202020204" pitchFamily="34" charset="0"/>
                  </a:rPr>
                  <a:t>C s</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latin typeface="Arial" panose="020B0604020202020204" pitchFamily="34" charset="0"/>
                  </a:rPr>
                  <a:t>S c</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Arial" panose="020B0604020202020204" pitchFamily="34" charset="0"/>
                  </a:rPr>
                  <a:t>逆上 順下</a:t>
                </a:r>
                <a:r>
                  <a:rPr lang="en-US" altLang="zh-TW" dirty="0">
                    <a:latin typeface="Arial" panose="020B0604020202020204" pitchFamily="34" charset="0"/>
                  </a:rPr>
                  <a:t>(</a:t>
                </a:r>
                <a:r>
                  <a:rPr lang="zh-TW" altLang="en-US" dirty="0">
                    <a:latin typeface="Arial" panose="020B0604020202020204" pitchFamily="34" charset="0"/>
                  </a:rPr>
                  <a:t>負號在 </a:t>
                </a:r>
                <a:r>
                  <a:rPr lang="en-US" altLang="zh-TW" dirty="0">
                    <a:latin typeface="Arial" panose="020B0604020202020204" pitchFamily="34" charset="0"/>
                  </a:rPr>
                  <a:t>sin)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latin typeface="Arial" panose="020B0604020202020204" pitchFamily="34" charset="0"/>
                  </a:rPr>
                  <a:t>把 </a:t>
                </a:r>
                <a:r>
                  <a:rPr lang="en-US" altLang="zh-TW" dirty="0">
                    <a:latin typeface="Arial" panose="020B0604020202020204" pitchFamily="34" charset="0"/>
                  </a:rPr>
                  <a:t>r’, c’</a:t>
                </a:r>
                <a:r>
                  <a:rPr lang="zh-TW" altLang="en-US" dirty="0">
                    <a:latin typeface="Arial" panose="020B0604020202020204" pitchFamily="34" charset="0"/>
                  </a:rPr>
                  <a:t> 代入</a:t>
                </a:r>
              </a:p>
            </p:txBody>
          </p:sp>
        </mc:Choice>
        <mc:Fallback xmlns="">
          <p:sp>
            <p:nvSpPr>
              <p:cNvPr id="35844" name="Rectangle 3"/>
              <p:cNvSpPr>
                <a:spLocks noGrp="1" noChangeArrowheads="1"/>
              </p:cNvSpPr>
              <p:nvPr>
                <p:ph type="body" idx="1"/>
              </p:nvPr>
            </p:nvSpPr>
            <p:spPr>
              <a:noFill/>
            </p:spPr>
            <p:txBody>
              <a:bodyPr/>
              <a:lstStyle/>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梯度邊緣可以被理解為從第一階各向同性衍生物量值而產生</a:t>
                </a:r>
                <a:endParaRPr lang="en-US" altLang="zh-TW" dirty="0" smtClean="0">
                  <a:latin typeface="Arial" panose="020B0604020202020204" pitchFamily="34" charset="0"/>
                </a:endParaRPr>
              </a:p>
              <a:p>
                <a:pPr eaLnBrk="1" hangingPunct="1"/>
                <a:r>
                  <a:rPr lang="en-US" altLang="zh-TW" dirty="0" smtClean="0">
                    <a:latin typeface="Arial" panose="020B0604020202020204" pitchFamily="34" charset="0"/>
                  </a:rPr>
                  <a:t>@</a:t>
                </a:r>
                <a:r>
                  <a:rPr lang="zh-TW" altLang="en-US" dirty="0" smtClean="0">
                    <a:latin typeface="Arial" panose="020B0604020202020204" pitchFamily="34" charset="0"/>
                  </a:rPr>
                  <a:t>判定二維函數的“二維函數的平方偏導”的線性組合在定義域下的</a:t>
                </a:r>
                <a:r>
                  <a:rPr lang="zh-TW" altLang="en-US" dirty="0" smtClean="0">
                    <a:latin typeface="Arial" panose="020B0604020202020204" pitchFamily="34" charset="0"/>
                  </a:rPr>
                  <a:t>旋轉下不變</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latin typeface="Arial" panose="020B0604020202020204" pitchFamily="34" charset="0"/>
                  </a:rPr>
                  <a:t>＠選轉</a:t>
                </a:r>
                <a:r>
                  <a:rPr lang="zh-TW" altLang="en-US" sz="1200" i="0" smtClean="0">
                    <a:latin typeface="Cambria Math" panose="02040503050406030204" pitchFamily="18" charset="0"/>
                  </a:rPr>
                  <a:t>𝜃</a:t>
                </a:r>
                <a:r>
                  <a:rPr lang="zh-TW" altLang="en-US" sz="1200" i="0" smtClean="0">
                    <a:latin typeface="Cambria Math" panose="02040503050406030204" pitchFamily="18" charset="0"/>
                  </a:rPr>
                  <a:t>角後的座標在</a:t>
                </a:r>
                <a:r>
                  <a:rPr lang="zh-TW" altLang="en-US" sz="1200" b="0" i="0" smtClean="0">
                    <a:latin typeface="Cambria Math" charset="0"/>
                  </a:rPr>
                  <a:t> </a:t>
                </a:r>
                <a:r>
                  <a:rPr lang="en-US" altLang="zh-TW" sz="1200" b="0" i="0" smtClean="0">
                    <a:latin typeface="Cambria Math" charset="0"/>
                  </a:rPr>
                  <a:t>𝑔 </a:t>
                </a:r>
                <a:r>
                  <a:rPr lang="zh-TW" altLang="en-US" sz="1200" b="0" i="0" smtClean="0">
                    <a:latin typeface="Cambria Math" charset="0"/>
                  </a:rPr>
                  <a:t>的表示如下</a:t>
                </a:r>
                <a:endParaRPr lang="zh-TW" altLang="en-US" sz="1200" b="0" dirty="0" smtClean="0">
                  <a:latin typeface="Arial" panose="020B060402020202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TW" altLang="en-US" dirty="0" smtClean="0">
                  <a:latin typeface="Arial" panose="020B0604020202020204" pitchFamily="34" charset="0"/>
                </a:endParaRPr>
              </a:p>
            </p:txBody>
          </p:sp>
        </mc:Fallback>
      </mc:AlternateContent>
    </p:spTree>
    <p:extLst>
      <p:ext uri="{BB962C8B-B14F-4D97-AF65-F5344CB8AC3E}">
        <p14:creationId xmlns:p14="http://schemas.microsoft.com/office/powerpoint/2010/main" val="26788637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偏微 </a:t>
            </a:r>
            <a:r>
              <a:rPr lang="en-US" altLang="zh-TW" dirty="0"/>
              <a:t>r</a:t>
            </a:r>
            <a:r>
              <a:rPr lang="zh-TW" altLang="en-US" dirty="0"/>
              <a:t> 與 </a:t>
            </a:r>
            <a:r>
              <a:rPr lang="en-US" altLang="zh-TW" dirty="0"/>
              <a:t>c</a:t>
            </a:r>
            <a:r>
              <a:rPr lang="zh-TW" altLang="en-US" dirty="0"/>
              <a:t> 的平方加總會是</a:t>
            </a:r>
            <a:endParaRPr lang="en-US" altLang="zh-TW" dirty="0"/>
          </a:p>
          <a:p>
            <a:r>
              <a:rPr lang="zh-TW" altLang="en-US" dirty="0"/>
              <a:t>看到與原本的 </a:t>
            </a:r>
            <a:r>
              <a:rPr lang="en-US" altLang="zh-TW" dirty="0"/>
              <a:t>magnitude</a:t>
            </a:r>
            <a:r>
              <a:rPr lang="zh-TW" altLang="en-US" dirty="0"/>
              <a:t> 平方相同</a:t>
            </a:r>
            <a:endParaRPr lang="en-US" altLang="zh-TW" dirty="0"/>
          </a:p>
          <a:p>
            <a:r>
              <a:rPr lang="zh-TW" altLang="en-US" dirty="0"/>
              <a:t>不因為旋轉改變</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123</a:t>
            </a:fld>
            <a:endParaRPr lang="en-US" altLang="zh-TW"/>
          </a:p>
        </p:txBody>
      </p:sp>
    </p:spTree>
    <p:extLst>
      <p:ext uri="{BB962C8B-B14F-4D97-AF65-F5344CB8AC3E}">
        <p14:creationId xmlns:p14="http://schemas.microsoft.com/office/powerpoint/2010/main" val="20850168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8.12</a:t>
            </a:r>
            <a:r>
              <a:rPr lang="zh-TW" altLang="zh-TW" dirty="0"/>
              <a:t>討論</a:t>
            </a:r>
            <a:r>
              <a:rPr lang="zh-CN" altLang="en-US" dirty="0"/>
              <a:t>山脊</a:t>
            </a:r>
            <a:r>
              <a:rPr lang="zh-TW" altLang="zh-TW" dirty="0"/>
              <a:t>和溝壑</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124</a:t>
            </a:fld>
            <a:endParaRPr lang="en-US" altLang="zh-TW"/>
          </a:p>
        </p:txBody>
      </p:sp>
    </p:spTree>
    <p:extLst>
      <p:ext uri="{BB962C8B-B14F-4D97-AF65-F5344CB8AC3E}">
        <p14:creationId xmlns:p14="http://schemas.microsoft.com/office/powerpoint/2010/main" val="16869921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在數位影像上的山脊</a:t>
            </a:r>
            <a:r>
              <a:rPr kumimoji="1" lang="en-US" altLang="zh-TW" dirty="0"/>
              <a:t>(Ridges)</a:t>
            </a:r>
            <a:r>
              <a:rPr kumimoji="1" lang="zh-TW" altLang="en-US" dirty="0"/>
              <a:t>和深谷</a:t>
            </a:r>
            <a:r>
              <a:rPr kumimoji="1" lang="en-US" altLang="zh-TW" dirty="0"/>
              <a:t>(Ravines)(</a:t>
            </a:r>
            <a:r>
              <a:rPr kumimoji="1" lang="zh-TW" altLang="en-US" dirty="0"/>
              <a:t>惹 </a:t>
            </a:r>
            <a:r>
              <a:rPr kumimoji="1" lang="en-US" altLang="zh-TW" dirty="0" err="1"/>
              <a:t>vins</a:t>
            </a:r>
            <a:r>
              <a:rPr kumimoji="1" lang="en-US" altLang="zh-TW" dirty="0"/>
              <a:t>)</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125</a:t>
            </a:fld>
            <a:endParaRPr lang="en-US" altLang="zh-TW"/>
          </a:p>
        </p:txBody>
      </p:sp>
    </p:spTree>
    <p:extLst>
      <p:ext uri="{BB962C8B-B14F-4D97-AF65-F5344CB8AC3E}">
        <p14:creationId xmlns:p14="http://schemas.microsoft.com/office/powerpoint/2010/main" val="14885907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在數位影像上山脊或深谷，是灰階值簡單的相連，且與相鄰區域有著顯著的高</a:t>
            </a:r>
            <a:r>
              <a:rPr lang="en-US" altLang="zh-TW" dirty="0"/>
              <a:t>(</a:t>
            </a:r>
            <a:r>
              <a:rPr lang="zh-TW" altLang="en-US" dirty="0"/>
              <a:t>低</a:t>
            </a:r>
            <a:r>
              <a:rPr lang="en-US" altLang="zh-TW" dirty="0"/>
              <a:t>)</a:t>
            </a:r>
            <a:r>
              <a:rPr lang="zh-TW" altLang="en-US" dirty="0"/>
              <a:t>序列</a:t>
            </a:r>
            <a:endParaRPr lang="en-US" altLang="zh-TW" dirty="0"/>
          </a:p>
          <a:p>
            <a:r>
              <a:rPr lang="zh-TW" altLang="en-US" dirty="0"/>
              <a:t>山脊發生在灰階值比鄰居高</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深谷發生在灰階值比鄰居低</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Facet model</a:t>
            </a:r>
            <a:r>
              <a:rPr lang="zh-TW" altLang="en-US" dirty="0"/>
              <a:t> 可用來鑑定</a:t>
            </a:r>
            <a:endParaRPr lang="en-US" altLang="zh-TW" dirty="0"/>
          </a:p>
          <a:p>
            <a:r>
              <a:rPr lang="zh-TW" altLang="en-US" dirty="0"/>
              <a:t>細節可以參考課本 </a:t>
            </a:r>
            <a:r>
              <a:rPr lang="en-US" altLang="zh-TW" dirty="0"/>
              <a:t>8.12.2</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126</a:t>
            </a:fld>
            <a:endParaRPr lang="en-US" altLang="zh-TW"/>
          </a:p>
        </p:txBody>
      </p:sp>
    </p:spTree>
    <p:extLst>
      <p:ext uri="{BB962C8B-B14F-4D97-AF65-F5344CB8AC3E}">
        <p14:creationId xmlns:p14="http://schemas.microsoft.com/office/powerpoint/2010/main" val="21037598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8.13</a:t>
            </a:r>
            <a:r>
              <a:rPr lang="zh-TW" altLang="zh-TW" dirty="0"/>
              <a:t>提出了每個像素的各種地形類別的標籤轉化</a:t>
            </a:r>
          </a:p>
          <a:p>
            <a:endParaRPr lang="zh-TW" altLang="en-US" dirty="0">
              <a:cs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127</a:t>
            </a:fld>
            <a:endParaRPr lang="en-US" altLang="zh-TW"/>
          </a:p>
        </p:txBody>
      </p:sp>
    </p:spTree>
    <p:extLst>
      <p:ext uri="{BB962C8B-B14F-4D97-AF65-F5344CB8AC3E}">
        <p14:creationId xmlns:p14="http://schemas.microsoft.com/office/powerpoint/2010/main" val="31703191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根據單調函數、灰度函數和不變函數定義的類別，對基礎圖像表面進行標記和分類，就構成了地形原始草圖</a:t>
            </a:r>
            <a:r>
              <a:rPr lang="en-US" altLang="zh-TW" dirty="0"/>
              <a:t>(</a:t>
            </a:r>
            <a:r>
              <a:rPr lang="zh-TW" altLang="en-US" dirty="0"/>
              <a:t>地形基本素描</a:t>
            </a:r>
            <a:r>
              <a:rPr lang="en-US" altLang="zh-TW" dirty="0"/>
              <a:t>)</a:t>
            </a:r>
            <a:endParaRPr lang="zh-TW" altLang="en-US" dirty="0"/>
          </a:p>
          <a:p>
            <a:r>
              <a:rPr lang="en-US" altLang="zh-TW" dirty="0"/>
              <a:t>Peak:</a:t>
            </a:r>
            <a:r>
              <a:rPr lang="zh-TW" altLang="en-US" dirty="0"/>
              <a:t>山峰  </a:t>
            </a:r>
            <a:r>
              <a:rPr lang="en-US" altLang="zh-TW" dirty="0"/>
              <a:t>pit:</a:t>
            </a:r>
            <a:r>
              <a:rPr lang="zh-TW" altLang="en-US" dirty="0"/>
              <a:t>凹坑 </a:t>
            </a:r>
            <a:r>
              <a:rPr lang="en-US" altLang="zh-TW" dirty="0"/>
              <a:t>ridge:</a:t>
            </a:r>
            <a:r>
              <a:rPr lang="zh-TW" altLang="en-US" dirty="0"/>
              <a:t>山脊 </a:t>
            </a:r>
            <a:r>
              <a:rPr lang="en-US" altLang="zh-TW" dirty="0"/>
              <a:t>ravine:</a:t>
            </a:r>
            <a:r>
              <a:rPr lang="zh-TW" altLang="en-US" dirty="0"/>
              <a:t>深谷 </a:t>
            </a:r>
            <a:r>
              <a:rPr lang="en-US" altLang="zh-TW" dirty="0"/>
              <a:t>saddle:</a:t>
            </a:r>
            <a:r>
              <a:rPr lang="zh-TW" altLang="en-US" dirty="0"/>
              <a:t>鞍狀 </a:t>
            </a:r>
            <a:r>
              <a:rPr lang="en-US" altLang="zh-TW" dirty="0"/>
              <a:t>flat:</a:t>
            </a:r>
            <a:r>
              <a:rPr lang="zh-TW" altLang="en-US" dirty="0"/>
              <a:t>平面 </a:t>
            </a:r>
            <a:r>
              <a:rPr lang="en-US" altLang="zh-TW" dirty="0"/>
              <a:t>hillside:</a:t>
            </a:r>
            <a:r>
              <a:rPr lang="zh-TW" altLang="en-US" dirty="0"/>
              <a:t>山坡</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128</a:t>
            </a:fld>
            <a:endParaRPr lang="en-US" altLang="zh-TW"/>
          </a:p>
        </p:txBody>
      </p:sp>
    </p:spTree>
    <p:extLst>
      <p:ext uri="{BB962C8B-B14F-4D97-AF65-F5344CB8AC3E}">
        <p14:creationId xmlns:p14="http://schemas.microsoft.com/office/powerpoint/2010/main" val="95269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＃計算誤差最小的平方和的算式</a:t>
                </a:r>
              </a:p>
              <a:p>
                <a:r>
                  <a:rPr kumimoji="1" lang="zh-TW" altLang="en-US" dirty="0"/>
                  <a:t>對</a:t>
                </a:r>
                <a:r>
                  <a:rPr kumimoji="1" lang="en-US" altLang="zh-TW" dirty="0"/>
                  <a:t>2K+1 </a:t>
                </a:r>
                <a:r>
                  <a:rPr kumimoji="1" lang="zh-TW" altLang="en-US" dirty="0"/>
                  <a:t>組其中的第 </a:t>
                </a:r>
                <a:r>
                  <a:rPr kumimoji="1" lang="en-US" altLang="zh-TW" dirty="0"/>
                  <a:t>n </a:t>
                </a:r>
                <a:r>
                  <a:rPr kumimoji="1" lang="zh-TW" altLang="en-US" dirty="0"/>
                  <a:t>組的平方</a:t>
                </a:r>
                <a:r>
                  <a:rPr kumimoji="1" lang="en-US" altLang="zh-TW" dirty="0"/>
                  <a:t>fitting</a:t>
                </a:r>
                <a14:m>
                  <m:oMath xmlns:m="http://schemas.openxmlformats.org/officeDocument/2006/math">
                    <m:r>
                      <a:rPr lang="zh-TW" altLang="en-US" sz="1200" b="0" i="0" smtClean="0">
                        <a:latin typeface="Cambria Math" charset="0"/>
                      </a:rPr>
                      <m:t>  </m:t>
                    </m:r>
                    <m:sSubSup>
                      <m:sSubSupPr>
                        <m:ctrlPr>
                          <a:rPr lang="en-US" altLang="zh-TW" sz="1200" i="1" smtClean="0">
                            <a:latin typeface="Cambria Math" panose="02040503050406030204" pitchFamily="18" charset="0"/>
                          </a:rPr>
                        </m:ctrlPr>
                      </m:sSubSupPr>
                      <m:e>
                        <m:r>
                          <m:rPr>
                            <m:sty m:val="p"/>
                          </m:rPr>
                          <a:rPr lang="zh-TW" altLang="en-US" sz="1200" i="0" smtClean="0">
                            <a:latin typeface="Cambria Math" panose="02040503050406030204" pitchFamily="18" charset="0"/>
                          </a:rPr>
                          <m:t>ε</m:t>
                        </m:r>
                      </m:e>
                      <m:sub>
                        <m:r>
                          <m:rPr>
                            <m:sty m:val="p"/>
                          </m:rPr>
                          <a:rPr lang="en-US" altLang="zh-TW" sz="1200" b="0" i="0" smtClean="0">
                            <a:latin typeface="Cambria Math" panose="02040503050406030204" pitchFamily="18" charset="0"/>
                          </a:rPr>
                          <m:t>n</m:t>
                        </m:r>
                      </m:sub>
                      <m:sup>
                        <m:r>
                          <a:rPr lang="en-US" altLang="zh-TW" sz="1200" b="0" i="0" smtClean="0">
                            <a:latin typeface="Cambria Math" panose="02040503050406030204" pitchFamily="18" charset="0"/>
                          </a:rPr>
                          <m:t>2</m:t>
                        </m:r>
                      </m:sup>
                    </m:sSubSup>
                  </m:oMath>
                </a14:m>
                <a:r>
                  <a:rPr kumimoji="1" lang="zh-TW" altLang="en-US" dirty="0"/>
                  <a:t>誤差，一般式可以表示為 </a:t>
                </a:r>
                <a14:m>
                  <m:oMath xmlns:m="http://schemas.openxmlformats.org/officeDocument/2006/math">
                    <m:sSubSup>
                      <m:sSubSupPr>
                        <m:ctrlPr>
                          <a:rPr lang="en-US" altLang="zh-TW" i="1" smtClean="0">
                            <a:latin typeface="Cambria Math" panose="02040503050406030204" pitchFamily="18" charset="0"/>
                          </a:rPr>
                        </m:ctrlPr>
                      </m:sSubSupPr>
                      <m:e>
                        <m:r>
                          <m:rPr>
                            <m:sty m:val="p"/>
                          </m:rPr>
                          <a:rPr lang="zh-TW" altLang="en-US" i="0" smtClean="0">
                            <a:latin typeface="Cambria Math" panose="02040503050406030204" pitchFamily="18" charset="0"/>
                          </a:rPr>
                          <m:t>ε</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r>
                      <a:rPr lang="en-US" altLang="zh-TW" b="0" i="0"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sty m:val="p"/>
                            <m:brk m:alnAt="23"/>
                          </m:rPr>
                          <a:rPr lang="en-US" altLang="zh-TW" b="0" i="0" smtClean="0">
                            <a:latin typeface="Cambria Math" panose="02040503050406030204" pitchFamily="18" charset="0"/>
                          </a:rPr>
                          <m:t>m</m:t>
                        </m:r>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k</m:t>
                        </m:r>
                      </m:sub>
                      <m:sup>
                        <m:r>
                          <m:rPr>
                            <m:sty m:val="p"/>
                          </m:rPr>
                          <a:rPr lang="en-US" altLang="zh-TW" b="0" i="0" smtClean="0">
                            <a:latin typeface="Cambria Math" panose="02040503050406030204" pitchFamily="18" charset="0"/>
                          </a:rPr>
                          <m:t>k</m:t>
                        </m:r>
                      </m:sup>
                      <m:e>
                        <m:sSup>
                          <m:sSupPr>
                            <m:ctrlPr>
                              <a:rPr lang="en-US" altLang="zh-TW" b="0" i="1" smtClean="0">
                                <a:latin typeface="Cambria Math" panose="02040503050406030204" pitchFamily="18" charset="0"/>
                              </a:rPr>
                            </m:ctrlPr>
                          </m:sSupPr>
                          <m:e>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c</m:t>
                                </m:r>
                              </m:e>
                            </m:acc>
                            <m:sSup>
                              <m:sSupPr>
                                <m:ctrlPr>
                                  <a:rPr lang="en-US" altLang="zh-TW" i="1" smtClean="0">
                                    <a:latin typeface="Cambria Math" panose="02040503050406030204" pitchFamily="18" charset="0"/>
                                  </a:rPr>
                                </m:ctrlPr>
                              </m:sSupPr>
                              <m:e>
                                <m:r>
                                  <m:rPr>
                                    <m:sty m:val="p"/>
                                  </m:rPr>
                                  <a:rPr lang="en-US" altLang="zh-TW" b="0" i="0" smtClean="0">
                                    <a:latin typeface="Cambria Math" panose="02040503050406030204" pitchFamily="18" charset="0"/>
                                  </a:rPr>
                                  <m:t>m</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b</m:t>
                                </m:r>
                              </m:e>
                            </m:acc>
                            <m:r>
                              <m:rPr>
                                <m:sty m:val="p"/>
                              </m:rPr>
                              <a:rPr lang="en-US" altLang="zh-TW" b="0" i="0" smtClean="0">
                                <a:latin typeface="Cambria Math" panose="02040503050406030204" pitchFamily="18" charset="0"/>
                              </a:rPr>
                              <m:t>m</m:t>
                            </m:r>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a</m:t>
                                </m:r>
                              </m:e>
                            </m:acc>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sub>
                            </m:sSub>
                            <m:r>
                              <a:rPr lang="en-US" altLang="zh-TW" b="0" i="0" smtClean="0">
                                <a:latin typeface="Cambria Math" panose="02040503050406030204" pitchFamily="18" charset="0"/>
                              </a:rPr>
                              <m:t>)</m:t>
                            </m:r>
                          </m:e>
                          <m:sup>
                            <m:r>
                              <a:rPr lang="en-US" altLang="zh-TW" b="0" i="1" smtClean="0">
                                <a:latin typeface="Cambria Math" panose="02040503050406030204" pitchFamily="18" charset="0"/>
                              </a:rPr>
                              <m:t>2</m:t>
                            </m:r>
                          </m:sup>
                        </m:sSup>
                      </m:e>
                    </m:nary>
                  </m:oMath>
                </a14:m>
                <a:endParaRPr kumimoji="1" lang="en-US" altLang="zh-TW" dirty="0"/>
              </a:p>
              <a:p>
                <a:r>
                  <a:rPr kumimoji="1" lang="zh-TW" altLang="en-US" dirty="0"/>
                  <a:t>最小平方法求得的數據與實際數據之間誤差的平方和為最小</a:t>
                </a:r>
              </a:p>
              <a:p>
                <a:r>
                  <a:rPr kumimoji="1" lang="zh-TW" altLang="en-US" dirty="0"/>
                  <a:t>我們擬合出來的數學式和觀測值的誤差的平方和就是這個式子</a:t>
                </a:r>
              </a:p>
              <a:p>
                <a:r>
                  <a:rPr kumimoji="1" lang="zh-TW" altLang="en-US" dirty="0"/>
                  <a:t>我們的觀測值一共有大</a:t>
                </a:r>
                <a:r>
                  <a:rPr kumimoji="1" lang="en-US" altLang="zh-TW" dirty="0"/>
                  <a:t>N</a:t>
                </a:r>
                <a:r>
                  <a:rPr kumimoji="1" lang="zh-TW" altLang="en-US" dirty="0"/>
                  <a:t>個，每次取</a:t>
                </a:r>
                <a:r>
                  <a:rPr kumimoji="1" lang="en-US" altLang="zh-TW" dirty="0"/>
                  <a:t>2k+1</a:t>
                </a:r>
                <a:r>
                  <a:rPr kumimoji="1" lang="zh-TW" altLang="en-US" dirty="0"/>
                  <a:t>個點，假設可以取小</a:t>
                </a:r>
                <a:r>
                  <a:rPr kumimoji="1" lang="en-US" altLang="zh-TW" dirty="0"/>
                  <a:t>n</a:t>
                </a:r>
                <a:r>
                  <a:rPr kumimoji="1" lang="zh-TW" altLang="en-US" dirty="0"/>
                  <a:t>組</a:t>
                </a:r>
              </a:p>
              <a:p>
                <a:r>
                  <a:rPr kumimoji="1" lang="zh-TW" altLang="en-US" dirty="0"/>
                  <a:t>最小平方法要求我們求出來的</a:t>
                </a:r>
                <a:r>
                  <a:rPr kumimoji="1" lang="en-US" altLang="zh-TW" dirty="0"/>
                  <a:t>chat </a:t>
                </a:r>
                <a:r>
                  <a:rPr kumimoji="1" lang="en-US" altLang="zh-TW" dirty="0" err="1"/>
                  <a:t>bhat</a:t>
                </a:r>
                <a:r>
                  <a:rPr kumimoji="1" lang="en-US" altLang="zh-TW" dirty="0"/>
                  <a:t> </a:t>
                </a:r>
                <a:r>
                  <a:rPr kumimoji="1" lang="en-US" altLang="zh-TW" dirty="0" err="1"/>
                  <a:t>ahat</a:t>
                </a:r>
                <a:r>
                  <a:rPr kumimoji="1" lang="en-US" altLang="zh-TW" dirty="0"/>
                  <a:t> </a:t>
                </a:r>
                <a:r>
                  <a:rPr kumimoji="1" lang="zh-TW" altLang="en-US" dirty="0"/>
                  <a:t>使得這個誤差的平方和最小</a:t>
                </a:r>
                <a:endParaRPr kumimoji="1" lang="en-US" altLang="zh-TW" dirty="0"/>
              </a:p>
            </p:txBody>
          </p:sp>
        </mc:Choice>
        <mc:Fallback xmlns="">
          <p:sp>
            <p:nvSpPr>
              <p:cNvPr id="3" name="備忘稿版面配置區 2"/>
              <p:cNvSpPr>
                <a:spLocks noGrp="1"/>
              </p:cNvSpPr>
              <p:nvPr>
                <p:ph type="body" idx="1"/>
              </p:nvPr>
            </p:nvSpPr>
            <p:spPr/>
            <p:txBody>
              <a:bodyPr/>
              <a:lstStyle/>
              <a:p>
                <a:r>
                  <a:rPr kumimoji="1" lang="zh-TW" altLang="en-US" dirty="0" smtClean="0"/>
                  <a:t>對</a:t>
                </a:r>
                <a:r>
                  <a:rPr kumimoji="1" lang="en-US" altLang="zh-TW" dirty="0" smtClean="0"/>
                  <a:t>2K+1 </a:t>
                </a:r>
                <a:r>
                  <a:rPr kumimoji="1" lang="zh-TW" altLang="en-US" dirty="0" smtClean="0"/>
                  <a:t>組其中的第 </a:t>
                </a:r>
                <a:r>
                  <a:rPr kumimoji="1" lang="en-US" altLang="zh-TW" dirty="0" smtClean="0"/>
                  <a:t>n </a:t>
                </a:r>
                <a:r>
                  <a:rPr kumimoji="1" lang="zh-TW" altLang="en-US" dirty="0" smtClean="0"/>
                  <a:t>組的</a:t>
                </a:r>
                <a:r>
                  <a:rPr kumimoji="1" lang="zh-TW" altLang="en-US" dirty="0" smtClean="0"/>
                  <a:t>平方擬</a:t>
                </a:r>
                <a:r>
                  <a:rPr kumimoji="1" lang="zh-TW" altLang="en-US" dirty="0" smtClean="0"/>
                  <a:t>和 Ｅ</a:t>
                </a:r>
                <a:r>
                  <a:rPr kumimoji="1" lang="en-US" altLang="zh-TW" dirty="0" smtClean="0"/>
                  <a:t>^2 </a:t>
                </a:r>
                <a:r>
                  <a:rPr kumimoji="1" lang="zh-TW" altLang="en-US" dirty="0" smtClean="0"/>
                  <a:t>誤差</a:t>
                </a:r>
                <a:r>
                  <a:rPr kumimoji="1" lang="zh-TW" altLang="en-US" dirty="0" smtClean="0"/>
                  <a:t>，可以表示為 </a:t>
                </a:r>
                <a:r>
                  <a:rPr lang="zh-TW" altLang="en-US" i="0" smtClean="0">
                    <a:latin typeface="Cambria Math" panose="02040503050406030204" pitchFamily="18" charset="0"/>
                  </a:rPr>
                  <a:t>ε</a:t>
                </a:r>
                <a:r>
                  <a:rPr lang="en-US" altLang="zh-TW"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 </a:t>
                </a:r>
                <a:r>
                  <a:rPr lang="en-US" altLang="zh-TW" b="0" i="0" smtClean="0">
                    <a:latin typeface="Cambria Math" charset="0"/>
                  </a:rPr>
                  <a:t>∑_(</a:t>
                </a:r>
                <a:r>
                  <a:rPr lang="en-US" altLang="zh-TW" b="0" i="0" smtClean="0">
                    <a:latin typeface="Cambria Math" panose="02040503050406030204" pitchFamily="18" charset="0"/>
                  </a:rPr>
                  <a:t>m=−k</a:t>
                </a:r>
                <a:r>
                  <a:rPr lang="en-US" altLang="zh-TW" b="0" i="0" smtClean="0">
                    <a:latin typeface="Cambria Math" charset="0"/>
                  </a:rPr>
                  <a:t>)^</a:t>
                </a:r>
                <a:r>
                  <a:rPr lang="en-US" altLang="zh-TW" b="0" i="0" smtClean="0">
                    <a:latin typeface="Cambria Math" panose="02040503050406030204" pitchFamily="18" charset="0"/>
                  </a:rPr>
                  <a:t>k</a:t>
                </a:r>
                <a:r>
                  <a:rPr lang="en-US" altLang="zh-TW" b="0" i="0" smtClean="0">
                    <a:latin typeface="Cambria Math" charset="0"/>
                  </a:rPr>
                  <a:t>▒〖</a:t>
                </a:r>
                <a:r>
                  <a:rPr lang="en-US" altLang="zh-TW" b="0" i="0" smtClean="0">
                    <a:latin typeface="Cambria Math" panose="02040503050406030204" pitchFamily="18" charset="0"/>
                  </a:rPr>
                  <a:t>(c</a:t>
                </a:r>
                <a:r>
                  <a:rPr lang="en-US" altLang="zh-TW" b="0" i="0" smtClean="0">
                    <a:latin typeface="Cambria Math" charset="0"/>
                  </a:rPr>
                  <a:t> ̂</a:t>
                </a:r>
                <a:r>
                  <a:rPr lang="en-US" altLang="zh-TW" b="0" i="0" smtClean="0">
                    <a:latin typeface="Cambria Math" panose="02040503050406030204" pitchFamily="18" charset="0"/>
                  </a:rPr>
                  <a:t>m</a:t>
                </a:r>
                <a:r>
                  <a:rPr lang="en-US" altLang="zh-TW" b="0" i="0" smtClean="0">
                    <a:latin typeface="Cambria Math" charset="0"/>
                  </a:rPr>
                  <a:t>^</a:t>
                </a:r>
                <a:r>
                  <a:rPr lang="en-US" altLang="zh-TW" b="0" i="0" smtClean="0">
                    <a:latin typeface="Cambria Math" panose="02040503050406030204" pitchFamily="18" charset="0"/>
                  </a:rPr>
                  <a:t>2+b</a:t>
                </a:r>
                <a:r>
                  <a:rPr lang="en-US" altLang="zh-TW" b="0" i="0" smtClean="0">
                    <a:latin typeface="Cambria Math" charset="0"/>
                  </a:rPr>
                  <a:t> ̂</a:t>
                </a:r>
                <a:r>
                  <a:rPr lang="en-US" altLang="zh-TW" b="0" i="0" smtClean="0">
                    <a:latin typeface="Cambria Math" panose="02040503050406030204" pitchFamily="18" charset="0"/>
                  </a:rPr>
                  <a:t>m+a</a:t>
                </a:r>
                <a:r>
                  <a:rPr lang="en-US" altLang="zh-TW" b="0" i="0" smtClean="0">
                    <a:latin typeface="Cambria Math" charset="0"/>
                  </a:rPr>
                  <a:t> ̂</a:t>
                </a:r>
                <a:r>
                  <a:rPr lang="en-US" altLang="zh-TW" b="0" i="0" smtClean="0">
                    <a:latin typeface="Cambria Math" panose="02040503050406030204" pitchFamily="18" charset="0"/>
                  </a:rPr>
                  <a:t>  −𝑓</a:t>
                </a:r>
                <a:r>
                  <a:rPr lang="en-US" altLang="zh-TW" b="0" i="0" smtClean="0">
                    <a:latin typeface="Cambria Math" charset="0"/>
                  </a:rPr>
                  <a:t>_(</a:t>
                </a:r>
                <a:r>
                  <a:rPr lang="en-US" altLang="zh-TW" b="0" i="0" smtClean="0">
                    <a:latin typeface="Cambria Math" panose="02040503050406030204" pitchFamily="18" charset="0"/>
                  </a:rPr>
                  <a:t>𝑛+𝑚</a:t>
                </a:r>
                <a:r>
                  <a:rPr lang="en-US" altLang="zh-TW" b="0" i="0" smtClean="0">
                    <a:latin typeface="Cambria Math" charset="0"/>
                  </a:rPr>
                  <a:t>)</a:t>
                </a:r>
                <a:r>
                  <a:rPr lang="en-US" altLang="zh-TW" b="0" i="0" smtClean="0">
                    <a:latin typeface="Cambria Math" panose="02040503050406030204" pitchFamily="18" charset="0"/>
                  </a:rPr>
                  <a:t>)</a:t>
                </a:r>
                <a:r>
                  <a:rPr lang="en-US" altLang="zh-TW" b="0" i="0" smtClean="0">
                    <a:latin typeface="Cambria Math" charset="0"/>
                  </a:rPr>
                  <a:t>〗^</a:t>
                </a:r>
                <a:r>
                  <a:rPr lang="en-US" altLang="zh-TW" b="0" i="0" smtClean="0">
                    <a:latin typeface="Cambria Math" panose="02040503050406030204" pitchFamily="18" charset="0"/>
                  </a:rPr>
                  <a:t>2</a:t>
                </a:r>
                <a:r>
                  <a:rPr lang="en-US" altLang="zh-TW" b="0" i="0" smtClean="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a:t>
            </a:fld>
            <a:endParaRPr lang="en-US" altLang="zh-TW"/>
          </a:p>
        </p:txBody>
      </p:sp>
    </p:spTree>
    <p:extLst>
      <p:ext uri="{BB962C8B-B14F-4D97-AF65-F5344CB8AC3E}">
        <p14:creationId xmlns:p14="http://schemas.microsoft.com/office/powerpoint/2010/main" val="20524423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基於二階導數過零的邊界會隨著單調灰度變換的變化而變化</a:t>
            </a:r>
            <a:endParaRPr lang="en-US" altLang="zh-TW" dirty="0"/>
          </a:p>
          <a:p>
            <a:r>
              <a:rPr lang="zh-TW" altLang="en-US" dirty="0"/>
              <a:t>不變性</a:t>
            </a:r>
            <a:r>
              <a:rPr lang="en-US" altLang="zh-TW" dirty="0"/>
              <a:t>(Invariance)</a:t>
            </a:r>
            <a:r>
              <a:rPr lang="zh-TW" altLang="en-US" dirty="0"/>
              <a:t> 的需求</a:t>
            </a:r>
            <a:endParaRPr lang="en-US" altLang="zh-TW" dirty="0"/>
          </a:p>
          <a:p>
            <a:r>
              <a:rPr lang="zh-TW" altLang="en-US" dirty="0"/>
              <a:t>相對的就不會因為灰階的數值變動而變動</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129</a:t>
            </a:fld>
            <a:endParaRPr lang="en-US" altLang="zh-TW"/>
          </a:p>
        </p:txBody>
      </p:sp>
    </p:spTree>
    <p:extLst>
      <p:ext uri="{BB962C8B-B14F-4D97-AF65-F5344CB8AC3E}">
        <p14:creationId xmlns:p14="http://schemas.microsoft.com/office/powerpoint/2010/main" val="17782019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 f</a:t>
            </a:r>
            <a:r>
              <a:rPr kumimoji="1" lang="en-US" altLang="zh-TW" baseline="0" dirty="0"/>
              <a:t> </a:t>
            </a:r>
            <a:r>
              <a:rPr kumimoji="1" lang="zh-TW" altLang="en-US" baseline="0" dirty="0"/>
              <a:t>的梯度向量</a:t>
            </a:r>
            <a:r>
              <a:rPr kumimoji="1" lang="en-US" altLang="zh-TW" baseline="0" dirty="0"/>
              <a:t>(vector)</a:t>
            </a:r>
            <a:endParaRPr kumimoji="1" lang="zh-TW" altLang="en-US" baseline="0" dirty="0"/>
          </a:p>
          <a:p>
            <a:r>
              <a:rPr kumimoji="1" lang="zh-TW" altLang="en-US" dirty="0"/>
              <a:t>＠梯度</a:t>
            </a:r>
            <a:r>
              <a:rPr kumimoji="1" lang="zh-TW" altLang="en-US" sz="1200" b="0" i="0" kern="1200" dirty="0">
                <a:solidFill>
                  <a:schemeClr val="tx1"/>
                </a:solidFill>
                <a:effectLst/>
                <a:latin typeface="Arial" charset="0"/>
                <a:ea typeface="新細明體" pitchFamily="18" charset="-120"/>
                <a:cs typeface="+mn-cs"/>
              </a:rPr>
              <a:t>強度</a:t>
            </a:r>
            <a:endParaRPr kumimoji="1" lang="zh-TW" altLang="en-US" dirty="0"/>
          </a:p>
          <a:p>
            <a:r>
              <a:rPr kumimoji="1" lang="zh-TW" altLang="en-US" dirty="0"/>
              <a:t>＠</a:t>
            </a:r>
            <a:r>
              <a:rPr kumimoji="1" lang="el-GR" altLang="zh-TW" sz="1200" b="0" i="0" kern="1200" dirty="0">
                <a:solidFill>
                  <a:schemeClr val="tx1"/>
                </a:solidFill>
                <a:effectLst/>
                <a:latin typeface="Arial" charset="0"/>
                <a:ea typeface="新細明體" pitchFamily="18" charset="-120"/>
                <a:cs typeface="+mn-cs"/>
              </a:rPr>
              <a:t>ω</a:t>
            </a:r>
            <a:r>
              <a:rPr kumimoji="1" lang="en-US" altLang="zh-TW" sz="1200" b="0" i="0" kern="1200" dirty="0">
                <a:solidFill>
                  <a:schemeClr val="tx1"/>
                </a:solidFill>
                <a:effectLst/>
                <a:latin typeface="Arial" charset="0"/>
                <a:ea typeface="新細明體" pitchFamily="18" charset="-120"/>
                <a:cs typeface="+mn-cs"/>
              </a:rPr>
              <a:t>1:</a:t>
            </a:r>
            <a:r>
              <a:rPr kumimoji="1" lang="en-US" altLang="zh-TW" dirty="0"/>
              <a:t> </a:t>
            </a:r>
            <a:r>
              <a:rPr kumimoji="1" lang="zh-TW" altLang="en-US" dirty="0"/>
              <a:t>二階方向導數具有最大</a:t>
            </a:r>
            <a:r>
              <a:rPr kumimoji="1" lang="zh-TW" altLang="en-US" sz="1200" b="0" i="0" kern="1200" dirty="0">
                <a:solidFill>
                  <a:schemeClr val="tx1"/>
                </a:solidFill>
                <a:effectLst/>
                <a:latin typeface="Arial" charset="0"/>
                <a:ea typeface="新細明體" pitchFamily="18" charset="-120"/>
                <a:cs typeface="+mn-cs"/>
              </a:rPr>
              <a:t>強度</a:t>
            </a:r>
            <a:r>
              <a:rPr kumimoji="1" lang="zh-TW" altLang="en-US" dirty="0"/>
              <a:t>的單位方向向量</a:t>
            </a:r>
            <a:r>
              <a:rPr kumimoji="1" lang="en-US" altLang="zh-TW" dirty="0"/>
              <a:t>(vector)</a:t>
            </a:r>
            <a:endParaRPr kumimoji="1" lang="zh-TW" altLang="en-US" dirty="0"/>
          </a:p>
          <a:p>
            <a:r>
              <a:rPr kumimoji="1" lang="zh-TW" altLang="en-US" dirty="0"/>
              <a:t>＠</a:t>
            </a:r>
            <a:r>
              <a:rPr kumimoji="1" lang="el-GR" altLang="zh-TW" sz="1200" b="0" i="0" kern="1200" dirty="0">
                <a:solidFill>
                  <a:schemeClr val="tx1"/>
                </a:solidFill>
                <a:effectLst/>
                <a:latin typeface="Arial" charset="0"/>
                <a:ea typeface="新細明體" pitchFamily="18" charset="-120"/>
                <a:cs typeface="+mn-cs"/>
              </a:rPr>
              <a:t>ω</a:t>
            </a:r>
            <a:r>
              <a:rPr kumimoji="1" lang="en-US" altLang="zh-TW" sz="1200" b="0" i="0" kern="1200" dirty="0">
                <a:solidFill>
                  <a:schemeClr val="tx1"/>
                </a:solidFill>
                <a:effectLst/>
                <a:latin typeface="Arial" charset="0"/>
                <a:ea typeface="新細明體" pitchFamily="18" charset="-120"/>
                <a:cs typeface="+mn-cs"/>
              </a:rPr>
              <a:t>2: </a:t>
            </a:r>
            <a:r>
              <a:rPr kumimoji="1" lang="zh-TW" altLang="en-US" dirty="0"/>
              <a:t>正交於</a:t>
            </a:r>
            <a:r>
              <a:rPr kumimoji="1" lang="el-GR" altLang="zh-TW" sz="1200" b="0" i="0" kern="1200" dirty="0">
                <a:solidFill>
                  <a:schemeClr val="tx1"/>
                </a:solidFill>
                <a:effectLst/>
                <a:latin typeface="Arial" charset="0"/>
                <a:ea typeface="新細明體" pitchFamily="18" charset="-120"/>
                <a:cs typeface="+mn-cs"/>
              </a:rPr>
              <a:t>ω</a:t>
            </a:r>
            <a:r>
              <a:rPr kumimoji="1" lang="en-US" altLang="zh-TW" dirty="0"/>
              <a:t>1 </a:t>
            </a:r>
            <a:r>
              <a:rPr kumimoji="1" lang="zh-TW" altLang="en-US" dirty="0"/>
              <a:t>的向量</a:t>
            </a:r>
            <a:r>
              <a:rPr kumimoji="1" lang="en-US" altLang="zh-TW" dirty="0"/>
              <a:t>(vector)</a:t>
            </a:r>
            <a:endParaRPr kumimoji="1" lang="zh-TW" altLang="en-US" dirty="0"/>
          </a:p>
          <a:p>
            <a:r>
              <a:rPr kumimoji="1" lang="zh-TW" altLang="en-US" dirty="0"/>
              <a:t>＠二階方向導數在</a:t>
            </a:r>
            <a:r>
              <a:rPr kumimoji="1" lang="en-US" altLang="zh-TW" dirty="0"/>
              <a:t>w</a:t>
            </a:r>
            <a:r>
              <a:rPr kumimoji="1" lang="en-US" altLang="zh-TW" baseline="30000" dirty="0"/>
              <a:t>1</a:t>
            </a:r>
            <a:r>
              <a:rPr kumimoji="1" lang="zh-TW" altLang="en-US" dirty="0"/>
              <a:t>方向的值</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130</a:t>
            </a:fld>
            <a:endParaRPr lang="en-US" altLang="zh-TW"/>
          </a:p>
        </p:txBody>
      </p:sp>
    </p:spTree>
    <p:extLst>
      <p:ext uri="{BB962C8B-B14F-4D97-AF65-F5344CB8AC3E}">
        <p14:creationId xmlns:p14="http://schemas.microsoft.com/office/powerpoint/2010/main" val="3142459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＠一階方向導數在</a:t>
            </a:r>
            <a:r>
              <a:rPr kumimoji="1" lang="en-US" altLang="zh-TW" dirty="0"/>
              <a:t>w</a:t>
            </a:r>
            <a:r>
              <a:rPr kumimoji="1" lang="en-US" altLang="zh-TW" baseline="30000" dirty="0"/>
              <a:t>1</a:t>
            </a:r>
            <a:r>
              <a:rPr kumimoji="1" lang="zh-TW" altLang="en-US" dirty="0"/>
              <a:t>方向的值</a:t>
            </a:r>
          </a:p>
          <a:p>
            <a:r>
              <a:rPr kumimoji="1" lang="zh-TW" altLang="en-US" dirty="0"/>
              <a:t>不失一般性，假設</a:t>
            </a:r>
            <a:r>
              <a:rPr kumimoji="1" lang="en-US" altLang="zh-TW" dirty="0"/>
              <a:t>|</a:t>
            </a:r>
            <a:r>
              <a:rPr kumimoji="1" lang="zh-TW" altLang="en-US" dirty="0"/>
              <a:t>入</a:t>
            </a:r>
            <a:r>
              <a:rPr kumimoji="1" lang="en-US" altLang="zh-TW" dirty="0"/>
              <a:t>1| &gt;= |</a:t>
            </a:r>
            <a:r>
              <a:rPr kumimoji="1" lang="zh-TW" altLang="en-US" dirty="0"/>
              <a:t>入</a:t>
            </a:r>
            <a:r>
              <a:rPr kumimoji="1" lang="en-US" altLang="zh-TW" dirty="0"/>
              <a:t>2|</a:t>
            </a:r>
          </a:p>
          <a:p>
            <a:r>
              <a:rPr kumimoji="1" lang="en-US" altLang="zh-TW" dirty="0"/>
              <a:t>@</a:t>
            </a:r>
            <a:r>
              <a:rPr kumimoji="1" lang="zh-TW" altLang="en-US" dirty="0"/>
              <a:t>二階方向打數可以被計算表示成 </a:t>
            </a:r>
            <a:r>
              <a:rPr kumimoji="1" lang="en-US" altLang="zh-TW" dirty="0"/>
              <a:t>Hessian 2x2 matrix</a:t>
            </a:r>
            <a:endParaRPr kumimoji="1" lang="zh-TW" altLang="en-US" dirty="0"/>
          </a:p>
          <a:p>
            <a:r>
              <a:rPr kumimoji="1" lang="zh-TW" altLang="en-US" dirty="0"/>
              <a:t>＠</a:t>
            </a:r>
            <a:r>
              <a:rPr kumimoji="1" lang="en-US" altLang="zh-TW" dirty="0"/>
              <a:t>Hessian</a:t>
            </a:r>
            <a:r>
              <a:rPr kumimoji="1" lang="zh-TW" altLang="en-US" dirty="0"/>
              <a:t>矩陣的特徵值是所述二階方向導數的極值的值，和它們的相關特徵向量，其中二階方向導數偏移的方向。</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131</a:t>
            </a:fld>
            <a:endParaRPr lang="en-US" altLang="zh-TW"/>
          </a:p>
        </p:txBody>
      </p:sp>
    </p:spTree>
    <p:extLst>
      <p:ext uri="{BB962C8B-B14F-4D97-AF65-F5344CB8AC3E}">
        <p14:creationId xmlns:p14="http://schemas.microsoft.com/office/powerpoint/2010/main" val="17843763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t>
            </a:r>
            <a:r>
              <a:rPr kumimoji="1" lang="zh-TW" altLang="en-US" dirty="0"/>
              <a:t>發生在所有方向的局部最大值</a:t>
            </a:r>
          </a:p>
          <a:p>
            <a:r>
              <a:rPr kumimoji="1" lang="zh-TW" altLang="en-US" dirty="0"/>
              <a:t>＠所有方下的曲率皆向下</a:t>
            </a:r>
          </a:p>
          <a:p>
            <a:r>
              <a:rPr kumimoji="1" lang="zh-TW" altLang="en-US" dirty="0"/>
              <a:t>＠在峰點：梯度為</a:t>
            </a:r>
            <a:r>
              <a:rPr kumimoji="1" lang="en-US" altLang="zh-TW" dirty="0"/>
              <a:t>0</a:t>
            </a:r>
          </a:p>
          <a:p>
            <a:r>
              <a:rPr kumimoji="1" lang="en-US" altLang="zh-TW" dirty="0"/>
              <a:t>@</a:t>
            </a:r>
            <a:r>
              <a:rPr kumimoji="1" lang="zh-TW" altLang="en-US" dirty="0"/>
              <a:t>所有方向的二階方向導數皆為負</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132</a:t>
            </a:fld>
            <a:endParaRPr lang="en-US" altLang="zh-TW"/>
          </a:p>
        </p:txBody>
      </p:sp>
    </p:spTree>
    <p:extLst>
      <p:ext uri="{BB962C8B-B14F-4D97-AF65-F5344CB8AC3E}">
        <p14:creationId xmlns:p14="http://schemas.microsoft.com/office/powerpoint/2010/main" val="11223141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梯度各方項都是負的</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133</a:t>
            </a:fld>
            <a:endParaRPr lang="en-US" altLang="zh-TW"/>
          </a:p>
        </p:txBody>
      </p:sp>
    </p:spTree>
    <p:extLst>
      <p:ext uri="{BB962C8B-B14F-4D97-AF65-F5344CB8AC3E}">
        <p14:creationId xmlns:p14="http://schemas.microsoft.com/office/powerpoint/2010/main" val="6348358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＠跟</a:t>
            </a:r>
            <a:r>
              <a:rPr kumimoji="1" lang="en-US" altLang="zh-TW" dirty="0"/>
              <a:t>peak </a:t>
            </a:r>
            <a:r>
              <a:rPr kumimoji="1" lang="zh-TW" altLang="en-US" dirty="0"/>
              <a:t>相反，所有方向皆為正的</a:t>
            </a:r>
            <a:endParaRPr kumimoji="1" lang="en-US" altLang="zh-TW" dirty="0"/>
          </a:p>
          <a:p>
            <a:r>
              <a:rPr kumimoji="1" lang="en-US" altLang="zh-TW" dirty="0"/>
              <a:t>(</a:t>
            </a:r>
            <a:r>
              <a:rPr kumimoji="1" lang="zh-TW" altLang="en-US" dirty="0"/>
              <a:t>只是把 </a:t>
            </a:r>
            <a:r>
              <a:rPr kumimoji="1" lang="en-US" altLang="zh-TW" dirty="0"/>
              <a:t>Peak</a:t>
            </a:r>
            <a:r>
              <a:rPr kumimoji="1" lang="zh-TW" altLang="en-US" dirty="0"/>
              <a:t> 翻轉，實際上課本沒有圖，不知道誰想到的方法</a:t>
            </a:r>
            <a:r>
              <a:rPr kumimoji="1" lang="en-US" altLang="zh-TW" dirty="0"/>
              <a:t>)</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134</a:t>
            </a:fld>
            <a:endParaRPr lang="en-US" altLang="zh-TW"/>
          </a:p>
        </p:txBody>
      </p:sp>
    </p:spTree>
    <p:extLst>
      <p:ext uri="{BB962C8B-B14F-4D97-AF65-F5344CB8AC3E}">
        <p14:creationId xmlns:p14="http://schemas.microsoft.com/office/powerpoint/2010/main" val="5118494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Ridge (</a:t>
            </a:r>
            <a:r>
              <a:rPr lang="zh-TW" altLang="en-US" dirty="0"/>
              <a:t>山脊、山脈</a:t>
            </a:r>
            <a:r>
              <a:rPr lang="en-US" altLang="zh-TW" dirty="0"/>
              <a:t>)</a:t>
            </a:r>
            <a:endParaRPr kumimoji="1" lang="en-US" altLang="zh-TW" dirty="0"/>
          </a:p>
          <a:p>
            <a:r>
              <a:rPr kumimoji="1" lang="en-US" altLang="zh-TW" dirty="0"/>
              <a:t>@</a:t>
            </a:r>
            <a:r>
              <a:rPr kumimoji="1" lang="zh-TW" altLang="en-US" dirty="0"/>
              <a:t>發生在稜線</a:t>
            </a:r>
          </a:p>
          <a:p>
            <a:r>
              <a:rPr kumimoji="1" lang="zh-TW" altLang="en-US" dirty="0"/>
              <a:t>＠包含了一系列的脊點</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135</a:t>
            </a:fld>
            <a:endParaRPr lang="en-US" altLang="zh-TW"/>
          </a:p>
        </p:txBody>
      </p:sp>
    </p:spTree>
    <p:extLst>
      <p:ext uri="{BB962C8B-B14F-4D97-AF65-F5344CB8AC3E}">
        <p14:creationId xmlns:p14="http://schemas.microsoft.com/office/powerpoint/2010/main" val="1694942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latin typeface="Arial"/>
                <a:ea typeface="新細明體"/>
                <a:cs typeface="Arial"/>
              </a:rPr>
              <a:t>Ravine(</a:t>
            </a:r>
            <a:r>
              <a:rPr lang="zh-TW" altLang="en-US">
                <a:latin typeface="Arial"/>
                <a:ea typeface="新細明體"/>
                <a:cs typeface="Arial"/>
              </a:rPr>
              <a:t>峽谷</a:t>
            </a:r>
            <a:r>
              <a:rPr lang="en-US" altLang="zh-TW">
                <a:latin typeface="Arial"/>
                <a:ea typeface="新細明體"/>
                <a:cs typeface="Arial"/>
              </a:rPr>
              <a:t>): 兩側都比他高</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136</a:t>
            </a:fld>
            <a:endParaRPr lang="en-US" altLang="zh-TW"/>
          </a:p>
        </p:txBody>
      </p:sp>
    </p:spTree>
    <p:extLst>
      <p:ext uri="{BB962C8B-B14F-4D97-AF65-F5344CB8AC3E}">
        <p14:creationId xmlns:p14="http://schemas.microsoft.com/office/powerpoint/2010/main" val="6802108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Saddle (</a:t>
            </a:r>
            <a:r>
              <a:rPr kumimoji="1" lang="zh-TW" altLang="en-US" sz="1200" kern="1200" dirty="0">
                <a:solidFill>
                  <a:schemeClr val="tx1"/>
                </a:solidFill>
                <a:latin typeface="Arial" charset="0"/>
                <a:ea typeface="新細明體" pitchFamily="18" charset="-120"/>
                <a:cs typeface="+mn-cs"/>
              </a:rPr>
              <a:t>鞍</a:t>
            </a:r>
            <a:r>
              <a:rPr kumimoji="1" lang="en-US" altLang="zh-TW" dirty="0"/>
              <a:t>)</a:t>
            </a:r>
            <a:endParaRPr kumimoji="1" lang="zh-TW" altLang="en-US" dirty="0"/>
          </a:p>
          <a:p>
            <a:r>
              <a:rPr kumimoji="1" lang="zh-TW" altLang="en-US" dirty="0"/>
              <a:t>＠在一方向有局部最大值，另一方向則有局部最小值</a:t>
            </a:r>
          </a:p>
          <a:p>
            <a:r>
              <a:rPr kumimoji="1" lang="zh-TW" altLang="en-US" dirty="0"/>
              <a:t>＠一方向正曲率，另一垂直方向為負</a:t>
            </a:r>
          </a:p>
          <a:p>
            <a:r>
              <a:rPr kumimoji="1" lang="zh-TW" altLang="en-US" dirty="0"/>
              <a:t>＠梯度為</a:t>
            </a:r>
            <a:r>
              <a:rPr kumimoji="1" lang="en-US" altLang="zh-TW" dirty="0"/>
              <a:t>0</a:t>
            </a:r>
            <a:endParaRPr kumimoji="1" lang="zh-TW" altLang="en-US" dirty="0"/>
          </a:p>
          <a:p>
            <a:r>
              <a:rPr kumimoji="1" lang="zh-TW" altLang="en-US" dirty="0"/>
              <a:t>＠兩個不同方向的極值也正負相反</a:t>
            </a:r>
          </a:p>
          <a:p>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137</a:t>
            </a:fld>
            <a:endParaRPr lang="en-US" altLang="zh-TW"/>
          </a:p>
        </p:txBody>
      </p:sp>
    </p:spTree>
    <p:extLst>
      <p:ext uri="{BB962C8B-B14F-4D97-AF65-F5344CB8AC3E}">
        <p14:creationId xmlns:p14="http://schemas.microsoft.com/office/powerpoint/2010/main" val="2299041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Flat (</a:t>
            </a:r>
            <a:r>
              <a:rPr kumimoji="1" lang="zh-TW" altLang="en-US" dirty="0"/>
              <a:t>平的</a:t>
            </a:r>
            <a:r>
              <a:rPr kumimoji="1" lang="en-US" altLang="zh-TW" dirty="0"/>
              <a:t>)</a:t>
            </a:r>
          </a:p>
          <a:p>
            <a:r>
              <a:rPr kumimoji="1" lang="zh-TW" altLang="en-US" dirty="0"/>
              <a:t>＠平面、簡單、水平表面</a:t>
            </a:r>
          </a:p>
          <a:p>
            <a:r>
              <a:rPr kumimoji="1" lang="zh-TW" altLang="en-US" dirty="0"/>
              <a:t>＠梯度</a:t>
            </a:r>
            <a:r>
              <a:rPr kumimoji="1" lang="en-US" altLang="zh-TW" dirty="0"/>
              <a:t>0,</a:t>
            </a:r>
            <a:r>
              <a:rPr kumimoji="1" lang="zh-TW" altLang="en-US" dirty="0"/>
              <a:t>沒有曲率</a:t>
            </a:r>
          </a:p>
          <a:p>
            <a:r>
              <a:rPr kumimoji="1" lang="zh-TW" altLang="en-US" dirty="0"/>
              <a:t>＠</a:t>
            </a:r>
          </a:p>
          <a:p>
            <a:r>
              <a:rPr kumimoji="1" lang="zh-TW" altLang="en-US" dirty="0"/>
              <a:t>＠</a:t>
            </a:r>
            <a:r>
              <a:rPr kumimoji="1" lang="en-US" altLang="zh-TW" dirty="0"/>
              <a:t>foot : </a:t>
            </a:r>
            <a:r>
              <a:rPr kumimoji="1" lang="zh-TW" altLang="en-US" dirty="0"/>
              <a:t>平開始轉成小山往上</a:t>
            </a:r>
          </a:p>
          <a:p>
            <a:r>
              <a:rPr kumimoji="1" lang="zh-TW" altLang="en-US" dirty="0"/>
              <a:t>＠</a:t>
            </a:r>
            <a:r>
              <a:rPr kumimoji="1" lang="en-US" altLang="zh-TW" dirty="0"/>
              <a:t>shoulder</a:t>
            </a:r>
            <a:r>
              <a:rPr kumimoji="1" lang="zh-TW" altLang="en-US" dirty="0"/>
              <a:t>：平結束變且開始轉成斜坡往下的地方</a:t>
            </a:r>
            <a:endParaRPr kumimoji="1" lang="en-US" altLang="zh-TW" dirty="0"/>
          </a:p>
          <a:p>
            <a:r>
              <a:rPr kumimoji="1" lang="en-US" altLang="zh-TW" dirty="0"/>
              <a:t>Hill(</a:t>
            </a:r>
            <a:r>
              <a:rPr kumimoji="1" lang="zh-TW" altLang="en-US" dirty="0"/>
              <a:t>小山、斜坡</a:t>
            </a:r>
            <a:r>
              <a:rPr kumimoji="1" lang="en-US" altLang="zh-TW" dirty="0"/>
              <a:t>)</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138</a:t>
            </a:fld>
            <a:endParaRPr lang="en-US" altLang="zh-TW"/>
          </a:p>
        </p:txBody>
      </p:sp>
    </p:spTree>
    <p:extLst>
      <p:ext uri="{BB962C8B-B14F-4D97-AF65-F5344CB8AC3E}">
        <p14:creationId xmlns:p14="http://schemas.microsoft.com/office/powerpoint/2010/main" val="343341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用</a:t>
                </a:r>
                <a14:m>
                  <m:oMath xmlns:m="http://schemas.openxmlformats.org/officeDocument/2006/math">
                    <m:sSubSup>
                      <m:sSubSupPr>
                        <m:ctrlPr>
                          <a:rPr lang="en-US" altLang="zh-TW" i="1" smtClean="0">
                            <a:latin typeface="Cambria Math" panose="02040503050406030204" pitchFamily="18" charset="0"/>
                          </a:rPr>
                        </m:ctrlPr>
                      </m:sSubSupPr>
                      <m:e>
                        <m:r>
                          <m:rPr>
                            <m:sty m:val="p"/>
                          </m:rPr>
                          <a:rPr lang="zh-TW" altLang="en-US">
                            <a:latin typeface="Cambria Math" panose="02040503050406030204" pitchFamily="18" charset="0"/>
                          </a:rPr>
                          <m:t>ε</m:t>
                        </m:r>
                      </m:e>
                      <m:sub>
                        <m:r>
                          <m:rPr>
                            <m:sty m:val="p"/>
                          </m:rPr>
                          <a:rPr lang="en-US" altLang="zh-TW">
                            <a:latin typeface="Cambria Math" panose="02040503050406030204" pitchFamily="18" charset="0"/>
                          </a:rPr>
                          <m:t>n</m:t>
                        </m:r>
                      </m:sub>
                      <m:sup>
                        <m:r>
                          <a:rPr lang="en-US" altLang="zh-TW">
                            <a:latin typeface="Cambria Math" panose="02040503050406030204" pitchFamily="18" charset="0"/>
                          </a:rPr>
                          <m:t>2</m:t>
                        </m:r>
                      </m:sup>
                    </m:sSubSup>
                  </m:oMath>
                </a14:m>
                <a:r>
                  <a:rPr kumimoji="1" lang="zh-TW" altLang="en-US" dirty="0"/>
                  <a:t>的相對於自由參數</a:t>
                </a:r>
                <a14:m>
                  <m:oMath xmlns:m="http://schemas.openxmlformats.org/officeDocument/2006/math">
                    <m:acc>
                      <m:accPr>
                        <m:chr m:val="̂"/>
                        <m:ctrlPr>
                          <a:rPr lang="en-US" altLang="zh-TW" sz="1200" i="1" smtClean="0">
                            <a:latin typeface="Cambria Math" panose="02040503050406030204" pitchFamily="18" charset="0"/>
                          </a:rPr>
                        </m:ctrlPr>
                      </m:accPr>
                      <m:e>
                        <m:r>
                          <m:rPr>
                            <m:sty m:val="p"/>
                          </m:rPr>
                          <a:rPr lang="en-US" altLang="zh-TW" sz="1200">
                            <a:latin typeface="Cambria Math" panose="02040503050406030204" pitchFamily="18" charset="0"/>
                          </a:rPr>
                          <m:t>a</m:t>
                        </m:r>
                      </m:e>
                    </m:acc>
                  </m:oMath>
                </a14:m>
                <a:r>
                  <a:rPr lang="en-US" altLang="zh-TW" sz="1200" dirty="0"/>
                  <a:t> ,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b</m:t>
                        </m:r>
                      </m:e>
                    </m:acc>
                  </m:oMath>
                </a14:m>
                <a:r>
                  <a:rPr lang="en-US" altLang="zh-TW" sz="1200" dirty="0"/>
                  <a:t>,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c</m:t>
                        </m:r>
                      </m:e>
                    </m:acc>
                  </m:oMath>
                </a14:m>
                <a:r>
                  <a:rPr kumimoji="1" lang="zh-TW" altLang="en-US" dirty="0"/>
                  <a:t>偏導數如下矩陣表示</a:t>
                </a:r>
                <a:endParaRPr kumimoji="1" lang="en-US" altLang="zh-TW" dirty="0"/>
              </a:p>
              <a:p>
                <a:r>
                  <a:rPr kumimoji="1" lang="zh-TW" altLang="en-US" dirty="0"/>
                  <a:t>什麼時候這個誤差最小呢</a:t>
                </a:r>
              </a:p>
              <a:p>
                <a:r>
                  <a:rPr kumimoji="1" lang="zh-TW" altLang="en-US" dirty="0"/>
                  <a:t>偏導數為 </a:t>
                </a:r>
                <a:r>
                  <a:rPr kumimoji="1" lang="en-US" altLang="zh-TW" dirty="0"/>
                  <a:t>0</a:t>
                </a:r>
                <a:r>
                  <a:rPr kumimoji="1" lang="zh-TW" altLang="en-US" dirty="0"/>
                  <a:t> 的時候</a:t>
                </a:r>
              </a:p>
              <a:p>
                <a:r>
                  <a:rPr kumimoji="1" lang="zh-TW" altLang="en-US" dirty="0"/>
                  <a:t>我們對</a:t>
                </a:r>
                <a:r>
                  <a:rPr kumimoji="1" lang="en-US" altLang="zh-TW" dirty="0" err="1"/>
                  <a:t>ahat</a:t>
                </a:r>
                <a:r>
                  <a:rPr kumimoji="1" lang="en-US" altLang="zh-TW" dirty="0"/>
                  <a:t> </a:t>
                </a:r>
                <a:r>
                  <a:rPr kumimoji="1" lang="en-US" altLang="zh-TW" dirty="0" err="1"/>
                  <a:t>bhat</a:t>
                </a:r>
                <a:r>
                  <a:rPr kumimoji="1" lang="en-US" altLang="zh-TW" dirty="0"/>
                  <a:t> chat </a:t>
                </a:r>
                <a:r>
                  <a:rPr kumimoji="1" lang="zh-TW" altLang="en-US" dirty="0"/>
                  <a:t>求偏導數</a:t>
                </a:r>
                <a:r>
                  <a:rPr kumimoji="1" lang="en-US" altLang="zh-TW" dirty="0"/>
                  <a:t>(</a:t>
                </a:r>
                <a:r>
                  <a:rPr kumimoji="1" lang="zh-TW" altLang="en-US" dirty="0"/>
                  <a:t>偏微分</a:t>
                </a:r>
                <a:r>
                  <a:rPr kumimoji="1" lang="en-US" altLang="zh-TW" dirty="0"/>
                  <a:t>)</a:t>
                </a:r>
              </a:p>
              <a:p>
                <a:r>
                  <a:rPr kumimoji="1" lang="zh-TW" altLang="en-US" dirty="0"/>
                  <a:t>連鎖律</a:t>
                </a:r>
                <a:r>
                  <a:rPr kumimoji="1" lang="en-US" altLang="zh-TW" dirty="0"/>
                  <a:t>:</a:t>
                </a:r>
                <a:r>
                  <a:rPr kumimoji="1" lang="zh-TW" altLang="en-US" dirty="0"/>
                  <a:t> 微分一次 * 本身微分</a:t>
                </a:r>
              </a:p>
            </p:txBody>
          </p:sp>
        </mc:Choice>
        <mc:Fallback xmlns="">
          <p:sp>
            <p:nvSpPr>
              <p:cNvPr id="3" name="備忘稿版面配置區 2"/>
              <p:cNvSpPr>
                <a:spLocks noGrp="1"/>
              </p:cNvSpPr>
              <p:nvPr>
                <p:ph type="body" idx="1"/>
              </p:nvPr>
            </p:nvSpPr>
            <p:spPr/>
            <p:txBody>
              <a:bodyPr/>
              <a:lstStyle/>
              <a:p>
                <a:r>
                  <a:rPr kumimoji="1" lang="zh-TW" altLang="en-US" dirty="0" smtClean="0"/>
                  <a:t>用</a:t>
                </a:r>
                <a:r>
                  <a:rPr lang="zh-TW" altLang="en-US" i="0">
                    <a:latin typeface="Cambria Math" panose="02040503050406030204" pitchFamily="18" charset="0"/>
                  </a:rPr>
                  <a:t>ε</a:t>
                </a:r>
                <a:r>
                  <a:rPr lang="en-US" altLang="zh-TW" i="0" smtClean="0">
                    <a:latin typeface="Cambria Math" charset="0"/>
                  </a:rPr>
                  <a:t>_</a:t>
                </a:r>
                <a:r>
                  <a:rPr lang="en-US" altLang="zh-TW" i="0">
                    <a:latin typeface="Cambria Math" panose="02040503050406030204" pitchFamily="18" charset="0"/>
                  </a:rPr>
                  <a:t>n</a:t>
                </a:r>
                <a:r>
                  <a:rPr lang="en-US" altLang="zh-TW" i="0">
                    <a:latin typeface="Cambria Math" charset="0"/>
                  </a:rPr>
                  <a:t>^</a:t>
                </a:r>
                <a:r>
                  <a:rPr lang="en-US" altLang="zh-TW" i="0">
                    <a:latin typeface="Cambria Math" panose="02040503050406030204" pitchFamily="18" charset="0"/>
                  </a:rPr>
                  <a:t>2</a:t>
                </a:r>
                <a:r>
                  <a:rPr kumimoji="1" lang="zh-TW" altLang="en-US" dirty="0" smtClean="0"/>
                  <a:t>的相對於自由參數</a:t>
                </a:r>
                <a:r>
                  <a:rPr kumimoji="1" lang="en-US" altLang="zh-TW" dirty="0" smtClean="0"/>
                  <a:t>a^</a:t>
                </a:r>
                <a:r>
                  <a:rPr kumimoji="1" lang="zh-TW" altLang="en-US" dirty="0" smtClean="0"/>
                  <a:t>，</a:t>
                </a:r>
                <a:r>
                  <a:rPr kumimoji="1" lang="en-US" altLang="zh-TW" dirty="0" smtClean="0"/>
                  <a:t>B^</a:t>
                </a:r>
                <a:r>
                  <a:rPr kumimoji="1" lang="zh-TW" altLang="en-US" dirty="0" smtClean="0"/>
                  <a:t>，</a:t>
                </a:r>
                <a:r>
                  <a:rPr kumimoji="1" lang="en-US" altLang="zh-TW" dirty="0" smtClean="0"/>
                  <a:t>C ^</a:t>
                </a:r>
                <a:r>
                  <a:rPr kumimoji="1" lang="zh-TW" altLang="en-US" dirty="0" smtClean="0"/>
                  <a:t>偏導數</a:t>
                </a:r>
                <a:r>
                  <a:rPr kumimoji="1" lang="zh-TW" altLang="en-US" dirty="0" smtClean="0"/>
                  <a:t>如</a:t>
                </a:r>
                <a:r>
                  <a:rPr kumimoji="1" lang="zh-TW" altLang="en-US" dirty="0" smtClean="0"/>
                  <a:t>下</a:t>
                </a:r>
                <a:r>
                  <a:rPr kumimoji="1" lang="zh-TW" altLang="en-US" dirty="0" smtClean="0"/>
                  <a:t>矩陣表示</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a:t>
            </a:fld>
            <a:endParaRPr lang="en-US" altLang="zh-TW"/>
          </a:p>
        </p:txBody>
      </p:sp>
    </p:spTree>
    <p:extLst>
      <p:ext uri="{BB962C8B-B14F-4D97-AF65-F5344CB8AC3E}">
        <p14:creationId xmlns:p14="http://schemas.microsoft.com/office/powerpoint/2010/main" val="195246733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Hillside(</a:t>
            </a:r>
            <a:r>
              <a:rPr lang="zh-TW" altLang="en-US" dirty="0"/>
              <a:t>山腰、山坡</a:t>
            </a:r>
            <a:r>
              <a:rPr lang="en-US" altLang="zh-TW" dirty="0"/>
              <a:t>)</a:t>
            </a:r>
            <a:endParaRPr kumimoji="1" lang="en-US" altLang="zh-TW" dirty="0"/>
          </a:p>
          <a:p>
            <a:r>
              <a:rPr kumimoji="1" lang="zh-TW" altLang="en-US" dirty="0"/>
              <a:t>＠非零梯度、沒有嚴格的極值</a:t>
            </a:r>
          </a:p>
          <a:p>
            <a:r>
              <a:rPr kumimoji="1" lang="zh-TW" altLang="en-US" dirty="0"/>
              <a:t>＠山坡：非零梯度，無嚴格極大值</a:t>
            </a:r>
          </a:p>
          <a:p>
            <a:r>
              <a:rPr kumimoji="1" lang="zh-TW" altLang="en-US" dirty="0"/>
              <a:t>＠斜率：傾斜的平面（常數梯度）</a:t>
            </a:r>
          </a:p>
          <a:p>
            <a:r>
              <a:rPr kumimoji="1" lang="zh-TW" altLang="en-US" dirty="0"/>
              <a:t>＠凸的山坡</a:t>
            </a:r>
            <a:r>
              <a:rPr kumimoji="1" lang="en-US" altLang="zh-TW" dirty="0"/>
              <a:t>:</a:t>
            </a:r>
            <a:r>
              <a:rPr kumimoji="1" lang="zh-TW" altLang="en-US" dirty="0"/>
              <a:t>曲率為正（向上）</a:t>
            </a:r>
            <a:endParaRPr kumimoji="1" lang="en-US" altLang="zh-TW" dirty="0"/>
          </a:p>
          <a:p>
            <a:r>
              <a:rPr kumimoji="1" lang="zh-TW" altLang="en-US" dirty="0"/>
              <a:t>往外凸</a:t>
            </a:r>
            <a:endParaRPr kumimoji="1" lang="en-US" altLang="zh-TW" dirty="0"/>
          </a:p>
          <a:p>
            <a:r>
              <a:rPr kumimoji="1" lang="zh-TW" altLang="en-US" dirty="0"/>
              <a:t>不是 </a:t>
            </a:r>
            <a:r>
              <a:rPr kumimoji="1" lang="en-US" altLang="zh-TW" sz="1200" b="0" i="0" u="none" strike="noStrike" kern="1200" dirty="0">
                <a:solidFill>
                  <a:schemeClr val="tx1"/>
                </a:solidFill>
                <a:effectLst/>
                <a:latin typeface="Arial" charset="0"/>
                <a:ea typeface="新細明體" pitchFamily="18" charset="-120"/>
                <a:cs typeface="+mn-cs"/>
                <a:hlinkClick r:id="rId3"/>
              </a:rPr>
              <a:t>convex hull</a:t>
            </a:r>
            <a:r>
              <a:rPr kumimoji="1" lang="en-US" altLang="zh-TW" sz="1200" b="0" i="0" u="none" strike="noStrike" kern="1200" dirty="0">
                <a:solidFill>
                  <a:schemeClr val="tx1"/>
                </a:solidFill>
                <a:effectLst/>
                <a:latin typeface="Arial" charset="0"/>
                <a:ea typeface="新細明體" pitchFamily="18" charset="-120"/>
                <a:cs typeface="+mn-cs"/>
              </a:rPr>
              <a:t>(</a:t>
            </a:r>
            <a:r>
              <a:rPr kumimoji="1" lang="zh-TW" altLang="en-US" sz="1200" b="0" i="0" u="none" strike="noStrike" kern="1200" dirty="0">
                <a:solidFill>
                  <a:schemeClr val="tx1"/>
                </a:solidFill>
                <a:effectLst/>
                <a:latin typeface="Arial" charset="0"/>
                <a:ea typeface="新細明體" pitchFamily="18" charset="-120"/>
                <a:cs typeface="+mn-cs"/>
              </a:rPr>
              <a:t>凸包</a:t>
            </a:r>
            <a:r>
              <a:rPr kumimoji="1" lang="en-US" altLang="zh-TW" sz="1200" b="0" i="0" u="none" strike="noStrike" kern="1200" dirty="0">
                <a:solidFill>
                  <a:schemeClr val="tx1"/>
                </a:solidFill>
                <a:effectLst/>
                <a:latin typeface="Arial" charset="0"/>
                <a:ea typeface="新細明體" pitchFamily="18" charset="-120"/>
                <a:cs typeface="+mn-cs"/>
              </a:rPr>
              <a:t>)</a:t>
            </a:r>
            <a:endParaRPr kumimoji="1" lang="en-US" altLang="zh-TW"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139</a:t>
            </a:fld>
            <a:endParaRPr lang="en-US" altLang="zh-TW"/>
          </a:p>
        </p:txBody>
      </p:sp>
    </p:spTree>
    <p:extLst>
      <p:ext uri="{BB962C8B-B14F-4D97-AF65-F5344CB8AC3E}">
        <p14:creationId xmlns:p14="http://schemas.microsoft.com/office/powerpoint/2010/main" val="8724783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＠凹的坡：曲率為負（向下）</a:t>
            </a:r>
            <a:r>
              <a:rPr lang="en-US" altLang="zh-TW" dirty="0"/>
              <a:t>(</a:t>
            </a:r>
            <a:r>
              <a:rPr lang="zh-TW" altLang="en-US" dirty="0"/>
              <a:t>往內凹</a:t>
            </a:r>
            <a:r>
              <a:rPr lang="en-US" altLang="zh-TW" dirty="0"/>
              <a:t>)</a:t>
            </a:r>
            <a:endParaRPr lang="zh-TW" altLang="en-US" dirty="0"/>
          </a:p>
          <a:p>
            <a:r>
              <a:rPr lang="zh-TW" altLang="en-US" dirty="0"/>
              <a:t>＠鞍狀坡：一方向向上，另一垂直方向向下</a:t>
            </a:r>
          </a:p>
          <a:p>
            <a:r>
              <a:rPr lang="zh-TW" altLang="en-US">
                <a:latin typeface="Arial"/>
                <a:ea typeface="新細明體"/>
                <a:cs typeface="Arial"/>
              </a:rPr>
              <a:t>＠拐點、反區點：第二個方向導數的過零點</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140</a:t>
            </a:fld>
            <a:endParaRPr lang="en-US" altLang="zh-TW"/>
          </a:p>
        </p:txBody>
      </p:sp>
    </p:spTree>
    <p:extLst>
      <p:ext uri="{BB962C8B-B14F-4D97-AF65-F5344CB8AC3E}">
        <p14:creationId xmlns:p14="http://schemas.microsoft.com/office/powerpoint/2010/main" val="8409100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總結的表格</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141</a:t>
            </a:fld>
            <a:endParaRPr lang="en-US" altLang="zh-TW"/>
          </a:p>
        </p:txBody>
      </p:sp>
    </p:spTree>
    <p:extLst>
      <p:ext uri="{BB962C8B-B14F-4D97-AF65-F5344CB8AC3E}">
        <p14:creationId xmlns:p14="http://schemas.microsoft.com/office/powerpoint/2010/main" val="98678440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latin typeface="Arial"/>
                <a:ea typeface="新細明體"/>
                <a:cs typeface="Arial"/>
              </a:rPr>
              <a:t>@</a:t>
            </a:r>
            <a:r>
              <a:rPr kumimoji="1" lang="zh-TW" altLang="en-US" dirty="0">
                <a:latin typeface="Arial"/>
                <a:ea typeface="新細明體"/>
                <a:cs typeface="Arial"/>
              </a:rPr>
              <a:t>的特性不隨著單調增灰階值的轉換而改變</a:t>
            </a:r>
            <a:r>
              <a:rPr lang="zh-TW" altLang="en-US" dirty="0">
                <a:latin typeface="Arial"/>
                <a:ea typeface="新細明體"/>
                <a:cs typeface="Arial"/>
              </a:rPr>
              <a:t>(ex:</a:t>
            </a:r>
            <a:r>
              <a:rPr lang="zh-TW" dirty="0"/>
              <a:t>histogram equalization</a:t>
            </a:r>
            <a:r>
              <a:rPr lang="zh-TW" altLang="en-US" dirty="0">
                <a:latin typeface="Arial"/>
                <a:ea typeface="新細明體"/>
                <a:cs typeface="Arial"/>
              </a:rPr>
              <a:t>)</a:t>
            </a:r>
            <a:endParaRPr lang="en-US" altLang="zh-TW" dirty="0">
              <a:latin typeface="Arial"/>
              <a:ea typeface="新細明體"/>
              <a:cs typeface="Arial"/>
            </a:endParaRPr>
          </a:p>
          <a:p>
            <a:r>
              <a:rPr kumimoji="1" lang="en-US" altLang="zh-TW" dirty="0"/>
              <a:t>@</a:t>
            </a:r>
            <a:r>
              <a:rPr kumimoji="1" lang="zh-TW" altLang="en-US" dirty="0"/>
              <a:t>地形標籤</a:t>
            </a:r>
          </a:p>
          <a:p>
            <a:r>
              <a:rPr kumimoji="1" lang="zh-TW" altLang="en-US" dirty="0"/>
              <a:t>＠梯度方向</a:t>
            </a:r>
          </a:p>
          <a:p>
            <a:r>
              <a:rPr kumimoji="1" lang="zh-TW" altLang="en-US" dirty="0"/>
              <a:t>＠二階方向導數極值的方向</a:t>
            </a:r>
          </a:p>
          <a:p>
            <a:endParaRPr lang="zh-TW" altLang="en-US"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142</a:t>
            </a:fld>
            <a:endParaRPr lang="en-US" altLang="zh-TW"/>
          </a:p>
        </p:txBody>
      </p:sp>
    </p:spTree>
    <p:extLst>
      <p:ext uri="{BB962C8B-B14F-4D97-AF65-F5344CB8AC3E}">
        <p14:creationId xmlns:p14="http://schemas.microsoft.com/office/powerpoint/2010/main" val="19215400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不會高好出現在 </a:t>
            </a:r>
            <a:r>
              <a:rPr lang="en-US" altLang="zh-TW" dirty="0"/>
              <a:t>pixel</a:t>
            </a:r>
            <a:r>
              <a:rPr lang="zh-TW" altLang="en-US" dirty="0"/>
              <a:t> 的正中間</a:t>
            </a:r>
            <a:endParaRPr lang="en-US" altLang="zh-TW" dirty="0"/>
          </a:p>
          <a:p>
            <a:r>
              <a:rPr lang="zh-TW" altLang="en-US" dirty="0"/>
              <a:t>可能夾在四個 </a:t>
            </a:r>
            <a:r>
              <a:rPr lang="en-US" altLang="zh-TW" dirty="0"/>
              <a:t>pixel</a:t>
            </a:r>
            <a:r>
              <a:rPr lang="zh-TW" altLang="en-US" dirty="0"/>
              <a:t> 中間 </a:t>
            </a:r>
            <a:r>
              <a:rPr lang="en-US" dirty="0"/>
              <a:t>-&gt;</a:t>
            </a:r>
            <a:r>
              <a:rPr lang="zh-TW" altLang="en-US" dirty="0"/>
              <a:t> 範圍內的 </a:t>
            </a:r>
            <a:r>
              <a:rPr lang="en-US" altLang="zh-TW" dirty="0"/>
              <a:t>pixel</a:t>
            </a:r>
            <a:r>
              <a:rPr lang="zh-TW" altLang="en-US" dirty="0"/>
              <a:t> 要 </a:t>
            </a:r>
            <a:r>
              <a:rPr lang="en-US" altLang="zh-TW" dirty="0"/>
              <a:t>label</a:t>
            </a:r>
          </a:p>
          <a:p>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143</a:t>
            </a:fld>
            <a:endParaRPr lang="en-US" altLang="zh-TW"/>
          </a:p>
        </p:txBody>
      </p:sp>
    </p:spTree>
    <p:extLst>
      <p:ext uri="{BB962C8B-B14F-4D97-AF65-F5344CB8AC3E}">
        <p14:creationId xmlns:p14="http://schemas.microsoft.com/office/powerpoint/2010/main" val="20168399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如果在兩隔一階方向導數沒有 </a:t>
            </a:r>
            <a:r>
              <a:rPr kumimoji="1" lang="en-US" altLang="zh-TW" dirty="0"/>
              <a:t>zero crossing</a:t>
            </a:r>
            <a:r>
              <a:rPr kumimoji="1" lang="zh-TW" altLang="en-US" dirty="0"/>
              <a:t> 則有可能是 </a:t>
            </a:r>
            <a:r>
              <a:rPr kumimoji="1" lang="en-US" altLang="zh-TW" dirty="0"/>
              <a:t>flat or hillside</a:t>
            </a:r>
          </a:p>
          <a:p>
            <a:r>
              <a:rPr kumimoji="1" lang="zh-TW" altLang="en-US" dirty="0"/>
              <a:t>可以看表</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144</a:t>
            </a:fld>
            <a:endParaRPr lang="en-US" altLang="zh-TW"/>
          </a:p>
        </p:txBody>
      </p:sp>
    </p:spTree>
    <p:extLst>
      <p:ext uri="{BB962C8B-B14F-4D97-AF65-F5344CB8AC3E}">
        <p14:creationId xmlns:p14="http://schemas.microsoft.com/office/powerpoint/2010/main" val="11131832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如果在一階方向導數有</a:t>
            </a:r>
            <a:r>
              <a:rPr kumimoji="1" lang="en-US" altLang="zh-TW" dirty="0"/>
              <a:t>zero crossing</a:t>
            </a:r>
            <a:r>
              <a:rPr kumimoji="1" lang="zh-TW" altLang="en-US" dirty="0"/>
              <a:t> 則必定給訂的標籤是</a:t>
            </a:r>
            <a:r>
              <a:rPr kumimoji="1" lang="en-US" altLang="zh-TW" dirty="0"/>
              <a:t>(</a:t>
            </a:r>
            <a:r>
              <a:rPr lang="en-US" altLang="zh-TW" sz="1200" dirty="0"/>
              <a:t>peak, pit, ridge, ravine, or saddle</a:t>
            </a:r>
            <a:r>
              <a:rPr kumimoji="1" lang="en-US" altLang="zh-TW" dirty="0"/>
              <a:t>)</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145</a:t>
            </a:fld>
            <a:endParaRPr lang="en-US" altLang="zh-TW"/>
          </a:p>
        </p:txBody>
      </p:sp>
    </p:spTree>
    <p:extLst>
      <p:ext uri="{BB962C8B-B14F-4D97-AF65-F5344CB8AC3E}">
        <p14:creationId xmlns:p14="http://schemas.microsoft.com/office/powerpoint/2010/main" val="20941463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146</a:t>
            </a:fld>
            <a:endParaRPr lang="en-US" altLang="zh-TW"/>
          </a:p>
        </p:txBody>
      </p:sp>
    </p:spTree>
    <p:extLst>
      <p:ext uri="{BB962C8B-B14F-4D97-AF65-F5344CB8AC3E}">
        <p14:creationId xmlns:p14="http://schemas.microsoft.com/office/powerpoint/2010/main" val="6431293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147</a:t>
            </a:fld>
            <a:endParaRPr lang="en-US" altLang="zh-TW"/>
          </a:p>
        </p:txBody>
      </p:sp>
    </p:spTree>
    <p:extLst>
      <p:ext uri="{BB962C8B-B14F-4D97-AF65-F5344CB8AC3E}">
        <p14:creationId xmlns:p14="http://schemas.microsoft.com/office/powerpoint/2010/main" val="7899581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該方案是對每個像素進行地形分類的並行過程，可以一次通過圖像來完成。</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148</a:t>
            </a:fld>
            <a:endParaRPr lang="en-US" altLang="zh-TW"/>
          </a:p>
        </p:txBody>
      </p:sp>
    </p:spTree>
    <p:extLst>
      <p:ext uri="{BB962C8B-B14F-4D97-AF65-F5344CB8AC3E}">
        <p14:creationId xmlns:p14="http://schemas.microsoft.com/office/powerpoint/2010/main" val="108304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TW" altLang="en-US" dirty="0">
                <a:latin typeface="Arial"/>
                <a:ea typeface="新細明體"/>
                <a:cs typeface="Arial"/>
              </a:rPr>
              <a:t>微積分都快忘光也不用怕</a:t>
            </a:r>
          </a:p>
          <a:p>
            <a:pPr>
              <a:defRPr/>
            </a:pPr>
            <a:r>
              <a:rPr lang="zh-TW" altLang="en-US" dirty="0">
                <a:latin typeface="Arial"/>
                <a:ea typeface="新細明體"/>
                <a:cs typeface="Arial"/>
              </a:rPr>
              <a:t>分享這個我不太確定有沒有問題</a:t>
            </a:r>
          </a:p>
          <a:p>
            <a:pPr>
              <a:defRPr/>
            </a:pPr>
            <a:r>
              <a:rPr lang="zh-TW" altLang="en-US" dirty="0">
                <a:latin typeface="Arial"/>
                <a:ea typeface="新細明體"/>
                <a:cs typeface="Arial"/>
              </a:rPr>
              <a:t>私心推薦大家一個好用的網站</a:t>
            </a:r>
            <a:endParaRPr lang="en-US" dirty="0">
              <a:cs typeface="Arial"/>
            </a:endParaRPr>
          </a:p>
          <a:p>
            <a:pPr>
              <a:defRPr/>
            </a:pPr>
            <a:r>
              <a:rPr lang="zh-CN" altLang="en-US" dirty="0">
                <a:latin typeface="Arial"/>
                <a:ea typeface="新細明體"/>
                <a:cs typeface="Arial"/>
              </a:rPr>
              <a:t>這也是台大數學系的朋友推薦的</a:t>
            </a:r>
            <a:endParaRPr lang="en-US" altLang="zh-CN" dirty="0">
              <a:latin typeface="Arial"/>
              <a:ea typeface="新細明體"/>
              <a:cs typeface="Arial"/>
            </a:endParaRPr>
          </a:p>
          <a:p>
            <a:pPr>
              <a:defRPr/>
            </a:pPr>
            <a:r>
              <a:rPr lang="zh-TW" altLang="en-US" dirty="0">
                <a:latin typeface="Arial"/>
                <a:ea typeface="新細明體"/>
                <a:cs typeface="Arial"/>
              </a:rPr>
              <a:t>更精準的來說是我問煩他了</a:t>
            </a:r>
            <a:endParaRPr lang="en-US" dirty="0">
              <a:cs typeface="Arial"/>
            </a:endParaRPr>
          </a:p>
          <a:p>
            <a:pPr>
              <a:defRPr/>
            </a:pPr>
            <a:r>
              <a:rPr lang="en-US" dirty="0">
                <a:hlinkClick r:id="rId3"/>
              </a:rPr>
              <a:t>https://www.wolframalpha.com/</a:t>
            </a:r>
          </a:p>
          <a:p>
            <a:pPr>
              <a:defRPr/>
            </a:pPr>
            <a:r>
              <a:rPr lang="zh-TW" altLang="en-US" dirty="0">
                <a:latin typeface="Arial"/>
                <a:ea typeface="新細明體"/>
                <a:cs typeface="Arial"/>
              </a:rPr>
              <a:t>當初修微積分作業沒有解答也不怕了</a:t>
            </a:r>
            <a:endParaRPr lang="en-US"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14</a:t>
            </a:fld>
            <a:endParaRPr lang="en-US" altLang="zh-TW"/>
          </a:p>
        </p:txBody>
      </p:sp>
    </p:spTree>
    <p:extLst>
      <p:ext uri="{BB962C8B-B14F-4D97-AF65-F5344CB8AC3E}">
        <p14:creationId xmlns:p14="http://schemas.microsoft.com/office/powerpoint/2010/main" val="3138576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149</a:t>
            </a:fld>
            <a:endParaRPr lang="en-US" altLang="zh-TW"/>
          </a:p>
        </p:txBody>
      </p:sp>
    </p:spTree>
    <p:extLst>
      <p:ext uri="{BB962C8B-B14F-4D97-AF65-F5344CB8AC3E}">
        <p14:creationId xmlns:p14="http://schemas.microsoft.com/office/powerpoint/2010/main" val="59245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現在考慮一個簡單情況，假設</a:t>
                </a:r>
                <a:r>
                  <a:rPr kumimoji="1" lang="en-US" altLang="zh-TW" dirty="0"/>
                  <a:t>k=1</a:t>
                </a:r>
                <a:r>
                  <a:rPr kumimoji="1" lang="zh-TW" altLang="en-US" dirty="0"/>
                  <a:t>，那麼就是每次只取三個點</a:t>
                </a:r>
                <a:endParaRPr kumimoji="1" lang="en-US" altLang="zh-TW" dirty="0"/>
              </a:p>
              <a:p>
                <a:r>
                  <a:rPr kumimoji="1" lang="zh-TW" altLang="en-US" dirty="0"/>
                  <a:t>求得</a:t>
                </a:r>
                <a14:m>
                  <m:oMath xmlns:m="http://schemas.openxmlformats.org/officeDocument/2006/math">
                    <m:acc>
                      <m:accPr>
                        <m:chr m:val="̂"/>
                        <m:ctrlPr>
                          <a:rPr lang="en-US" altLang="zh-TW" sz="1200" i="1" smtClean="0">
                            <a:latin typeface="Cambria Math" panose="02040503050406030204" pitchFamily="18" charset="0"/>
                          </a:rPr>
                        </m:ctrlPr>
                      </m:accPr>
                      <m:e>
                        <m:r>
                          <m:rPr>
                            <m:sty m:val="p"/>
                          </m:rPr>
                          <a:rPr lang="en-US" altLang="zh-TW" sz="1200">
                            <a:latin typeface="Cambria Math" panose="02040503050406030204" pitchFamily="18" charset="0"/>
                          </a:rPr>
                          <m:t>a</m:t>
                        </m:r>
                      </m:e>
                    </m:acc>
                  </m:oMath>
                </a14:m>
                <a:r>
                  <a:rPr lang="en-US" altLang="zh-TW" sz="1200" dirty="0"/>
                  <a:t> ,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b</m:t>
                        </m:r>
                      </m:e>
                    </m:acc>
                  </m:oMath>
                </a14:m>
                <a:r>
                  <a:rPr lang="en-US" altLang="zh-TW" sz="1200" dirty="0"/>
                  <a:t>,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c</m:t>
                        </m:r>
                      </m:e>
                    </m:acc>
                  </m:oMath>
                </a14:m>
                <a:r>
                  <a:rPr kumimoji="1" lang="zh-TW" altLang="en-US" dirty="0"/>
                  <a:t> 我們就得到了擬合的方程式</a:t>
                </a:r>
                <a:endParaRPr kumimoji="1" lang="en-US" altLang="zh-TW" dirty="0"/>
              </a:p>
              <a:p>
                <a:r>
                  <a:rPr kumimoji="1" lang="en-US" altLang="zh-TW" dirty="0"/>
                  <a:t>M =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{c – b + a – f(n-1)} = -{c – b + a – f(n-1)} = {c – b + a – f(n-1)} = 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c - b + a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M = 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a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M =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c + b + a – f(n+1) = 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c + b + a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2c + 2a = f(n-1)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2c = f(n-1) + f(n+1)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-2b = f(n-1)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2b = f(n+1) - f(n-1)</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endParaRPr kumimoji="1" lang="en-US" altLang="zh-TW" dirty="0"/>
              </a:p>
              <a:p>
                <a:endParaRPr kumimoji="1" lang="en-US" altLang="zh-CN" dirty="0"/>
              </a:p>
            </p:txBody>
          </p:sp>
        </mc:Choice>
        <mc:Fallback xmlns="">
          <p:sp>
            <p:nvSpPr>
              <p:cNvPr id="3" name="備忘稿版面配置區 2"/>
              <p:cNvSpPr>
                <a:spLocks noGrp="1"/>
              </p:cNvSpPr>
              <p:nvPr>
                <p:ph type="body" idx="1"/>
              </p:nvPr>
            </p:nvSpPr>
            <p:spPr/>
            <p:txBody>
              <a:bodyPr/>
              <a:lstStyle/>
              <a:p>
                <a:r>
                  <a:rPr kumimoji="1" lang="zh-TW" altLang="en-US" dirty="0" smtClean="0"/>
                  <a:t>假設</a:t>
                </a:r>
                <a:r>
                  <a:rPr kumimoji="1" lang="en-US" altLang="zh-TW" dirty="0" smtClean="0"/>
                  <a:t>K = 1</a:t>
                </a:r>
                <a:r>
                  <a:rPr kumimoji="1" lang="zh-TW" altLang="en-US" dirty="0" smtClean="0"/>
                  <a:t>，這些偏導數設置為零假設</a:t>
                </a:r>
                <a:r>
                  <a:rPr kumimoji="1" lang="en-US" altLang="zh-TW" dirty="0" smtClean="0"/>
                  <a:t>K = 1</a:t>
                </a:r>
                <a:r>
                  <a:rPr kumimoji="1" lang="zh-TW" altLang="en-US" dirty="0" smtClean="0"/>
                  <a:t>，並簡化收率矩陣</a:t>
                </a:r>
                <a:r>
                  <a:rPr kumimoji="1" lang="zh-TW" altLang="en-US" dirty="0" smtClean="0"/>
                  <a:t>方程</a:t>
                </a:r>
                <a:r>
                  <a:rPr kumimoji="1" lang="zh-TW" altLang="en-US" dirty="0" smtClean="0"/>
                  <a:t>。求得</a:t>
                </a:r>
                <a:r>
                  <a:rPr lang="en-US" altLang="zh-TW" sz="1200" i="0">
                    <a:latin typeface="Cambria Math" panose="02040503050406030204" pitchFamily="18" charset="0"/>
                  </a:rPr>
                  <a:t>a</a:t>
                </a:r>
                <a:r>
                  <a:rPr lang="en-US" altLang="zh-TW" sz="1200" i="0" smtClean="0">
                    <a:latin typeface="Cambria Math" charset="0"/>
                  </a:rPr>
                  <a:t> ̂</a:t>
                </a:r>
                <a:r>
                  <a:rPr lang="en-US" altLang="zh-TW" sz="1200" dirty="0" smtClean="0"/>
                  <a:t> ,</a:t>
                </a:r>
                <a:r>
                  <a:rPr lang="en-US" altLang="zh-TW" sz="1200" dirty="0"/>
                  <a:t> </a:t>
                </a:r>
                <a:r>
                  <a:rPr lang="en-US" altLang="zh-TW" sz="1200" i="0">
                    <a:latin typeface="Cambria Math" panose="02040503050406030204" pitchFamily="18" charset="0"/>
                  </a:rPr>
                  <a:t>b</a:t>
                </a:r>
                <a:r>
                  <a:rPr lang="en-US" altLang="zh-TW" sz="1200" i="0">
                    <a:latin typeface="Cambria Math" charset="0"/>
                  </a:rPr>
                  <a:t> ̂</a:t>
                </a:r>
                <a:r>
                  <a:rPr lang="en-US" altLang="zh-TW" sz="1200" dirty="0" smtClean="0"/>
                  <a:t>,</a:t>
                </a:r>
                <a:r>
                  <a:rPr lang="en-US" altLang="zh-TW" sz="1200" dirty="0"/>
                  <a:t> </a:t>
                </a:r>
                <a:r>
                  <a:rPr lang="en-US" altLang="zh-TW" sz="1200" i="0">
                    <a:latin typeface="Cambria Math" panose="02040503050406030204" pitchFamily="18" charset="0"/>
                  </a:rPr>
                  <a:t>c</a:t>
                </a:r>
                <a:r>
                  <a:rPr lang="en-US" altLang="zh-TW" sz="1200" i="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15</a:t>
            </a:fld>
            <a:endParaRPr lang="en-US" altLang="zh-TW"/>
          </a:p>
        </p:txBody>
      </p:sp>
    </p:spTree>
    <p:extLst>
      <p:ext uri="{BB962C8B-B14F-4D97-AF65-F5344CB8AC3E}">
        <p14:creationId xmlns:p14="http://schemas.microsoft.com/office/powerpoint/2010/main" val="233093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M = 0 </a:t>
                </a:r>
                <a:r>
                  <a:rPr kumimoji="1" lang="zh-TW" altLang="en-US" dirty="0"/>
                  <a:t>代入</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a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M = 1</a:t>
                </a:r>
                <a:r>
                  <a:rPr kumimoji="1" lang="zh-TW" altLang="en-US" dirty="0"/>
                  <a:t> 代入</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c + b + a – f(n+1) = 0</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c + b + a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2c + 2a = f(n-1)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2c = f(n-1) + f(n+1) + f(n)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-2b = f(n-1) – f(n+1)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=&gt; 2b = f(n+1) - f(n-1)</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endParaRPr kumimoji="1" lang="en-US" altLang="zh-TW" dirty="0"/>
              </a:p>
              <a:p>
                <a:endParaRPr kumimoji="1" lang="en-US" altLang="zh-CN" dirty="0"/>
              </a:p>
            </p:txBody>
          </p:sp>
        </mc:Choice>
        <mc:Fallback xmlns="">
          <p:sp>
            <p:nvSpPr>
              <p:cNvPr id="3" name="備忘稿版面配置區 2"/>
              <p:cNvSpPr>
                <a:spLocks noGrp="1"/>
              </p:cNvSpPr>
              <p:nvPr>
                <p:ph type="body" idx="1"/>
              </p:nvPr>
            </p:nvSpPr>
            <p:spPr/>
            <p:txBody>
              <a:bodyPr/>
              <a:lstStyle/>
              <a:p>
                <a:r>
                  <a:rPr kumimoji="1" lang="zh-TW" altLang="en-US" dirty="0" smtClean="0"/>
                  <a:t>假設</a:t>
                </a:r>
                <a:r>
                  <a:rPr kumimoji="1" lang="en-US" altLang="zh-TW" dirty="0" smtClean="0"/>
                  <a:t>K = 1</a:t>
                </a:r>
                <a:r>
                  <a:rPr kumimoji="1" lang="zh-TW" altLang="en-US" dirty="0" smtClean="0"/>
                  <a:t>，這些偏導數設置為零假設</a:t>
                </a:r>
                <a:r>
                  <a:rPr kumimoji="1" lang="en-US" altLang="zh-TW" dirty="0" smtClean="0"/>
                  <a:t>K = 1</a:t>
                </a:r>
                <a:r>
                  <a:rPr kumimoji="1" lang="zh-TW" altLang="en-US" dirty="0" smtClean="0"/>
                  <a:t>，並簡化收率矩陣</a:t>
                </a:r>
                <a:r>
                  <a:rPr kumimoji="1" lang="zh-TW" altLang="en-US" dirty="0" smtClean="0"/>
                  <a:t>方程</a:t>
                </a:r>
                <a:r>
                  <a:rPr kumimoji="1" lang="zh-TW" altLang="en-US" dirty="0" smtClean="0"/>
                  <a:t>。求得</a:t>
                </a:r>
                <a:r>
                  <a:rPr lang="en-US" altLang="zh-TW" sz="1200" i="0">
                    <a:latin typeface="Cambria Math" panose="02040503050406030204" pitchFamily="18" charset="0"/>
                  </a:rPr>
                  <a:t>a</a:t>
                </a:r>
                <a:r>
                  <a:rPr lang="en-US" altLang="zh-TW" sz="1200" i="0" smtClean="0">
                    <a:latin typeface="Cambria Math" charset="0"/>
                  </a:rPr>
                  <a:t> ̂</a:t>
                </a:r>
                <a:r>
                  <a:rPr lang="en-US" altLang="zh-TW" sz="1200" dirty="0" smtClean="0"/>
                  <a:t> ,</a:t>
                </a:r>
                <a:r>
                  <a:rPr lang="en-US" altLang="zh-TW" sz="1200" dirty="0"/>
                  <a:t> </a:t>
                </a:r>
                <a:r>
                  <a:rPr lang="en-US" altLang="zh-TW" sz="1200" i="0">
                    <a:latin typeface="Cambria Math" panose="02040503050406030204" pitchFamily="18" charset="0"/>
                  </a:rPr>
                  <a:t>b</a:t>
                </a:r>
                <a:r>
                  <a:rPr lang="en-US" altLang="zh-TW" sz="1200" i="0">
                    <a:latin typeface="Cambria Math" charset="0"/>
                  </a:rPr>
                  <a:t> ̂</a:t>
                </a:r>
                <a:r>
                  <a:rPr lang="en-US" altLang="zh-TW" sz="1200" dirty="0" smtClean="0"/>
                  <a:t>,</a:t>
                </a:r>
                <a:r>
                  <a:rPr lang="en-US" altLang="zh-TW" sz="1200" dirty="0"/>
                  <a:t> </a:t>
                </a:r>
                <a:r>
                  <a:rPr lang="en-US" altLang="zh-TW" sz="1200" i="0">
                    <a:latin typeface="Cambria Math" panose="02040503050406030204" pitchFamily="18" charset="0"/>
                  </a:rPr>
                  <a:t>c</a:t>
                </a:r>
                <a:r>
                  <a:rPr lang="en-US" altLang="zh-TW" sz="1200" i="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16</a:t>
            </a:fld>
            <a:endParaRPr lang="en-US" altLang="zh-TW"/>
          </a:p>
        </p:txBody>
      </p:sp>
    </p:spTree>
    <p:extLst>
      <p:ext uri="{BB962C8B-B14F-4D97-AF65-F5344CB8AC3E}">
        <p14:creationId xmlns:p14="http://schemas.microsoft.com/office/powerpoint/2010/main" val="1787765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有 </a:t>
                </a:r>
                <a:r>
                  <a:rPr kumimoji="1" lang="en-US" altLang="zh-TW" dirty="0"/>
                  <a:t>M</a:t>
                </a:r>
                <a:r>
                  <a:rPr kumimoji="1" lang="zh-TW" altLang="en-US" dirty="0"/>
                  <a:t> </a:t>
                </a:r>
                <a:r>
                  <a:rPr kumimoji="1" lang="en-US" altLang="zh-TW" dirty="0"/>
                  <a:t>=</a:t>
                </a:r>
                <a:r>
                  <a:rPr kumimoji="1" lang="zh-TW" altLang="en-US" dirty="0"/>
                  <a:t> </a:t>
                </a:r>
                <a:r>
                  <a:rPr kumimoji="1" lang="en-US" altLang="zh-TW" dirty="0"/>
                  <a:t>-1, 0, 1</a:t>
                </a:r>
                <a:r>
                  <a:rPr kumimoji="1" lang="zh-TW" altLang="en-US" dirty="0"/>
                  <a:t> 得出的結論 </a:t>
                </a:r>
                <a:r>
                  <a:rPr kumimoji="1" lang="en-US" altLang="zh-TW" dirty="0"/>
                  <a:t>-&gt;</a:t>
                </a:r>
                <a:r>
                  <a:rPr kumimoji="1" lang="zh-TW" altLang="en-US" dirty="0"/>
                  <a:t> 解聯立</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endParaRPr kumimoji="1" lang="en-US" altLang="zh-TW" dirty="0"/>
              </a:p>
              <a:p>
                <a:endParaRPr kumimoji="1" lang="en-US" altLang="zh-CN" dirty="0"/>
              </a:p>
            </p:txBody>
          </p:sp>
        </mc:Choice>
        <mc:Fallback xmlns="">
          <p:sp>
            <p:nvSpPr>
              <p:cNvPr id="3" name="備忘稿版面配置區 2"/>
              <p:cNvSpPr>
                <a:spLocks noGrp="1"/>
              </p:cNvSpPr>
              <p:nvPr>
                <p:ph type="body" idx="1"/>
              </p:nvPr>
            </p:nvSpPr>
            <p:spPr/>
            <p:txBody>
              <a:bodyPr/>
              <a:lstStyle/>
              <a:p>
                <a:r>
                  <a:rPr kumimoji="1" lang="zh-TW" altLang="en-US" dirty="0" smtClean="0"/>
                  <a:t>假設</a:t>
                </a:r>
                <a:r>
                  <a:rPr kumimoji="1" lang="en-US" altLang="zh-TW" dirty="0" smtClean="0"/>
                  <a:t>K = 1</a:t>
                </a:r>
                <a:r>
                  <a:rPr kumimoji="1" lang="zh-TW" altLang="en-US" dirty="0" smtClean="0"/>
                  <a:t>，這些偏導數設置為零假設</a:t>
                </a:r>
                <a:r>
                  <a:rPr kumimoji="1" lang="en-US" altLang="zh-TW" dirty="0" smtClean="0"/>
                  <a:t>K = 1</a:t>
                </a:r>
                <a:r>
                  <a:rPr kumimoji="1" lang="zh-TW" altLang="en-US" dirty="0" smtClean="0"/>
                  <a:t>，並簡化收率矩陣</a:t>
                </a:r>
                <a:r>
                  <a:rPr kumimoji="1" lang="zh-TW" altLang="en-US" dirty="0" smtClean="0"/>
                  <a:t>方程</a:t>
                </a:r>
                <a:r>
                  <a:rPr kumimoji="1" lang="zh-TW" altLang="en-US" dirty="0" smtClean="0"/>
                  <a:t>。求得</a:t>
                </a:r>
                <a:r>
                  <a:rPr lang="en-US" altLang="zh-TW" sz="1200" i="0">
                    <a:latin typeface="Cambria Math" panose="02040503050406030204" pitchFamily="18" charset="0"/>
                  </a:rPr>
                  <a:t>a</a:t>
                </a:r>
                <a:r>
                  <a:rPr lang="en-US" altLang="zh-TW" sz="1200" i="0" smtClean="0">
                    <a:latin typeface="Cambria Math" charset="0"/>
                  </a:rPr>
                  <a:t> ̂</a:t>
                </a:r>
                <a:r>
                  <a:rPr lang="en-US" altLang="zh-TW" sz="1200" dirty="0" smtClean="0"/>
                  <a:t> ,</a:t>
                </a:r>
                <a:r>
                  <a:rPr lang="en-US" altLang="zh-TW" sz="1200" dirty="0"/>
                  <a:t> </a:t>
                </a:r>
                <a:r>
                  <a:rPr lang="en-US" altLang="zh-TW" sz="1200" i="0">
                    <a:latin typeface="Cambria Math" panose="02040503050406030204" pitchFamily="18" charset="0"/>
                  </a:rPr>
                  <a:t>b</a:t>
                </a:r>
                <a:r>
                  <a:rPr lang="en-US" altLang="zh-TW" sz="1200" i="0">
                    <a:latin typeface="Cambria Math" charset="0"/>
                  </a:rPr>
                  <a:t> ̂</a:t>
                </a:r>
                <a:r>
                  <a:rPr lang="en-US" altLang="zh-TW" sz="1200" dirty="0" smtClean="0"/>
                  <a:t>,</a:t>
                </a:r>
                <a:r>
                  <a:rPr lang="en-US" altLang="zh-TW" sz="1200" dirty="0"/>
                  <a:t> </a:t>
                </a:r>
                <a:r>
                  <a:rPr lang="en-US" altLang="zh-TW" sz="1200" i="0">
                    <a:latin typeface="Cambria Math" panose="02040503050406030204" pitchFamily="18" charset="0"/>
                  </a:rPr>
                  <a:t>c</a:t>
                </a:r>
                <a:r>
                  <a:rPr lang="en-US" altLang="zh-TW" sz="1200" i="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17</a:t>
            </a:fld>
            <a:endParaRPr lang="en-US" altLang="zh-TW"/>
          </a:p>
        </p:txBody>
      </p:sp>
    </p:spTree>
    <p:extLst>
      <p:ext uri="{BB962C8B-B14F-4D97-AF65-F5344CB8AC3E}">
        <p14:creationId xmlns:p14="http://schemas.microsoft.com/office/powerpoint/2010/main" val="420635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en-US" altLang="zh-TW" dirty="0"/>
                  <a:t>From CV1_CH8_2016@14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1, 0, -1</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endParaRPr kumimoji="1" lang="en-US" altLang="zh-TW" dirty="0"/>
              </a:p>
              <a:p>
                <a:endParaRPr kumimoji="1" lang="en-US" altLang="zh-CN" dirty="0"/>
              </a:p>
            </p:txBody>
          </p:sp>
        </mc:Choice>
        <mc:Fallback xmlns="">
          <p:sp>
            <p:nvSpPr>
              <p:cNvPr id="3" name="備忘稿版面配置區 2"/>
              <p:cNvSpPr>
                <a:spLocks noGrp="1"/>
              </p:cNvSpPr>
              <p:nvPr>
                <p:ph type="body" idx="1"/>
              </p:nvPr>
            </p:nvSpPr>
            <p:spPr/>
            <p:txBody>
              <a:bodyPr/>
              <a:lstStyle/>
              <a:p>
                <a:r>
                  <a:rPr kumimoji="1" lang="zh-TW" altLang="en-US" dirty="0" smtClean="0"/>
                  <a:t>假設</a:t>
                </a:r>
                <a:r>
                  <a:rPr kumimoji="1" lang="en-US" altLang="zh-TW" dirty="0" smtClean="0"/>
                  <a:t>K = 1</a:t>
                </a:r>
                <a:r>
                  <a:rPr kumimoji="1" lang="zh-TW" altLang="en-US" dirty="0" smtClean="0"/>
                  <a:t>，這些偏導數設置為零假設</a:t>
                </a:r>
                <a:r>
                  <a:rPr kumimoji="1" lang="en-US" altLang="zh-TW" dirty="0" smtClean="0"/>
                  <a:t>K = 1</a:t>
                </a:r>
                <a:r>
                  <a:rPr kumimoji="1" lang="zh-TW" altLang="en-US" dirty="0" smtClean="0"/>
                  <a:t>，並簡化收率矩陣</a:t>
                </a:r>
                <a:r>
                  <a:rPr kumimoji="1" lang="zh-TW" altLang="en-US" dirty="0" smtClean="0"/>
                  <a:t>方程</a:t>
                </a:r>
                <a:r>
                  <a:rPr kumimoji="1" lang="zh-TW" altLang="en-US" dirty="0" smtClean="0"/>
                  <a:t>。求得</a:t>
                </a:r>
                <a:r>
                  <a:rPr lang="en-US" altLang="zh-TW" sz="1200" i="0">
                    <a:latin typeface="Cambria Math" panose="02040503050406030204" pitchFamily="18" charset="0"/>
                  </a:rPr>
                  <a:t>a</a:t>
                </a:r>
                <a:r>
                  <a:rPr lang="en-US" altLang="zh-TW" sz="1200" i="0" smtClean="0">
                    <a:latin typeface="Cambria Math" charset="0"/>
                  </a:rPr>
                  <a:t> ̂</a:t>
                </a:r>
                <a:r>
                  <a:rPr lang="en-US" altLang="zh-TW" sz="1200" dirty="0" smtClean="0"/>
                  <a:t> ,</a:t>
                </a:r>
                <a:r>
                  <a:rPr lang="en-US" altLang="zh-TW" sz="1200" dirty="0"/>
                  <a:t> </a:t>
                </a:r>
                <a:r>
                  <a:rPr lang="en-US" altLang="zh-TW" sz="1200" i="0">
                    <a:latin typeface="Cambria Math" panose="02040503050406030204" pitchFamily="18" charset="0"/>
                  </a:rPr>
                  <a:t>b</a:t>
                </a:r>
                <a:r>
                  <a:rPr lang="en-US" altLang="zh-TW" sz="1200" i="0">
                    <a:latin typeface="Cambria Math" charset="0"/>
                  </a:rPr>
                  <a:t> ̂</a:t>
                </a:r>
                <a:r>
                  <a:rPr lang="en-US" altLang="zh-TW" sz="1200" dirty="0" smtClean="0"/>
                  <a:t>,</a:t>
                </a:r>
                <a:r>
                  <a:rPr lang="en-US" altLang="zh-TW" sz="1200" dirty="0"/>
                  <a:t> </a:t>
                </a:r>
                <a:r>
                  <a:rPr lang="en-US" altLang="zh-TW" sz="1200" i="0">
                    <a:latin typeface="Cambria Math" panose="02040503050406030204" pitchFamily="18" charset="0"/>
                  </a:rPr>
                  <a:t>c</a:t>
                </a:r>
                <a:r>
                  <a:rPr lang="en-US" altLang="zh-TW" sz="1200" i="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18</a:t>
            </a:fld>
            <a:endParaRPr lang="en-US" altLang="zh-TW"/>
          </a:p>
        </p:txBody>
      </p:sp>
    </p:spTree>
    <p:extLst>
      <p:ext uri="{BB962C8B-B14F-4D97-AF65-F5344CB8AC3E}">
        <p14:creationId xmlns:p14="http://schemas.microsoft.com/office/powerpoint/2010/main" val="63170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a:ea typeface="新細明體"/>
                <a:cs typeface="Arial"/>
              </a:rPr>
              <a:t>8.1</a:t>
            </a:r>
            <a:r>
              <a:rPr lang="zh-CN" altLang="en-US" dirty="0">
                <a:latin typeface="Arial"/>
                <a:ea typeface="新細明體"/>
                <a:cs typeface="Arial"/>
              </a:rPr>
              <a:t> </a:t>
            </a:r>
            <a:r>
              <a:rPr lang="zh-TW" dirty="0">
                <a:latin typeface="Arial"/>
                <a:ea typeface="新細明體"/>
                <a:cs typeface="Arial"/>
              </a:rPr>
              <a:t>用</a:t>
            </a:r>
            <a:r>
              <a:rPr lang="en-US" altLang="zh-TW" dirty="0">
                <a:latin typeface="Arial"/>
                <a:ea typeface="新細明體"/>
                <a:cs typeface="Arial"/>
              </a:rPr>
              <a:t>local</a:t>
            </a:r>
            <a:r>
              <a:rPr lang="zh-TW" dirty="0">
                <a:latin typeface="Arial"/>
                <a:ea typeface="新細明體"/>
                <a:cs typeface="Arial"/>
              </a:rPr>
              <a:t>給的資訊推一個最逼近原圖的數學</a:t>
            </a:r>
            <a:r>
              <a:rPr lang="en-US" altLang="zh-TW" dirty="0">
                <a:latin typeface="Arial"/>
                <a:ea typeface="新細明體"/>
                <a:cs typeface="Arial"/>
              </a:rPr>
              <a:t>model(</a:t>
            </a:r>
            <a:r>
              <a:rPr lang="zh-TW" dirty="0">
                <a:latin typeface="Arial"/>
                <a:ea typeface="新細明體"/>
                <a:cs typeface="Arial"/>
              </a:rPr>
              <a:t>算式 函數 之類的東西</a:t>
            </a:r>
            <a:r>
              <a:rPr lang="en-US" altLang="zh-TW" dirty="0">
                <a:latin typeface="Arial"/>
                <a:ea typeface="新細明體"/>
                <a:cs typeface="Arial"/>
              </a:rPr>
              <a:t>)</a:t>
            </a:r>
            <a:r>
              <a:rPr lang="zh-TW" dirty="0">
                <a:latin typeface="Arial"/>
                <a:ea typeface="新細明體"/>
                <a:cs typeface="Arial"/>
              </a:rPr>
              <a:t>出來</a:t>
            </a:r>
            <a:endParaRPr lang="en-US" altLang="zh-TW" dirty="0">
              <a:latin typeface="Arial"/>
              <a:ea typeface="新細明體"/>
              <a:cs typeface="Arial"/>
            </a:endParaRPr>
          </a:p>
          <a:p>
            <a:r>
              <a:rPr lang="en-US" altLang="zh-TW" dirty="0"/>
              <a:t>8.2 </a:t>
            </a:r>
            <a:r>
              <a:rPr lang="zh-TW" dirty="0"/>
              <a:t>介紹小平面模型定義一維觀測序列相對極大值的原理應用</a:t>
            </a:r>
            <a:endParaRPr lang="en-US" altLang="zh-TW" dirty="0"/>
          </a:p>
          <a:p>
            <a:r>
              <a:rPr lang="en-US" altLang="zh-TW" dirty="0"/>
              <a:t>8.3 </a:t>
            </a:r>
            <a:r>
              <a:rPr lang="zh-TW" dirty="0"/>
              <a:t>複習對斜的小平面參數預估</a:t>
            </a:r>
            <a:endParaRPr lang="en-US" altLang="zh-TW" dirty="0"/>
          </a:p>
          <a:p>
            <a:r>
              <a:rPr lang="en-US" altLang="zh-TW" dirty="0"/>
              <a:t>8.4 </a:t>
            </a:r>
            <a:r>
              <a:rPr lang="zh-TW" dirty="0"/>
              <a:t>對傾斜的小平面模型雜訊的移除處理</a:t>
            </a:r>
            <a:endParaRPr lang="en-US" altLang="zh-TW" dirty="0"/>
          </a:p>
          <a:p>
            <a:r>
              <a:rPr lang="en-US" altLang="zh-TW" dirty="0">
                <a:latin typeface="Arial"/>
                <a:ea typeface="新細明體"/>
                <a:cs typeface="Arial"/>
              </a:rPr>
              <a:t>8.5</a:t>
            </a:r>
            <a:r>
              <a:rPr lang="zh-CN" altLang="en-US" dirty="0">
                <a:latin typeface="Arial"/>
                <a:ea typeface="新細明體"/>
                <a:cs typeface="Arial"/>
              </a:rPr>
              <a:t> </a:t>
            </a:r>
            <a:r>
              <a:rPr lang="zh-TW" dirty="0">
                <a:latin typeface="Arial"/>
                <a:ea typeface="新細明體"/>
                <a:cs typeface="Arial"/>
              </a:rPr>
              <a:t>介紹小平面模型可以用來將亮度灰階影像表面分區域</a:t>
            </a:r>
            <a:endParaRPr lang="en-US" altLang="zh-TW" dirty="0">
              <a:latin typeface="Arial"/>
              <a:ea typeface="新細明體"/>
              <a:cs typeface="Arial"/>
            </a:endParaRPr>
          </a:p>
          <a:p>
            <a:r>
              <a:rPr lang="en-US" altLang="zh-TW" dirty="0"/>
              <a:t>8.6 </a:t>
            </a:r>
            <a:r>
              <a:rPr lang="zh-TW" dirty="0"/>
              <a:t>介紹使用古典梯度邊界偵測應用</a:t>
            </a:r>
            <a:endParaRPr lang="en-US" altLang="zh-TW" dirty="0"/>
          </a:p>
          <a:p>
            <a:r>
              <a:rPr lang="en-US" altLang="zh-TW" dirty="0"/>
              <a:t>8.7 </a:t>
            </a:r>
            <a:r>
              <a:rPr lang="zh-TW" dirty="0"/>
              <a:t>討論使用貝式法去決定觀測的梯度強度統計</a:t>
            </a:r>
          </a:p>
          <a:p>
            <a:r>
              <a:rPr lang="en-US" altLang="zh-TW" dirty="0"/>
              <a:t>8.8</a:t>
            </a:r>
            <a:r>
              <a:rPr lang="zh-TW" dirty="0"/>
              <a:t>討論</a:t>
            </a:r>
            <a:r>
              <a:rPr lang="en-US" altLang="zh-TW" dirty="0"/>
              <a:t>zero</a:t>
            </a:r>
            <a:r>
              <a:rPr lang="zh-TW" dirty="0"/>
              <a:t> </a:t>
            </a:r>
            <a:r>
              <a:rPr lang="en-US" altLang="zh-TW" dirty="0"/>
              <a:t>crossing</a:t>
            </a:r>
            <a:r>
              <a:rPr lang="zh-TW" dirty="0"/>
              <a:t> 在二階導數的邊界偵測</a:t>
            </a:r>
            <a:endParaRPr lang="en-US" altLang="zh-TW" dirty="0"/>
          </a:p>
          <a:p>
            <a:r>
              <a:rPr lang="en-US" altLang="zh-TW" dirty="0"/>
              <a:t>8.9</a:t>
            </a:r>
            <a:r>
              <a:rPr lang="zh-TW" dirty="0"/>
              <a:t>討論</a:t>
            </a:r>
            <a:r>
              <a:rPr lang="zh-CN" altLang="en-US" dirty="0"/>
              <a:t>集成</a:t>
            </a:r>
            <a:r>
              <a:rPr lang="zh-TW" dirty="0"/>
              <a:t>方向導數梯度</a:t>
            </a:r>
            <a:endParaRPr lang="en-US" altLang="zh-TW" dirty="0"/>
          </a:p>
          <a:p>
            <a:r>
              <a:rPr lang="en-US" altLang="zh-TW" dirty="0"/>
              <a:t>8.10 </a:t>
            </a:r>
            <a:r>
              <a:rPr lang="zh-TW" dirty="0"/>
              <a:t>討論小平面方法去做</a:t>
            </a:r>
            <a:r>
              <a:rPr lang="en-US" altLang="zh-TW" dirty="0"/>
              <a:t>corner detection</a:t>
            </a:r>
          </a:p>
          <a:p>
            <a:r>
              <a:rPr lang="en-US" altLang="zh-TW" dirty="0"/>
              <a:t>8.11</a:t>
            </a:r>
            <a:r>
              <a:rPr lang="zh-TW" dirty="0"/>
              <a:t>討論了使用小平面的方法來計算高階各向同性微分</a:t>
            </a:r>
            <a:r>
              <a:rPr lang="zh-CN" altLang="en-US" dirty="0"/>
              <a:t>大小</a:t>
            </a:r>
            <a:endParaRPr lang="zh-TW" dirty="0"/>
          </a:p>
          <a:p>
            <a:r>
              <a:rPr lang="en-US" altLang="zh-TW" dirty="0"/>
              <a:t>8.12</a:t>
            </a:r>
            <a:r>
              <a:rPr lang="zh-TW" dirty="0"/>
              <a:t>討論</a:t>
            </a:r>
            <a:r>
              <a:rPr lang="zh-CN" altLang="en-US" dirty="0"/>
              <a:t>山脊</a:t>
            </a:r>
            <a:r>
              <a:rPr lang="zh-TW" dirty="0"/>
              <a:t>和溝壑</a:t>
            </a:r>
            <a:endParaRPr lang="en-US" altLang="zh-TW" dirty="0"/>
          </a:p>
          <a:p>
            <a:r>
              <a:rPr lang="en-US" altLang="zh-TW" dirty="0"/>
              <a:t>8.13</a:t>
            </a:r>
            <a:r>
              <a:rPr lang="zh-TW" dirty="0"/>
              <a:t>提出了每個像素的各種地形類別的標籤轉化</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a:t>
            </a:fld>
            <a:endParaRPr lang="en-US" altLang="zh-TW"/>
          </a:p>
        </p:txBody>
      </p:sp>
    </p:spTree>
    <p:extLst>
      <p:ext uri="{BB962C8B-B14F-4D97-AF65-F5344CB8AC3E}">
        <p14:creationId xmlns:p14="http://schemas.microsoft.com/office/powerpoint/2010/main" val="3988246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現在考慮一個簡單情況，假設</a:t>
                </a:r>
                <a:r>
                  <a:rPr kumimoji="1" lang="en-US" altLang="zh-TW" dirty="0"/>
                  <a:t>k=1</a:t>
                </a:r>
                <a:r>
                  <a:rPr kumimoji="1" lang="zh-TW" altLang="en-US" dirty="0"/>
                  <a:t>，那麼就是每次只取三個點</a:t>
                </a:r>
                <a:endParaRPr kumimoji="1" lang="en-US" altLang="zh-TW" dirty="0"/>
              </a:p>
              <a:p>
                <a:r>
                  <a:rPr kumimoji="1" lang="zh-TW" altLang="en-US" dirty="0"/>
                  <a:t>求得</a:t>
                </a:r>
                <a14:m>
                  <m:oMath xmlns:m="http://schemas.openxmlformats.org/officeDocument/2006/math">
                    <m:acc>
                      <m:accPr>
                        <m:chr m:val="̂"/>
                        <m:ctrlPr>
                          <a:rPr lang="en-US" altLang="zh-TW" sz="1200" i="1" smtClean="0">
                            <a:latin typeface="Cambria Math" panose="02040503050406030204" pitchFamily="18" charset="0"/>
                          </a:rPr>
                        </m:ctrlPr>
                      </m:accPr>
                      <m:e>
                        <m:r>
                          <m:rPr>
                            <m:sty m:val="p"/>
                          </m:rPr>
                          <a:rPr lang="en-US" altLang="zh-TW" sz="1200">
                            <a:latin typeface="Cambria Math" panose="02040503050406030204" pitchFamily="18" charset="0"/>
                          </a:rPr>
                          <m:t>a</m:t>
                        </m:r>
                      </m:e>
                    </m:acc>
                  </m:oMath>
                </a14:m>
                <a:r>
                  <a:rPr lang="en-US" altLang="zh-TW" sz="1200" dirty="0"/>
                  <a:t> ,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b</m:t>
                        </m:r>
                      </m:e>
                    </m:acc>
                  </m:oMath>
                </a14:m>
                <a:r>
                  <a:rPr lang="en-US" altLang="zh-TW" sz="1200" dirty="0"/>
                  <a:t>, </a:t>
                </a:r>
                <a14:m>
                  <m:oMath xmlns:m="http://schemas.openxmlformats.org/officeDocument/2006/math">
                    <m:acc>
                      <m:accPr>
                        <m:chr m:val="̂"/>
                        <m:ctrlPr>
                          <a:rPr lang="en-US" altLang="zh-TW" sz="1200" i="1">
                            <a:latin typeface="Cambria Math" panose="02040503050406030204" pitchFamily="18" charset="0"/>
                          </a:rPr>
                        </m:ctrlPr>
                      </m:accPr>
                      <m:e>
                        <m:r>
                          <m:rPr>
                            <m:sty m:val="p"/>
                          </m:rPr>
                          <a:rPr lang="en-US" altLang="zh-TW" sz="1200">
                            <a:latin typeface="Cambria Math" panose="02040503050406030204" pitchFamily="18" charset="0"/>
                          </a:rPr>
                          <m:t>c</m:t>
                        </m:r>
                      </m:e>
                    </m:acc>
                  </m:oMath>
                </a14:m>
                <a:r>
                  <a:rPr kumimoji="1" lang="zh-TW" altLang="en-US" dirty="0"/>
                  <a:t> 我們就得到了擬合的方程式</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endParaRPr kumimoji="1" lang="en-US" altLang="zh-TW" dirty="0"/>
              </a:p>
              <a:p>
                <a:endParaRPr kumimoji="1" lang="en-US" altLang="zh-CN" dirty="0"/>
              </a:p>
            </p:txBody>
          </p:sp>
        </mc:Choice>
        <mc:Fallback xmlns="">
          <p:sp>
            <p:nvSpPr>
              <p:cNvPr id="3" name="備忘稿版面配置區 2"/>
              <p:cNvSpPr>
                <a:spLocks noGrp="1"/>
              </p:cNvSpPr>
              <p:nvPr>
                <p:ph type="body" idx="1"/>
              </p:nvPr>
            </p:nvSpPr>
            <p:spPr/>
            <p:txBody>
              <a:bodyPr/>
              <a:lstStyle/>
              <a:p>
                <a:r>
                  <a:rPr kumimoji="1" lang="zh-TW" altLang="en-US" dirty="0" smtClean="0"/>
                  <a:t>假設</a:t>
                </a:r>
                <a:r>
                  <a:rPr kumimoji="1" lang="en-US" altLang="zh-TW" dirty="0" smtClean="0"/>
                  <a:t>K = 1</a:t>
                </a:r>
                <a:r>
                  <a:rPr kumimoji="1" lang="zh-TW" altLang="en-US" dirty="0" smtClean="0"/>
                  <a:t>，這些偏導數設置為零假設</a:t>
                </a:r>
                <a:r>
                  <a:rPr kumimoji="1" lang="en-US" altLang="zh-TW" dirty="0" smtClean="0"/>
                  <a:t>K = 1</a:t>
                </a:r>
                <a:r>
                  <a:rPr kumimoji="1" lang="zh-TW" altLang="en-US" dirty="0" smtClean="0"/>
                  <a:t>，並簡化收率矩陣</a:t>
                </a:r>
                <a:r>
                  <a:rPr kumimoji="1" lang="zh-TW" altLang="en-US" dirty="0" smtClean="0"/>
                  <a:t>方程</a:t>
                </a:r>
                <a:r>
                  <a:rPr kumimoji="1" lang="zh-TW" altLang="en-US" dirty="0" smtClean="0"/>
                  <a:t>。求得</a:t>
                </a:r>
                <a:r>
                  <a:rPr lang="en-US" altLang="zh-TW" sz="1200" i="0">
                    <a:latin typeface="Cambria Math" panose="02040503050406030204" pitchFamily="18" charset="0"/>
                  </a:rPr>
                  <a:t>a</a:t>
                </a:r>
                <a:r>
                  <a:rPr lang="en-US" altLang="zh-TW" sz="1200" i="0" smtClean="0">
                    <a:latin typeface="Cambria Math" charset="0"/>
                  </a:rPr>
                  <a:t> ̂</a:t>
                </a:r>
                <a:r>
                  <a:rPr lang="en-US" altLang="zh-TW" sz="1200" dirty="0" smtClean="0"/>
                  <a:t> ,</a:t>
                </a:r>
                <a:r>
                  <a:rPr lang="en-US" altLang="zh-TW" sz="1200" dirty="0"/>
                  <a:t> </a:t>
                </a:r>
                <a:r>
                  <a:rPr lang="en-US" altLang="zh-TW" sz="1200" i="0">
                    <a:latin typeface="Cambria Math" panose="02040503050406030204" pitchFamily="18" charset="0"/>
                  </a:rPr>
                  <a:t>b</a:t>
                </a:r>
                <a:r>
                  <a:rPr lang="en-US" altLang="zh-TW" sz="1200" i="0">
                    <a:latin typeface="Cambria Math" charset="0"/>
                  </a:rPr>
                  <a:t> ̂</a:t>
                </a:r>
                <a:r>
                  <a:rPr lang="en-US" altLang="zh-TW" sz="1200" dirty="0" smtClean="0"/>
                  <a:t>,</a:t>
                </a:r>
                <a:r>
                  <a:rPr lang="en-US" altLang="zh-TW" sz="1200" dirty="0"/>
                  <a:t> </a:t>
                </a:r>
                <a:r>
                  <a:rPr lang="en-US" altLang="zh-TW" sz="1200" i="0">
                    <a:latin typeface="Cambria Math" panose="02040503050406030204" pitchFamily="18" charset="0"/>
                  </a:rPr>
                  <a:t>c</a:t>
                </a:r>
                <a:r>
                  <a:rPr lang="en-US" altLang="zh-TW" sz="1200" i="0">
                    <a:latin typeface="Cambria Math" charset="0"/>
                  </a:rPr>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19</a:t>
            </a:fld>
            <a:endParaRPr lang="en-US" altLang="zh-TW"/>
          </a:p>
        </p:txBody>
      </p:sp>
    </p:spTree>
    <p:extLst>
      <p:ext uri="{BB962C8B-B14F-4D97-AF65-F5344CB8AC3E}">
        <p14:creationId xmlns:p14="http://schemas.microsoft.com/office/powerpoint/2010/main" val="400988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二次式 </a:t>
                </a:r>
                <a:r>
                  <a:rPr kumimoji="1" lang="en-US" altLang="zh-TW" dirty="0"/>
                  <a:t>y </a:t>
                </a:r>
                <a:r>
                  <a:rPr kumimoji="1" lang="zh-TW" altLang="en-US" dirty="0"/>
                  <a:t>在 </a:t>
                </a:r>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x</m:t>
                        </m:r>
                      </m:e>
                      <m:sub>
                        <m:r>
                          <a:rPr lang="en-US" altLang="zh-TW" b="0" i="0" smtClean="0">
                            <a:latin typeface="Cambria Math" panose="02040503050406030204" pitchFamily="18" charset="0"/>
                          </a:rPr>
                          <m:t>0</m:t>
                        </m:r>
                      </m:sub>
                    </m:sSub>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en-US" altLang="zh-TW" b="0" i="0" smtClean="0">
                            <a:latin typeface="Cambria Math" panose="02040503050406030204" pitchFamily="18" charset="0"/>
                          </a:rPr>
                          <m:t>b</m:t>
                        </m:r>
                      </m:e>
                    </m:acc>
                    <m:r>
                      <a:rPr lang="en-US" altLang="zh-TW" b="0" i="0" smtClean="0">
                        <a:latin typeface="Cambria Math" panose="02040503050406030204" pitchFamily="18" charset="0"/>
                      </a:rPr>
                      <m:t>/2</m:t>
                    </m:r>
                    <m:acc>
                      <m:accPr>
                        <m:chr m:val="̂"/>
                        <m:ctrlPr>
                          <a:rPr lang="en-US" altLang="zh-TW" b="0" i="1" smtClean="0">
                            <a:latin typeface="Cambria Math" panose="02040503050406030204" pitchFamily="18" charset="0"/>
                          </a:rPr>
                        </m:ctrlPr>
                      </m:accPr>
                      <m:e>
                        <m:r>
                          <m:rPr>
                            <m:sty m:val="p"/>
                          </m:rPr>
                          <a:rPr lang="en-US" altLang="zh-TW" b="0" i="0" smtClean="0">
                            <a:latin typeface="Cambria Math" panose="02040503050406030204" pitchFamily="18" charset="0"/>
                          </a:rPr>
                          <m:t>c</m:t>
                        </m:r>
                      </m:e>
                    </m:acc>
                  </m:oMath>
                </a14:m>
                <a:r>
                  <a:rPr kumimoji="1" lang="zh-CN" altLang="en-US" dirty="0"/>
                  <a:t>和</a:t>
                </a:r>
                <a:r>
                  <a:rPr kumimoji="1" lang="zh-TW" altLang="en-US" dirty="0"/>
                  <a:t>Ｃ</a:t>
                </a:r>
                <a:r>
                  <a:rPr kumimoji="1" lang="en-US" altLang="zh-TW" dirty="0"/>
                  <a:t>&lt;0 </a:t>
                </a:r>
                <a:r>
                  <a:rPr kumimoji="1" lang="zh-TW" altLang="en-US" dirty="0"/>
                  <a:t>時具有極大值 </a:t>
                </a:r>
                <a:r>
                  <a:rPr kumimoji="1" lang="en-US" altLang="zh-TW" dirty="0"/>
                  <a:t>(C</a:t>
                </a:r>
                <a:r>
                  <a:rPr kumimoji="1" lang="zh-TW" altLang="en-US" dirty="0"/>
                  <a:t> </a:t>
                </a:r>
                <a:r>
                  <a:rPr kumimoji="1" lang="en-US" altLang="zh-TW" dirty="0"/>
                  <a:t>&gt;</a:t>
                </a:r>
                <a:r>
                  <a:rPr kumimoji="1" lang="zh-TW" altLang="en-US" dirty="0"/>
                  <a:t> </a:t>
                </a:r>
                <a:r>
                  <a:rPr kumimoji="1" lang="en-US" altLang="zh-TW" dirty="0"/>
                  <a:t>0</a:t>
                </a:r>
                <a:r>
                  <a:rPr kumimoji="1" lang="zh-TW" altLang="en-US" dirty="0"/>
                  <a:t> 開口向上拋物線，只有最小值</a:t>
                </a:r>
                <a:r>
                  <a:rPr kumimoji="1" lang="en-US" altLang="zh-TW" dirty="0"/>
                  <a:t>)</a:t>
                </a:r>
              </a:p>
              <a:p>
                <a:r>
                  <a:rPr kumimoji="1" lang="zh-TW" altLang="en-US" dirty="0"/>
                  <a:t>其實也就是通過一階導數等於零 二階導數小於零來算的</a:t>
                </a:r>
                <a:endParaRPr kumimoji="1" lang="en-US" altLang="zh-TW" dirty="0"/>
              </a:p>
              <a:p>
                <a:r>
                  <a:rPr kumimoji="1" lang="en-US" altLang="zh-TW" dirty="0"/>
                  <a:t>2cm + b = 0</a:t>
                </a:r>
              </a:p>
              <a:p>
                <a:r>
                  <a:rPr kumimoji="1" lang="en-US" altLang="zh-TW" dirty="0"/>
                  <a:t>M = -b/2c</a:t>
                </a:r>
              </a:p>
              <a:p>
                <a:endParaRPr kumimoji="1" lang="zh-TW" altLang="en-US" dirty="0"/>
              </a:p>
              <a:p>
                <a:r>
                  <a:rPr kumimoji="1" lang="zh-TW" altLang="en-US" dirty="0"/>
                  <a:t>然後我們就可以設計一個演算法來找出這個觀測序列的相對極大值點</a:t>
                </a:r>
              </a:p>
              <a:p>
                <a:r>
                  <a:rPr kumimoji="1" lang="en-US" altLang="zh-TW" dirty="0"/>
                  <a:t>3</a:t>
                </a:r>
                <a:r>
                  <a:rPr kumimoji="1" lang="zh-TW" altLang="en-US" dirty="0"/>
                  <a:t>我們剛才是用</a:t>
                </a:r>
                <a:r>
                  <a:rPr kumimoji="1" lang="en-US" altLang="zh-TW" dirty="0"/>
                  <a:t>2k+1</a:t>
                </a:r>
                <a:r>
                  <a:rPr kumimoji="1" lang="zh-TW" altLang="en-US" dirty="0"/>
                  <a:t>點最中間的那個點來當做原點，</a:t>
                </a:r>
                <a:r>
                  <a:rPr kumimoji="1" lang="en-US" altLang="zh-TW" dirty="0"/>
                  <a:t>x0</a:t>
                </a:r>
                <a:r>
                  <a:rPr kumimoji="1" lang="zh-TW" altLang="en-US" dirty="0"/>
                  <a:t>絕對值小於二分之一，說明這個相對極大值最靠近原點，</a:t>
                </a:r>
              </a:p>
              <a:p>
                <a:r>
                  <a:rPr kumimoji="1" lang="zh-TW" altLang="en-US" dirty="0"/>
                  <a:t>我們就把這組</a:t>
                </a:r>
                <a:r>
                  <a:rPr kumimoji="1" lang="en-US" altLang="zh-TW" dirty="0"/>
                  <a:t>2k+1</a:t>
                </a:r>
                <a:r>
                  <a:rPr kumimoji="1" lang="zh-TW" altLang="en-US" dirty="0"/>
                  <a:t>個點的原點標記為相對極大值點</a:t>
                </a:r>
                <a:endParaRPr kumimoji="1" lang="en-US" altLang="zh-TW" dirty="0"/>
              </a:p>
              <a:p>
                <a:endParaRPr kumimoji="1" lang="en-US" altLang="zh-TW" dirty="0"/>
              </a:p>
              <a:p>
                <a:r>
                  <a:rPr kumimoji="1" lang="en-US" altLang="zh-TW" dirty="0"/>
                  <a:t>-k ~ k (k k+1)</a:t>
                </a:r>
                <a:r>
                  <a:rPr kumimoji="1" lang="zh-TW" altLang="en-US" dirty="0"/>
                  <a:t> 避免邊界問題</a:t>
                </a:r>
                <a:endParaRPr kumimoji="1" lang="en-US" altLang="zh-TW" dirty="0"/>
              </a:p>
              <a:p>
                <a:endParaRPr kumimoji="1" lang="en-US" altLang="zh-TW" dirty="0"/>
              </a:p>
              <a:p>
                <a:r>
                  <a:rPr kumimoji="1" lang="zh-TW" altLang="en-US" dirty="0"/>
                  <a:t>課本上有這種演算法在 加獨立 </a:t>
                </a:r>
                <a:r>
                  <a:rPr kumimoji="1" lang="en-US" altLang="zh-TW" dirty="0"/>
                  <a:t>Gaussian noise</a:t>
                </a:r>
                <a:r>
                  <a:rPr kumimoji="1" lang="zh-TW" altLang="en-US" dirty="0"/>
                  <a:t> 的範例與運算過程，有興趣的可以去看一下</a:t>
                </a:r>
                <a:endParaRPr kumimoji="1" lang="en-US" altLang="zh-TW" dirty="0"/>
              </a:p>
              <a:p>
                <a:endParaRPr kumimoji="1" lang="en-US" altLang="zh-TW" dirty="0"/>
              </a:p>
              <a:p>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可以求得 </a:t>
                </a:r>
                <a:r>
                  <a:rPr kumimoji="1" lang="en-US" altLang="zh-TW" dirty="0" smtClean="0"/>
                  <a:t>a, b, c</a:t>
                </a:r>
              </a:p>
              <a:p>
                <a:r>
                  <a:rPr kumimoji="1" lang="en-US" altLang="zh-TW" dirty="0" smtClean="0"/>
                  <a:t>@</a:t>
                </a:r>
                <a:r>
                  <a:rPr kumimoji="1" lang="zh-TW" altLang="en-US" dirty="0" smtClean="0"/>
                  <a:t>二次式 </a:t>
                </a:r>
                <a:r>
                  <a:rPr kumimoji="1" lang="en-US" altLang="zh-TW" dirty="0" smtClean="0"/>
                  <a:t>y </a:t>
                </a:r>
                <a:r>
                  <a:rPr kumimoji="1" lang="zh-TW" altLang="en-US" dirty="0" smtClean="0"/>
                  <a:t>在 </a:t>
                </a:r>
                <a:r>
                  <a:rPr lang="en-US" altLang="zh-TW" b="0" i="0" smtClean="0">
                    <a:latin typeface="Cambria Math" panose="02040503050406030204" pitchFamily="18" charset="0"/>
                  </a:rPr>
                  <a:t>x</a:t>
                </a:r>
                <a:r>
                  <a:rPr lang="en-US" altLang="zh-TW" b="0" i="0" smtClean="0">
                    <a:latin typeface="Cambria Math" charset="0"/>
                  </a:rPr>
                  <a:t>_</a:t>
                </a:r>
                <a:r>
                  <a:rPr lang="en-US" altLang="zh-TW" b="0" i="0" smtClean="0">
                    <a:latin typeface="Cambria Math" panose="02040503050406030204" pitchFamily="18" charset="0"/>
                  </a:rPr>
                  <a:t>0=−b</a:t>
                </a:r>
                <a:r>
                  <a:rPr lang="en-US" altLang="zh-TW" b="0" i="0" smtClean="0">
                    <a:latin typeface="Cambria Math" charset="0"/>
                  </a:rPr>
                  <a:t> ̂</a:t>
                </a:r>
                <a:r>
                  <a:rPr lang="en-US" altLang="zh-TW" b="0" i="0" smtClean="0">
                    <a:latin typeface="Cambria Math" panose="02040503050406030204" pitchFamily="18" charset="0"/>
                  </a:rPr>
                  <a:t>/2c</a:t>
                </a:r>
                <a:r>
                  <a:rPr lang="en-US" altLang="zh-TW" b="0" i="0" smtClean="0">
                    <a:latin typeface="Cambria Math" charset="0"/>
                  </a:rPr>
                  <a:t> ̂</a:t>
                </a:r>
                <a:r>
                  <a:rPr kumimoji="1" lang="zh-TW" altLang="en-US" dirty="0" smtClean="0"/>
                  <a:t> </a:t>
                </a:r>
                <a:r>
                  <a:rPr kumimoji="1" lang="zh-TW" altLang="en-US" dirty="0" smtClean="0"/>
                  <a:t>具有極大值</a:t>
                </a:r>
              </a:p>
              <a:p>
                <a:r>
                  <a:rPr kumimoji="1" lang="zh-TW" altLang="en-US" dirty="0" smtClean="0"/>
                  <a:t>＠當Ｃ</a:t>
                </a:r>
                <a:r>
                  <a:rPr kumimoji="1" lang="en-US" altLang="zh-TW" dirty="0" smtClean="0"/>
                  <a:t>&lt;0 </a:t>
                </a:r>
                <a:r>
                  <a:rPr kumimoji="1" lang="zh-TW" altLang="en-US" smtClean="0"/>
                  <a:t>時的極值為極大值</a:t>
                </a:r>
                <a:endParaRPr kumimoji="1" lang="zh-TW" altLang="en-US"/>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20</a:t>
            </a:fld>
            <a:endParaRPr lang="en-US" altLang="zh-TW"/>
          </a:p>
        </p:txBody>
      </p:sp>
    </p:spTree>
    <p:extLst>
      <p:ext uri="{BB962C8B-B14F-4D97-AF65-F5344CB8AC3E}">
        <p14:creationId xmlns:p14="http://schemas.microsoft.com/office/powerpoint/2010/main" val="188470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a:ea typeface="新細明體"/>
                <a:cs typeface="Arial"/>
              </a:rPr>
              <a:t>8.3 </a:t>
            </a:r>
            <a:r>
              <a:rPr lang="zh-TW" altLang="zh-TW">
                <a:latin typeface="Arial"/>
                <a:ea typeface="新細明體"/>
                <a:cs typeface="Arial"/>
              </a:rPr>
              <a:t>斜的小平面參數預估</a:t>
            </a:r>
            <a:endParaRPr lang="en-US" altLang="zh-TW">
              <a:latin typeface="Arial"/>
              <a:ea typeface="新細明體"/>
              <a:cs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21</a:t>
            </a:fld>
            <a:endParaRPr lang="en-US" altLang="zh-TW"/>
          </a:p>
        </p:txBody>
      </p:sp>
    </p:spTree>
    <p:extLst>
      <p:ext uri="{BB962C8B-B14F-4D97-AF65-F5344CB8AC3E}">
        <p14:creationId xmlns:p14="http://schemas.microsoft.com/office/powerpoint/2010/main" val="399300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latin typeface="Arial"/>
                    <a:ea typeface="新細明體"/>
                    <a:cs typeface="Arial"/>
                  </a:rPr>
                  <a:t>8.3 </a:t>
                </a:r>
                <a:r>
                  <a:rPr kumimoji="1" lang="zh-TW" altLang="en-US">
                    <a:latin typeface="Arial"/>
                    <a:ea typeface="新細明體"/>
                    <a:cs typeface="Arial"/>
                  </a:rPr>
                  <a:t>對斜的小平面參數預估</a:t>
                </a:r>
                <a:endParaRPr lang="zh-TW" altLang="en-US">
                  <a:latin typeface="Arial"/>
                  <a:ea typeface="新細明體"/>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剛才看了一維的，現在來看二維的斜面小平面模型。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對於一個二維長方形鄰域，我們用大</a:t>
                </a:r>
                <a:r>
                  <a:rPr lang="en-US" altLang="zh-TW" dirty="0"/>
                  <a:t>R</a:t>
                </a:r>
                <a:r>
                  <a:rPr lang="zh-TW" altLang="en-US" dirty="0"/>
                  <a:t>作為</a:t>
                </a:r>
                <a:r>
                  <a:rPr lang="en-US" altLang="zh-TW" dirty="0"/>
                  <a:t>row</a:t>
                </a:r>
                <a:r>
                  <a:rPr lang="zh-TW" altLang="en-US" dirty="0"/>
                  <a:t>的索引值，大</a:t>
                </a:r>
                <a:r>
                  <a:rPr lang="en-US" altLang="zh-TW" dirty="0"/>
                  <a:t>C</a:t>
                </a:r>
                <a:r>
                  <a:rPr lang="zh-TW" altLang="en-US" dirty="0"/>
                  <a:t>作為</a:t>
                </a:r>
                <a:r>
                  <a:rPr lang="en-US" altLang="zh-TW" dirty="0"/>
                  <a:t>column</a:t>
                </a:r>
                <a:r>
                  <a:rPr lang="zh-TW" altLang="en-US" dirty="0"/>
                  <a:t>的索引值</a:t>
                </a:r>
              </a:p>
            </p:txBody>
          </p:sp>
        </mc:Choice>
        <mc:Fallback xmlns="">
          <p:sp>
            <p:nvSpPr>
              <p:cNvPr id="3" name="備忘稿版面配置區 2"/>
              <p:cNvSpPr>
                <a:spLocks noGrp="1"/>
              </p:cNvSpPr>
              <p:nvPr>
                <p:ph type="body" idx="1"/>
              </p:nvPr>
            </p:nvSpPr>
            <p:spPr/>
            <p:txBody>
              <a:bodyPr/>
              <a:lstStyle/>
              <a:p>
                <a:r>
                  <a:rPr lang="zh-TW" altLang="en-US" dirty="0" smtClean="0"/>
                  <a:t>＠</a:t>
                </a:r>
                <a:r>
                  <a:rPr lang="zh-TW" altLang="en-US" dirty="0" smtClean="0"/>
                  <a:t>使用</a:t>
                </a:r>
                <a:r>
                  <a:rPr lang="zh-TW" altLang="en-US" dirty="0" smtClean="0"/>
                  <a:t>最小平方法估計斜面參數 雜訊變異</a:t>
                </a:r>
                <a:r>
                  <a:rPr lang="zh-TW" altLang="en-US" dirty="0" smtClean="0"/>
                  <a:t>數</a:t>
                </a:r>
              </a:p>
              <a:p>
                <a:r>
                  <a:rPr lang="zh-TW" altLang="en-US" dirty="0" smtClean="0"/>
                  <a:t>＠</a:t>
                </a:r>
              </a:p>
              <a:p>
                <a:r>
                  <a:rPr lang="zh-TW" altLang="en-US" dirty="0" smtClean="0"/>
                  <a:t>＠當</a:t>
                </a:r>
                <a:r>
                  <a:rPr lang="zh-TW" altLang="en-US" sz="1200" i="0" smtClean="0">
                    <a:latin typeface="Cambria Math" panose="02040503050406030204" pitchFamily="18" charset="0"/>
                  </a:rPr>
                  <a:t>η</a:t>
                </a:r>
                <a:r>
                  <a:rPr lang="zh-TW" altLang="en-US" dirty="0" smtClean="0"/>
                  <a:t> </a:t>
                </a:r>
                <a:r>
                  <a:rPr lang="zh-TW" altLang="en-US" dirty="0" smtClean="0"/>
                  <a:t>是隨機變數索引在 ＲＸＣ表示為雜訊</a:t>
                </a:r>
              </a:p>
              <a:p>
                <a:r>
                  <a:rPr lang="zh-TW" altLang="en-US" dirty="0" smtClean="0"/>
                  <a:t>＠</a:t>
                </a:r>
                <a:r>
                  <a:rPr lang="zh-TW" altLang="en-US" sz="1200" i="0" smtClean="0">
                    <a:latin typeface="Cambria Math" panose="02040503050406030204" pitchFamily="18" charset="0"/>
                  </a:rPr>
                  <a:t>η</a:t>
                </a:r>
                <a:r>
                  <a:rPr lang="en-US" altLang="zh-TW" sz="1200" b="0" i="0" smtClean="0">
                    <a:latin typeface="Cambria Math" panose="02040503050406030204" pitchFamily="18" charset="0"/>
                  </a:rPr>
                  <a:t>~N</a:t>
                </a:r>
                <a:r>
                  <a:rPr lang="en-US" altLang="zh-TW" sz="1200" i="0">
                    <a:latin typeface="Cambria Math" panose="02040503050406030204" pitchFamily="18" charset="0"/>
                  </a:rPr>
                  <a:t>(</a:t>
                </a:r>
                <a:r>
                  <a:rPr lang="en-US" altLang="zh-TW" sz="1200" b="0" i="0" smtClean="0">
                    <a:latin typeface="Cambria Math" panose="02040503050406030204" pitchFamily="18" charset="0"/>
                  </a:rPr>
                  <a:t>0,</a:t>
                </a:r>
                <a:r>
                  <a:rPr lang="zh-TW" altLang="en-US" sz="1200" i="0" smtClean="0">
                    <a:latin typeface="Cambria Math" panose="02040503050406030204" pitchFamily="18" charset="0"/>
                  </a:rPr>
                  <a:t>σ</a:t>
                </a:r>
                <a:r>
                  <a:rPr lang="en-US" altLang="zh-TW" sz="1200" i="0" smtClean="0">
                    <a:latin typeface="Cambria Math" charset="0"/>
                  </a:rPr>
                  <a:t>^</a:t>
                </a:r>
                <a:r>
                  <a:rPr lang="en-US" altLang="zh-TW" sz="1200" b="0" i="0" smtClean="0">
                    <a:latin typeface="Cambria Math" panose="02040503050406030204" pitchFamily="18" charset="0"/>
                  </a:rPr>
                  <a:t>2)</a:t>
                </a:r>
                <a:r>
                  <a:rPr lang="zh-TW" altLang="en-US" dirty="0" smtClean="0"/>
                  <a:t>雜訊在任兩點像素為獨立</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22</a:t>
            </a:fld>
            <a:endParaRPr lang="en-US" altLang="zh-TW" dirty="0"/>
          </a:p>
        </p:txBody>
      </p:sp>
    </p:spTree>
    <p:extLst>
      <p:ext uri="{BB962C8B-B14F-4D97-AF65-F5344CB8AC3E}">
        <p14:creationId xmlns:p14="http://schemas.microsoft.com/office/powerpoint/2010/main" val="619360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二維的斜面小平面模型的方程式就是這個</a:t>
                </a:r>
              </a:p>
              <a:p>
                <a:r>
                  <a:rPr lang="en-US" altLang="zh-TW" dirty="0"/>
                  <a:t>g(</a:t>
                </a:r>
                <a:r>
                  <a:rPr lang="en-US" altLang="zh-TW" dirty="0" err="1"/>
                  <a:t>r,c</a:t>
                </a:r>
                <a:r>
                  <a:rPr lang="en-US" altLang="zh-TW" dirty="0"/>
                  <a:t>)</a:t>
                </a:r>
                <a:r>
                  <a:rPr lang="zh-TW" altLang="en-US" dirty="0"/>
                  <a:t>是二維的觀測值，之後會一再看到</a:t>
                </a:r>
              </a:p>
              <a:p>
                <a:r>
                  <a:rPr lang="en-US" altLang="zh-TW" dirty="0" err="1"/>
                  <a:t>r,c</a:t>
                </a:r>
                <a:r>
                  <a:rPr lang="zh-TW" altLang="en-US" dirty="0"/>
                  <a:t>是行和列的索引值，我們把區域的中心看做是原點</a:t>
                </a:r>
              </a:p>
              <a:p>
                <a:r>
                  <a:rPr lang="en-US" altLang="zh-TW" dirty="0"/>
                  <a:t>Eta</a:t>
                </a:r>
                <a:r>
                  <a:rPr lang="zh-TW" altLang="en-US" dirty="0"/>
                  <a:t> </a:t>
                </a:r>
                <a:r>
                  <a:rPr lang="en-US" altLang="zh-TW" dirty="0"/>
                  <a:t>(</a:t>
                </a:r>
                <a:r>
                  <a:rPr lang="zh-TW" altLang="en-US" dirty="0"/>
                  <a:t>發音 </a:t>
                </a:r>
                <a:r>
                  <a:rPr lang="en-US" altLang="zh-TW" dirty="0" err="1"/>
                  <a:t>eita</a:t>
                </a:r>
                <a:r>
                  <a:rPr lang="en-US" altLang="zh-TW" dirty="0"/>
                  <a:t>)</a:t>
                </a:r>
                <a:r>
                  <a:rPr lang="zh-TW" altLang="en-US" dirty="0"/>
                  <a:t> 是雜訊</a:t>
                </a:r>
                <a:r>
                  <a:rPr lang="en-US" altLang="zh-TW" dirty="0"/>
                  <a:t>(</a:t>
                </a:r>
                <a:r>
                  <a:rPr lang="zh-TW" altLang="en-US" dirty="0"/>
                  <a:t>給每個 </a:t>
                </a:r>
                <a:r>
                  <a:rPr lang="en-US" altLang="zh-TW" dirty="0"/>
                  <a:t>pixel </a:t>
                </a:r>
                <a:r>
                  <a:rPr lang="zh-TW" altLang="en-US" dirty="0"/>
                  <a:t>一個雜訊</a:t>
                </a:r>
                <a:r>
                  <a:rPr lang="en-US" altLang="zh-TW" dirty="0"/>
                  <a:t>)</a:t>
                </a:r>
                <a:r>
                  <a:rPr lang="zh-TW" altLang="en-US" dirty="0"/>
                  <a:t> 假設足期望為</a:t>
                </a:r>
                <a:r>
                  <a:rPr lang="en-US" altLang="zh-TW" dirty="0"/>
                  <a:t>0</a:t>
                </a:r>
                <a:r>
                  <a:rPr lang="zh-TW" altLang="en-US" dirty="0"/>
                  <a:t>，變異數為固定某個 </a:t>
                </a:r>
                <a:r>
                  <a:rPr lang="en-US" altLang="zh-TW" dirty="0"/>
                  <a:t>sigma</a:t>
                </a:r>
                <a:r>
                  <a:rPr lang="zh-TW" altLang="en-US" dirty="0"/>
                  <a:t>平方 的常態分佈</a:t>
                </a:r>
                <a:endParaRPr lang="en-US" altLang="zh-TW" dirty="0"/>
              </a:p>
              <a:p>
                <a:r>
                  <a:rPr lang="zh-TW" altLang="en-US" dirty="0"/>
                  <a:t>陣列類似線代的表示方式</a:t>
                </a:r>
                <a:r>
                  <a:rPr lang="en-US" altLang="zh-TW" dirty="0"/>
                  <a:t>(</a:t>
                </a:r>
                <a:r>
                  <a:rPr lang="zh-TW" altLang="en-US" dirty="0"/>
                  <a:t>帶進去舉例</a:t>
                </a:r>
                <a:r>
                  <a:rPr lang="en-US" altLang="zh-TW" dirty="0"/>
                  <a:t>)</a:t>
                </a:r>
              </a:p>
            </p:txBody>
          </p:sp>
        </mc:Choice>
        <mc:Fallback xmlns="">
          <p:sp>
            <p:nvSpPr>
              <p:cNvPr id="3" name="備忘稿版面配置區 2"/>
              <p:cNvSpPr>
                <a:spLocks noGrp="1"/>
              </p:cNvSpPr>
              <p:nvPr>
                <p:ph type="body" idx="1"/>
              </p:nvPr>
            </p:nvSpPr>
            <p:spPr/>
            <p:txBody>
              <a:bodyPr/>
              <a:lstStyle/>
              <a:p>
                <a:r>
                  <a:rPr lang="zh-TW" altLang="en-US" dirty="0" smtClean="0"/>
                  <a:t>＠</a:t>
                </a:r>
                <a:r>
                  <a:rPr lang="zh-TW" altLang="en-US" dirty="0" smtClean="0"/>
                  <a:t>使用</a:t>
                </a:r>
                <a:r>
                  <a:rPr lang="zh-TW" altLang="en-US" dirty="0" smtClean="0"/>
                  <a:t>最小平方法估計斜面參數 雜訊變異</a:t>
                </a:r>
                <a:r>
                  <a:rPr lang="zh-TW" altLang="en-US" dirty="0" smtClean="0"/>
                  <a:t>數</a:t>
                </a:r>
              </a:p>
              <a:p>
                <a:r>
                  <a:rPr lang="zh-TW" altLang="en-US" dirty="0" smtClean="0"/>
                  <a:t>＠</a:t>
                </a:r>
              </a:p>
              <a:p>
                <a:r>
                  <a:rPr lang="zh-TW" altLang="en-US" dirty="0" smtClean="0"/>
                  <a:t>＠當</a:t>
                </a:r>
                <a:r>
                  <a:rPr lang="zh-TW" altLang="en-US" sz="1200" i="0" smtClean="0">
                    <a:latin typeface="Cambria Math" panose="02040503050406030204" pitchFamily="18" charset="0"/>
                  </a:rPr>
                  <a:t>η</a:t>
                </a:r>
                <a:r>
                  <a:rPr lang="zh-TW" altLang="en-US" dirty="0" smtClean="0"/>
                  <a:t> </a:t>
                </a:r>
                <a:r>
                  <a:rPr lang="zh-TW" altLang="en-US" dirty="0" smtClean="0"/>
                  <a:t>是隨機變數索引在 ＲＸＣ表示為雜訊</a:t>
                </a:r>
              </a:p>
              <a:p>
                <a:r>
                  <a:rPr lang="zh-TW" altLang="en-US" dirty="0" smtClean="0"/>
                  <a:t>＠</a:t>
                </a:r>
                <a:r>
                  <a:rPr lang="zh-TW" altLang="en-US" sz="1200" i="0" smtClean="0">
                    <a:latin typeface="Cambria Math" panose="02040503050406030204" pitchFamily="18" charset="0"/>
                  </a:rPr>
                  <a:t>η</a:t>
                </a:r>
                <a:r>
                  <a:rPr lang="en-US" altLang="zh-TW" sz="1200" b="0" i="0" smtClean="0">
                    <a:latin typeface="Cambria Math" panose="02040503050406030204" pitchFamily="18" charset="0"/>
                  </a:rPr>
                  <a:t>~N</a:t>
                </a:r>
                <a:r>
                  <a:rPr lang="en-US" altLang="zh-TW" sz="1200" i="0">
                    <a:latin typeface="Cambria Math" panose="02040503050406030204" pitchFamily="18" charset="0"/>
                  </a:rPr>
                  <a:t>(</a:t>
                </a:r>
                <a:r>
                  <a:rPr lang="en-US" altLang="zh-TW" sz="1200" b="0" i="0" smtClean="0">
                    <a:latin typeface="Cambria Math" panose="02040503050406030204" pitchFamily="18" charset="0"/>
                  </a:rPr>
                  <a:t>0,</a:t>
                </a:r>
                <a:r>
                  <a:rPr lang="zh-TW" altLang="en-US" sz="1200" i="0" smtClean="0">
                    <a:latin typeface="Cambria Math" panose="02040503050406030204" pitchFamily="18" charset="0"/>
                  </a:rPr>
                  <a:t>σ</a:t>
                </a:r>
                <a:r>
                  <a:rPr lang="en-US" altLang="zh-TW" sz="1200" i="0" smtClean="0">
                    <a:latin typeface="Cambria Math" charset="0"/>
                  </a:rPr>
                  <a:t>^</a:t>
                </a:r>
                <a:r>
                  <a:rPr lang="en-US" altLang="zh-TW" sz="1200" b="0" i="0" smtClean="0">
                    <a:latin typeface="Cambria Math" panose="02040503050406030204" pitchFamily="18" charset="0"/>
                  </a:rPr>
                  <a:t>2)</a:t>
                </a:r>
                <a:r>
                  <a:rPr lang="zh-TW" altLang="en-US" dirty="0" smtClean="0"/>
                  <a:t>雜訊在任兩點像素為獨立</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23</a:t>
            </a:fld>
            <a:endParaRPr lang="en-US" altLang="zh-TW" dirty="0"/>
          </a:p>
        </p:txBody>
      </p:sp>
    </p:spTree>
    <p:extLst>
      <p:ext uri="{BB962C8B-B14F-4D97-AF65-F5344CB8AC3E}">
        <p14:creationId xmlns:p14="http://schemas.microsoft.com/office/powerpoint/2010/main" val="929535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a:latin typeface="Arial"/>
                    <a:ea typeface="新細明體"/>
                    <a:cs typeface="Arial"/>
                  </a:rPr>
                  <a:t>最小平方法要求參數</a:t>
                </a:r>
                <a:r>
                  <a:rPr lang="en-US" altLang="zh-TW">
                    <a:latin typeface="Arial"/>
                    <a:ea typeface="新細明體"/>
                    <a:cs typeface="Arial"/>
                  </a:rPr>
                  <a:t>αhat</a:t>
                </a:r>
                <a:r>
                  <a:rPr lang="en-US" altLang="zh-TW" dirty="0">
                    <a:latin typeface="Arial"/>
                    <a:ea typeface="新細明體"/>
                    <a:cs typeface="Arial"/>
                  </a:rPr>
                  <a:t> </a:t>
                </a:r>
                <a:r>
                  <a:rPr lang="en-US">
                    <a:latin typeface="Arial"/>
                    <a:ea typeface="新細明體"/>
                    <a:cs typeface="Arial"/>
                  </a:rPr>
                  <a:t>β</a:t>
                </a:r>
                <a:r>
                  <a:rPr lang="en-US" altLang="zh-TW">
                    <a:latin typeface="Arial"/>
                    <a:ea typeface="新細明體"/>
                    <a:cs typeface="Arial"/>
                  </a:rPr>
                  <a:t>hat</a:t>
                </a:r>
                <a:r>
                  <a:rPr lang="en-US" altLang="zh-TW" dirty="0">
                    <a:latin typeface="Arial"/>
                    <a:ea typeface="新細明體"/>
                    <a:cs typeface="Arial"/>
                  </a:rPr>
                  <a:t> </a:t>
                </a:r>
                <a:r>
                  <a:rPr lang="en-US"/>
                  <a:t>γ</a:t>
                </a:r>
                <a:r>
                  <a:rPr lang="en-US" altLang="zh-TW">
                    <a:latin typeface="Arial"/>
                    <a:ea typeface="新細明體"/>
                    <a:cs typeface="Arial"/>
                  </a:rPr>
                  <a:t>hat</a:t>
                </a:r>
                <a:r>
                  <a:rPr lang="zh-TW" altLang="en-US">
                    <a:latin typeface="Arial"/>
                    <a:ea typeface="新細明體"/>
                    <a:cs typeface="Arial"/>
                  </a:rPr>
                  <a:t>使得誤差的平方和最小</a:t>
                </a:r>
              </a:p>
              <a:p>
                <a:r>
                  <a:rPr lang="zh-TW" altLang="en-US" dirty="0"/>
                  <a:t>還是求最小值的操作</a:t>
                </a:r>
              </a:p>
              <a:p>
                <a:r>
                  <a:rPr lang="zh-TW" altLang="en-US" dirty="0"/>
                  <a:t>一階偏微分等於</a:t>
                </a:r>
                <a:r>
                  <a:rPr lang="en-US" altLang="zh-TW" dirty="0"/>
                  <a:t>0</a:t>
                </a:r>
              </a:p>
            </p:txBody>
          </p:sp>
        </mc:Choice>
        <mc:Fallback xmlns="">
          <p:sp>
            <p:nvSpPr>
              <p:cNvPr id="3" name="備忘稿版面配置區 2"/>
              <p:cNvSpPr>
                <a:spLocks noGrp="1"/>
              </p:cNvSpPr>
              <p:nvPr>
                <p:ph type="body" idx="1"/>
              </p:nvPr>
            </p:nvSpPr>
            <p:spPr/>
            <p:txBody>
              <a:bodyPr/>
              <a:lstStyle/>
              <a:p>
                <a:r>
                  <a:rPr lang="en-US" altLang="zh-TW" dirty="0" smtClean="0"/>
                  <a:t>@</a:t>
                </a:r>
                <a:r>
                  <a:rPr lang="zh-TW" altLang="en-US" dirty="0" smtClean="0"/>
                  <a:t>定義</a:t>
                </a:r>
                <a:r>
                  <a:rPr lang="zh-TW" altLang="en-US" dirty="0" smtClean="0"/>
                  <a:t>參數使平方差加總和最</a:t>
                </a:r>
                <a:r>
                  <a:rPr lang="zh-TW" altLang="en-US" dirty="0" smtClean="0"/>
                  <a:t>小</a:t>
                </a:r>
                <a:endParaRPr lang="en-US" altLang="zh-TW" dirty="0" smtClean="0"/>
              </a:p>
              <a:p>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a:t>
                </a:r>
                <a:r>
                  <a:rPr kumimoji="1" lang="zh-TW" altLang="en-US" dirty="0" smtClean="0"/>
                  <a:t>對</a:t>
                </a:r>
                <a:r>
                  <a:rPr lang="zh-TW" altLang="en-US" i="0" smtClean="0">
                    <a:latin typeface="Cambria Math" panose="02040503050406030204" pitchFamily="18" charset="0"/>
                  </a:rPr>
                  <a:t>ε</a:t>
                </a:r>
                <a:r>
                  <a:rPr lang="en-US" altLang="zh-TW"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a:t>
                </a:r>
                <a:r>
                  <a:rPr kumimoji="1" lang="zh-TW" altLang="en-US" dirty="0" smtClean="0"/>
                  <a:t>偏微分並設為</a:t>
                </a:r>
                <a:r>
                  <a:rPr kumimoji="1" lang="en-US" altLang="zh-TW" dirty="0" smtClean="0"/>
                  <a:t>0</a:t>
                </a:r>
                <a:endParaRPr kumimoji="1" lang="zh-TW" altLang="en-US"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24</a:t>
            </a:fld>
            <a:endParaRPr lang="en-US" altLang="zh-TW" dirty="0"/>
          </a:p>
        </p:txBody>
      </p:sp>
    </p:spTree>
    <p:extLst>
      <p:ext uri="{BB962C8B-B14F-4D97-AF65-F5344CB8AC3E}">
        <p14:creationId xmlns:p14="http://schemas.microsoft.com/office/powerpoint/2010/main" val="1983565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＠不失一般性</a:t>
            </a:r>
            <a:r>
              <a:rPr kumimoji="1" lang="en-US" altLang="zh-TW" dirty="0"/>
              <a:t>(</a:t>
            </a:r>
            <a:r>
              <a:rPr kumimoji="1" lang="zh-TW" altLang="en-US" dirty="0"/>
              <a:t>證明不是特例，而是普遍情況</a:t>
            </a:r>
            <a:r>
              <a:rPr kumimoji="1" lang="en-US" altLang="zh-TW" dirty="0"/>
              <a:t>)</a:t>
            </a:r>
            <a:r>
              <a:rPr kumimoji="1" lang="zh-TW" altLang="en-US" dirty="0"/>
              <a:t>，我們選擇中心點ＲＸＣ做為座標的原點</a:t>
            </a:r>
            <a:endParaRPr kumimoji="1" lang="en-US" altLang="zh-TW" dirty="0"/>
          </a:p>
          <a:p>
            <a:r>
              <a:rPr kumimoji="1" lang="zh-TW" altLang="en-US" dirty="0"/>
              <a:t>奇數 </a:t>
            </a:r>
            <a:r>
              <a:rPr kumimoji="1" lang="en-US" altLang="zh-TW" dirty="0"/>
              <a:t>r, c -&gt; </a:t>
            </a:r>
            <a:r>
              <a:rPr kumimoji="1" lang="zh-TW" altLang="en-US" dirty="0"/>
              <a:t>中心 </a:t>
            </a:r>
            <a:r>
              <a:rPr kumimoji="1" lang="en-US" altLang="zh-TW" dirty="0"/>
              <a:t>(0,0)</a:t>
            </a:r>
            <a:r>
              <a:rPr kumimoji="1" lang="zh-TW" altLang="en-US" dirty="0"/>
              <a:t> 偶數</a:t>
            </a:r>
            <a:r>
              <a:rPr kumimoji="1" lang="en-US" altLang="zh-TW" dirty="0"/>
              <a:t>r, c</a:t>
            </a:r>
            <a:r>
              <a:rPr kumimoji="1" lang="zh-TW" altLang="en-US" dirty="0"/>
              <a:t> 則中心點就沒有 </a:t>
            </a:r>
            <a:r>
              <a:rPr kumimoji="1" lang="en-US" altLang="zh-TW" dirty="0"/>
              <a:t>pixel</a:t>
            </a:r>
            <a:endParaRPr kumimoji="1" lang="zh-TW" altLang="en-US" dirty="0"/>
          </a:p>
          <a:p>
            <a:r>
              <a:rPr kumimoji="1" lang="zh-TW" altLang="en-US" dirty="0"/>
              <a:t>＠選擇的座標系統具有對稱性使得 加總</a:t>
            </a:r>
            <a:r>
              <a:rPr kumimoji="1" lang="en-US" altLang="zh-TW" dirty="0"/>
              <a:t>r = 0  </a:t>
            </a:r>
            <a:r>
              <a:rPr kumimoji="1" lang="zh-TW" altLang="en-US" dirty="0"/>
              <a:t> 加總</a:t>
            </a:r>
            <a:r>
              <a:rPr kumimoji="1" lang="en-US" altLang="zh-TW" dirty="0"/>
              <a:t>c =0</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25</a:t>
            </a:fld>
            <a:endParaRPr lang="en-US" altLang="zh-TW"/>
          </a:p>
        </p:txBody>
      </p:sp>
    </p:spTree>
    <p:extLst>
      <p:ext uri="{BB962C8B-B14F-4D97-AF65-F5344CB8AC3E}">
        <p14:creationId xmlns:p14="http://schemas.microsoft.com/office/powerpoint/2010/main" val="2086945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b="0" i="0" kern="1200">
                <a:solidFill>
                  <a:schemeClr val="tx1"/>
                </a:solidFill>
                <a:effectLst/>
                <a:latin typeface="Arial"/>
                <a:ea typeface="新細明體"/>
                <a:cs typeface="Arial"/>
              </a:rPr>
              <a:t>這邊直接看</a:t>
            </a:r>
            <a:r>
              <a:rPr lang="zh-TW" altLang="en-US">
                <a:latin typeface="Arial"/>
                <a:ea typeface="新細明體"/>
                <a:cs typeface="Arial"/>
              </a:rPr>
              <a:t>一下子</a:t>
            </a:r>
            <a:r>
              <a:rPr kumimoji="1" lang="zh-TW" altLang="en-US" sz="1200" b="0" i="0" kern="1200">
                <a:solidFill>
                  <a:schemeClr val="tx1"/>
                </a:solidFill>
                <a:effectLst/>
                <a:latin typeface="Arial"/>
                <a:ea typeface="新細明體"/>
                <a:cs typeface="Arial"/>
              </a:rPr>
              <a:t>可能有點難</a:t>
            </a:r>
            <a:r>
              <a:rPr lang="zh-TW" altLang="en-US">
                <a:latin typeface="Arial"/>
                <a:ea typeface="新細明體"/>
                <a:cs typeface="Arial"/>
              </a:rPr>
              <a:t>看出來</a:t>
            </a:r>
            <a:r>
              <a:rPr kumimoji="1" lang="zh-TW" altLang="en-US" sz="1200" b="0" i="0" kern="1200">
                <a:solidFill>
                  <a:schemeClr val="tx1"/>
                </a:solidFill>
                <a:effectLst/>
                <a:latin typeface="Arial"/>
                <a:ea typeface="新細明體"/>
                <a:cs typeface="Arial"/>
              </a:rPr>
              <a:t>，下一張</a:t>
            </a:r>
            <a:endParaRPr kumimoji="1" lang="en-US" altLang="zh-TW" sz="1200" b="0" i="0" kern="1200">
              <a:solidFill>
                <a:schemeClr val="tx1"/>
              </a:solidFill>
              <a:effectLst/>
              <a:latin typeface="Arial"/>
              <a:ea typeface="新細明體"/>
              <a:cs typeface="Arial"/>
            </a:endParaRPr>
          </a:p>
          <a:p>
            <a:r>
              <a:rPr kumimoji="1" lang="en-US" altLang="zh-TW" sz="1200" b="0" i="0" kern="1200" dirty="0">
                <a:solidFill>
                  <a:schemeClr val="tx1"/>
                </a:solidFill>
                <a:effectLst/>
                <a:latin typeface="Arial" charset="0"/>
                <a:ea typeface="新細明體" pitchFamily="18" charset="-120"/>
                <a:cs typeface="+mn-cs"/>
              </a:rPr>
              <a:t>2</a:t>
            </a:r>
            <a:r>
              <a:rPr kumimoji="1" lang="el-GR" altLang="zh-TW" sz="1200" b="0" i="0" kern="1200" dirty="0">
                <a:solidFill>
                  <a:schemeClr val="tx1"/>
                </a:solidFill>
                <a:effectLst/>
                <a:latin typeface="Arial" charset="0"/>
                <a:ea typeface="新細明體" pitchFamily="18" charset="-120"/>
                <a:cs typeface="+mn-cs"/>
              </a:rPr>
              <a:t>ΣΣ </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α</a:t>
            </a:r>
            <a:r>
              <a:rPr kumimoji="1" lang="en-US" altLang="zh-TW" dirty="0"/>
              <a:t>r + </a:t>
            </a:r>
            <a:r>
              <a:rPr kumimoji="1" lang="el-GR" altLang="zh-TW" sz="1200" b="0" i="0" kern="1200" dirty="0">
                <a:solidFill>
                  <a:schemeClr val="tx1"/>
                </a:solidFill>
                <a:effectLst/>
                <a:latin typeface="Arial" charset="0"/>
                <a:ea typeface="新細明體" pitchFamily="18" charset="-120"/>
                <a:cs typeface="+mn-cs"/>
              </a:rPr>
              <a:t>β</a:t>
            </a:r>
            <a:r>
              <a:rPr kumimoji="1" lang="en-US" altLang="zh-TW" dirty="0"/>
              <a:t>c +  </a:t>
            </a:r>
            <a:r>
              <a:rPr kumimoji="1" lang="el-GR" altLang="zh-TW" sz="1200" b="0" i="0" kern="1200" dirty="0">
                <a:solidFill>
                  <a:schemeClr val="tx1"/>
                </a:solidFill>
                <a:effectLst/>
                <a:latin typeface="Arial" charset="0"/>
                <a:ea typeface="新細明體" pitchFamily="18" charset="-120"/>
                <a:cs typeface="+mn-cs"/>
              </a:rPr>
              <a:t>γ</a:t>
            </a:r>
            <a:r>
              <a:rPr kumimoji="1" lang="en-US" altLang="zh-TW" sz="1200" b="0" i="0" kern="1200" dirty="0">
                <a:solidFill>
                  <a:schemeClr val="tx1"/>
                </a:solidFill>
                <a:effectLst/>
                <a:latin typeface="Arial" charset="0"/>
                <a:ea typeface="新細明體" pitchFamily="18" charset="-120"/>
                <a:cs typeface="+mn-cs"/>
              </a:rPr>
              <a:t> – g(r, c)</a:t>
            </a:r>
            <a:r>
              <a:rPr kumimoji="1" lang="en-US" altLang="zh-TW" dirty="0"/>
              <a:t>] r = 0</a:t>
            </a:r>
          </a:p>
          <a:p>
            <a:r>
              <a:rPr kumimoji="1" lang="el-GR" altLang="zh-TW" sz="1200" b="0" i="0" kern="1200" dirty="0">
                <a:solidFill>
                  <a:schemeClr val="tx1"/>
                </a:solidFill>
                <a:effectLst/>
                <a:latin typeface="Arial" charset="0"/>
                <a:ea typeface="新細明體" pitchFamily="18" charset="-120"/>
                <a:cs typeface="+mn-cs"/>
              </a:rPr>
              <a:t>ΣΣ </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α</a:t>
            </a:r>
            <a:r>
              <a:rPr kumimoji="1" lang="en-US" altLang="zh-TW" dirty="0"/>
              <a:t>r + </a:t>
            </a:r>
            <a:r>
              <a:rPr kumimoji="1" lang="el-GR" altLang="zh-TW" sz="1200" b="0" i="0" kern="1200" dirty="0">
                <a:solidFill>
                  <a:schemeClr val="tx1"/>
                </a:solidFill>
                <a:effectLst/>
                <a:latin typeface="Arial" charset="0"/>
                <a:ea typeface="新細明體" pitchFamily="18" charset="-120"/>
                <a:cs typeface="+mn-cs"/>
              </a:rPr>
              <a:t>β</a:t>
            </a:r>
            <a:r>
              <a:rPr kumimoji="1" lang="en-US" altLang="zh-TW" dirty="0"/>
              <a:t>c +  </a:t>
            </a:r>
            <a:r>
              <a:rPr kumimoji="1" lang="el-GR" altLang="zh-TW" sz="1200" b="0" i="0" kern="1200" dirty="0">
                <a:solidFill>
                  <a:schemeClr val="tx1"/>
                </a:solidFill>
                <a:effectLst/>
                <a:latin typeface="Arial" charset="0"/>
                <a:ea typeface="新細明體" pitchFamily="18" charset="-120"/>
                <a:cs typeface="+mn-cs"/>
              </a:rPr>
              <a:t>γ</a:t>
            </a:r>
            <a:r>
              <a:rPr kumimoji="1" lang="en-US" altLang="zh-TW" sz="1200" b="0" i="0" kern="1200" dirty="0">
                <a:solidFill>
                  <a:schemeClr val="tx1"/>
                </a:solidFill>
                <a:effectLst/>
                <a:latin typeface="Arial" charset="0"/>
                <a:ea typeface="新細明體" pitchFamily="18" charset="-120"/>
                <a:cs typeface="+mn-cs"/>
              </a:rPr>
              <a:t> – g(r, c)</a:t>
            </a:r>
            <a:r>
              <a:rPr kumimoji="1" lang="en-US" altLang="zh-TW" dirty="0"/>
              <a:t>] r = 0</a:t>
            </a:r>
          </a:p>
          <a:p>
            <a:r>
              <a:rPr kumimoji="1" lang="el-GR" altLang="zh-TW" sz="1200" b="0" i="0" kern="1200" dirty="0">
                <a:solidFill>
                  <a:schemeClr val="tx1"/>
                </a:solidFill>
                <a:effectLst/>
                <a:latin typeface="Arial" charset="0"/>
                <a:ea typeface="新細明體" pitchFamily="18" charset="-120"/>
                <a:cs typeface="+mn-cs"/>
              </a:rPr>
              <a:t>ΣΣ </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α</a:t>
            </a:r>
            <a:r>
              <a:rPr kumimoji="1" lang="en-US" altLang="zh-TW" dirty="0"/>
              <a:t>r^2 + </a:t>
            </a:r>
            <a:r>
              <a:rPr kumimoji="1" lang="el-GR" altLang="zh-TW" sz="1200" b="0" i="0" kern="1200" dirty="0">
                <a:solidFill>
                  <a:schemeClr val="tx1"/>
                </a:solidFill>
                <a:effectLst/>
                <a:latin typeface="Arial" charset="0"/>
                <a:ea typeface="新細明體" pitchFamily="18" charset="-120"/>
                <a:cs typeface="+mn-cs"/>
              </a:rPr>
              <a:t>β</a:t>
            </a:r>
            <a:r>
              <a:rPr kumimoji="1" lang="en-US" altLang="zh-TW" dirty="0" err="1"/>
              <a:t>cr</a:t>
            </a:r>
            <a:r>
              <a:rPr kumimoji="1" lang="en-US" altLang="zh-TW" dirty="0"/>
              <a:t> +  </a:t>
            </a:r>
            <a:r>
              <a:rPr kumimoji="1" lang="el-GR" altLang="zh-TW" sz="1200" b="0" i="0" kern="1200" dirty="0">
                <a:solidFill>
                  <a:schemeClr val="tx1"/>
                </a:solidFill>
                <a:effectLst/>
                <a:latin typeface="Arial" charset="0"/>
                <a:ea typeface="新細明體" pitchFamily="18" charset="-120"/>
                <a:cs typeface="+mn-cs"/>
              </a:rPr>
              <a:t>γ</a:t>
            </a:r>
            <a:r>
              <a:rPr kumimoji="1" lang="en-US" altLang="zh-TW" sz="1200" b="0" i="0" kern="1200" dirty="0">
                <a:solidFill>
                  <a:schemeClr val="tx1"/>
                </a:solidFill>
                <a:effectLst/>
                <a:latin typeface="Arial" charset="0"/>
                <a:ea typeface="新細明體" pitchFamily="18" charset="-120"/>
                <a:cs typeface="+mn-cs"/>
              </a:rPr>
              <a:t>r – </a:t>
            </a:r>
            <a:r>
              <a:rPr kumimoji="1" lang="en-US" altLang="zh-TW" sz="1200" b="0" i="0" kern="1200" dirty="0" err="1">
                <a:solidFill>
                  <a:schemeClr val="tx1"/>
                </a:solidFill>
                <a:effectLst/>
                <a:latin typeface="Arial" charset="0"/>
                <a:ea typeface="新細明體" pitchFamily="18" charset="-120"/>
                <a:cs typeface="+mn-cs"/>
              </a:rPr>
              <a:t>rg</a:t>
            </a:r>
            <a:r>
              <a:rPr kumimoji="1" lang="en-US" altLang="zh-TW" sz="1200" b="0" i="0" kern="1200" dirty="0">
                <a:solidFill>
                  <a:schemeClr val="tx1"/>
                </a:solidFill>
                <a:effectLst/>
                <a:latin typeface="Arial" charset="0"/>
                <a:ea typeface="新細明體" pitchFamily="18" charset="-120"/>
                <a:cs typeface="+mn-cs"/>
              </a:rPr>
              <a:t>(r, c)</a:t>
            </a:r>
            <a:r>
              <a:rPr kumimoji="1" lang="en-US" altLang="zh-TW" dirty="0"/>
              <a:t>]  = 0</a:t>
            </a:r>
          </a:p>
          <a:p>
            <a:r>
              <a:rPr kumimoji="1" lang="el-GR" altLang="zh-TW" sz="1200" b="0" i="0" kern="1200" dirty="0">
                <a:solidFill>
                  <a:schemeClr val="tx1"/>
                </a:solidFill>
                <a:effectLst/>
                <a:latin typeface="Arial" charset="0"/>
                <a:ea typeface="新細明體" pitchFamily="18" charset="-120"/>
                <a:cs typeface="+mn-cs"/>
              </a:rPr>
              <a:t>ΣΣ</a:t>
            </a:r>
            <a:r>
              <a:rPr kumimoji="1" lang="en-US" altLang="zh-TW" sz="1200" b="0" i="0" kern="1200" dirty="0">
                <a:solidFill>
                  <a:schemeClr val="tx1"/>
                </a:solidFill>
                <a:effectLst/>
                <a:latin typeface="Arial" charset="0"/>
                <a:ea typeface="新細明體" pitchFamily="18" charset="-120"/>
                <a:cs typeface="+mn-cs"/>
              </a:rPr>
              <a:t> </a:t>
            </a:r>
            <a:r>
              <a:rPr kumimoji="1" lang="el-GR" altLang="zh-TW" sz="1200" b="0" i="0" kern="1200" dirty="0">
                <a:solidFill>
                  <a:schemeClr val="tx1"/>
                </a:solidFill>
                <a:effectLst/>
                <a:latin typeface="Arial" charset="0"/>
                <a:ea typeface="新細明體" pitchFamily="18" charset="-120"/>
                <a:cs typeface="+mn-cs"/>
              </a:rPr>
              <a:t>α</a:t>
            </a:r>
            <a:r>
              <a:rPr kumimoji="1" lang="en-US" altLang="zh-TW" dirty="0"/>
              <a:t>r^2 + </a:t>
            </a:r>
            <a:r>
              <a:rPr kumimoji="1" lang="el-GR" altLang="zh-TW" sz="1200" b="0" i="0" kern="1200" dirty="0">
                <a:solidFill>
                  <a:schemeClr val="tx1"/>
                </a:solidFill>
                <a:effectLst/>
                <a:latin typeface="Arial" charset="0"/>
                <a:ea typeface="新細明體" pitchFamily="18" charset="-120"/>
                <a:cs typeface="+mn-cs"/>
              </a:rPr>
              <a:t>ΣΣ β</a:t>
            </a:r>
            <a:r>
              <a:rPr kumimoji="1" lang="en-US" altLang="zh-TW" dirty="0" err="1"/>
              <a:t>cr</a:t>
            </a:r>
            <a:r>
              <a:rPr kumimoji="1" lang="en-US" altLang="zh-TW" dirty="0"/>
              <a:t> + </a:t>
            </a:r>
            <a:r>
              <a:rPr kumimoji="1" lang="el-GR" altLang="zh-TW" sz="1200" b="0" i="0" kern="1200" dirty="0">
                <a:solidFill>
                  <a:schemeClr val="tx1"/>
                </a:solidFill>
                <a:effectLst/>
                <a:latin typeface="Arial" charset="0"/>
                <a:ea typeface="新細明體" pitchFamily="18" charset="-120"/>
                <a:cs typeface="+mn-cs"/>
              </a:rPr>
              <a:t>ΣΣγ</a:t>
            </a:r>
            <a:r>
              <a:rPr kumimoji="1" lang="en-US" altLang="zh-TW" sz="1200" b="0" i="0" kern="1200" dirty="0">
                <a:solidFill>
                  <a:schemeClr val="tx1"/>
                </a:solidFill>
                <a:effectLst/>
                <a:latin typeface="Arial" charset="0"/>
                <a:ea typeface="新細明體" pitchFamily="18" charset="-120"/>
                <a:cs typeface="+mn-cs"/>
              </a:rPr>
              <a:t>r - </a:t>
            </a:r>
            <a:r>
              <a:rPr kumimoji="1" lang="el-GR" altLang="zh-TW" sz="1200" b="0" i="0" kern="1200" dirty="0">
                <a:solidFill>
                  <a:schemeClr val="tx1"/>
                </a:solidFill>
                <a:effectLst/>
                <a:latin typeface="Arial" charset="0"/>
                <a:ea typeface="新細明體" pitchFamily="18" charset="-120"/>
                <a:cs typeface="+mn-cs"/>
              </a:rPr>
              <a:t>ΣΣ</a:t>
            </a:r>
            <a:r>
              <a:rPr kumimoji="1" lang="en-US" altLang="zh-TW" sz="1200" b="0" i="0" kern="1200" dirty="0" err="1">
                <a:solidFill>
                  <a:schemeClr val="tx1"/>
                </a:solidFill>
                <a:effectLst/>
                <a:latin typeface="Arial" charset="0"/>
                <a:ea typeface="新細明體" pitchFamily="18" charset="-120"/>
                <a:cs typeface="+mn-cs"/>
              </a:rPr>
              <a:t>rg</a:t>
            </a:r>
            <a:r>
              <a:rPr kumimoji="1" lang="en-US" altLang="zh-TW" sz="1200" b="0" i="0" kern="1200" dirty="0">
                <a:solidFill>
                  <a:schemeClr val="tx1"/>
                </a:solidFill>
                <a:effectLst/>
                <a:latin typeface="Arial" charset="0"/>
                <a:ea typeface="新細明體" pitchFamily="18" charset="-120"/>
                <a:cs typeface="+mn-cs"/>
              </a:rPr>
              <a:t>(r, c) = 0</a:t>
            </a:r>
          </a:p>
          <a:p>
            <a:r>
              <a:rPr kumimoji="1" lang="el-GR" altLang="zh-TW" sz="1200" b="0" i="0" kern="1200" dirty="0">
                <a:solidFill>
                  <a:schemeClr val="tx1"/>
                </a:solidFill>
                <a:effectLst/>
                <a:latin typeface="Arial" charset="0"/>
                <a:ea typeface="新細明體" pitchFamily="18" charset="-120"/>
                <a:cs typeface="+mn-cs"/>
              </a:rPr>
              <a:t>ΣΣ</a:t>
            </a:r>
            <a:r>
              <a:rPr kumimoji="1" lang="en-US" altLang="zh-TW" sz="1200" b="0" i="0" kern="1200" dirty="0">
                <a:solidFill>
                  <a:schemeClr val="tx1"/>
                </a:solidFill>
                <a:effectLst/>
                <a:latin typeface="Arial" charset="0"/>
                <a:ea typeface="新細明體" pitchFamily="18" charset="-120"/>
                <a:cs typeface="+mn-cs"/>
              </a:rPr>
              <a:t> </a:t>
            </a:r>
            <a:r>
              <a:rPr kumimoji="1" lang="el-GR" altLang="zh-TW" sz="1200" b="0" i="0" kern="1200" dirty="0">
                <a:solidFill>
                  <a:schemeClr val="tx1"/>
                </a:solidFill>
                <a:effectLst/>
                <a:latin typeface="Arial" charset="0"/>
                <a:ea typeface="新細明體" pitchFamily="18" charset="-120"/>
                <a:cs typeface="+mn-cs"/>
              </a:rPr>
              <a:t>α</a:t>
            </a:r>
            <a:r>
              <a:rPr kumimoji="1" lang="en-US" altLang="zh-TW" dirty="0"/>
              <a:t>r^2 = </a:t>
            </a:r>
            <a:r>
              <a:rPr kumimoji="1" lang="el-GR" altLang="zh-TW" sz="1200" b="0" i="0" kern="1200" dirty="0">
                <a:solidFill>
                  <a:schemeClr val="tx1"/>
                </a:solidFill>
                <a:effectLst/>
                <a:latin typeface="Arial" charset="0"/>
                <a:ea typeface="新細明體" pitchFamily="18" charset="-120"/>
                <a:cs typeface="+mn-cs"/>
              </a:rPr>
              <a:t>ΣΣ</a:t>
            </a:r>
            <a:r>
              <a:rPr kumimoji="1" lang="en-US" altLang="zh-TW" sz="1200" b="0" i="0" kern="1200" dirty="0" err="1">
                <a:solidFill>
                  <a:schemeClr val="tx1"/>
                </a:solidFill>
                <a:effectLst/>
                <a:latin typeface="Arial" charset="0"/>
                <a:ea typeface="新細明體" pitchFamily="18" charset="-120"/>
                <a:cs typeface="+mn-cs"/>
              </a:rPr>
              <a:t>rg</a:t>
            </a:r>
            <a:r>
              <a:rPr kumimoji="1" lang="en-US" altLang="zh-TW" sz="1200" b="0" i="0" kern="1200" dirty="0">
                <a:solidFill>
                  <a:schemeClr val="tx1"/>
                </a:solidFill>
                <a:effectLst/>
                <a:latin typeface="Arial" charset="0"/>
                <a:ea typeface="新細明體" pitchFamily="18" charset="-120"/>
                <a:cs typeface="+mn-cs"/>
              </a:rPr>
              <a:t>(r, c) </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26</a:t>
            </a:fld>
            <a:endParaRPr lang="en-US" altLang="zh-TW"/>
          </a:p>
        </p:txBody>
      </p:sp>
    </p:spTree>
    <p:extLst>
      <p:ext uri="{BB962C8B-B14F-4D97-AF65-F5344CB8AC3E}">
        <p14:creationId xmlns:p14="http://schemas.microsoft.com/office/powerpoint/2010/main" val="497650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b="0" i="0" kern="1200" dirty="0">
                <a:solidFill>
                  <a:schemeClr val="tx1"/>
                </a:solidFill>
                <a:effectLst/>
                <a:latin typeface="Arial" charset="0"/>
                <a:ea typeface="新細明體" pitchFamily="18" charset="-120"/>
                <a:cs typeface="+mn-cs"/>
              </a:rPr>
              <a:t>以偏微分 </a:t>
            </a:r>
            <a:r>
              <a:rPr kumimoji="1" lang="el-GR" altLang="zh-TW" sz="1200" b="0" i="0" kern="1200" dirty="0">
                <a:solidFill>
                  <a:schemeClr val="tx1"/>
                </a:solidFill>
                <a:effectLst/>
                <a:latin typeface="Arial" charset="0"/>
                <a:ea typeface="新細明體" pitchFamily="18" charset="-120"/>
                <a:cs typeface="+mn-cs"/>
              </a:rPr>
              <a:t>α</a:t>
            </a:r>
            <a:r>
              <a:rPr kumimoji="1" lang="en-US" altLang="zh-TW" sz="1200" b="0" i="0" kern="1200" dirty="0">
                <a:solidFill>
                  <a:schemeClr val="tx1"/>
                </a:solidFill>
                <a:effectLst/>
                <a:latin typeface="Arial" charset="0"/>
                <a:ea typeface="新細明體" pitchFamily="18" charset="-120"/>
                <a:cs typeface="+mn-cs"/>
              </a:rPr>
              <a:t> hat</a:t>
            </a:r>
            <a:r>
              <a:rPr kumimoji="1" lang="zh-TW" altLang="en-US" sz="1200" b="0" i="0" kern="1200" dirty="0">
                <a:solidFill>
                  <a:schemeClr val="tx1"/>
                </a:solidFill>
                <a:effectLst/>
                <a:latin typeface="Arial" charset="0"/>
                <a:ea typeface="新細明體" pitchFamily="18" charset="-120"/>
                <a:cs typeface="+mn-cs"/>
              </a:rPr>
              <a:t> 做舉例</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27</a:t>
            </a:fld>
            <a:endParaRPr lang="en-US" altLang="zh-TW"/>
          </a:p>
        </p:txBody>
      </p:sp>
    </p:spTree>
    <p:extLst>
      <p:ext uri="{BB962C8B-B14F-4D97-AF65-F5344CB8AC3E}">
        <p14:creationId xmlns:p14="http://schemas.microsoft.com/office/powerpoint/2010/main" val="274985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latin typeface="Arial"/>
                <a:ea typeface="新細明體"/>
                <a:cs typeface="Arial"/>
              </a:rPr>
              <a:t>然後我們就可以求得估計值</a:t>
            </a:r>
            <a:r>
              <a:rPr kumimoji="1" lang="el-GR" altLang="zh-TW" sz="1200" b="0" i="0" kern="1200" dirty="0">
                <a:solidFill>
                  <a:schemeClr val="tx1"/>
                </a:solidFill>
                <a:effectLst/>
                <a:latin typeface="Arial"/>
                <a:ea typeface="新細明體"/>
                <a:cs typeface="Arial"/>
              </a:rPr>
              <a:t>α</a:t>
            </a:r>
            <a:r>
              <a:rPr kumimoji="1" lang="en-US" altLang="zh-TW" dirty="0">
                <a:latin typeface="Arial"/>
                <a:ea typeface="新細明體"/>
                <a:cs typeface="Arial"/>
              </a:rPr>
              <a:t> </a:t>
            </a:r>
            <a:r>
              <a:rPr kumimoji="1" lang="el-GR" altLang="zh-TW" sz="1200" b="0" i="0" kern="1200" dirty="0">
                <a:solidFill>
                  <a:schemeClr val="tx1"/>
                </a:solidFill>
                <a:effectLst/>
                <a:latin typeface="Arial"/>
                <a:ea typeface="新細明體"/>
                <a:cs typeface="Arial"/>
              </a:rPr>
              <a:t>β</a:t>
            </a:r>
            <a:r>
              <a:rPr kumimoji="1" lang="en-US" altLang="zh-TW" dirty="0">
                <a:latin typeface="Arial"/>
                <a:ea typeface="新細明體"/>
                <a:cs typeface="Arial"/>
              </a:rPr>
              <a:t> </a:t>
            </a:r>
            <a:r>
              <a:rPr kumimoji="1" lang="el-GR" altLang="zh-TW" sz="1200" b="0" i="0" kern="1200" dirty="0">
                <a:solidFill>
                  <a:schemeClr val="tx1"/>
                </a:solidFill>
                <a:effectLst/>
                <a:latin typeface="Arial"/>
                <a:ea typeface="新細明體"/>
                <a:cs typeface="Arial"/>
              </a:rPr>
              <a:t>γ</a:t>
            </a:r>
            <a:r>
              <a:rPr lang="el-GR" altLang="zh-TW" dirty="0">
                <a:latin typeface="Arial"/>
                <a:ea typeface="新細明體"/>
                <a:cs typeface="Arial"/>
              </a:rPr>
              <a:t> </a:t>
            </a:r>
            <a:r>
              <a:rPr lang="el-GR" altLang="zh-TW" dirty="0" err="1">
                <a:latin typeface="Arial"/>
                <a:ea typeface="新細明體"/>
                <a:cs typeface="Arial"/>
              </a:rPr>
              <a:t>bar</a:t>
            </a:r>
            <a:r>
              <a:rPr lang="el-GR" altLang="zh-TW" dirty="0">
                <a:latin typeface="Arial"/>
                <a:ea typeface="新細明體"/>
                <a:cs typeface="Arial"/>
              </a:rPr>
              <a:t> </a:t>
            </a:r>
            <a:r>
              <a:rPr lang="zh-TW" altLang="en-US">
                <a:latin typeface="Arial"/>
                <a:ea typeface="新細明體"/>
                <a:cs typeface="Arial"/>
              </a:rPr>
              <a:t>了</a:t>
            </a:r>
          </a:p>
          <a:p>
            <a:r>
              <a:rPr lang="zh-TW" altLang="en-US" dirty="0">
                <a:latin typeface="Arial"/>
                <a:ea typeface="新細明體"/>
                <a:cs typeface="Arial"/>
              </a:rPr>
              <a:t>估計值</a:t>
            </a:r>
            <a:r>
              <a:rPr kumimoji="1" lang="el-GR" altLang="zh-TW" sz="1200" b="0" i="0" kern="1200" dirty="0">
                <a:solidFill>
                  <a:schemeClr val="tx1"/>
                </a:solidFill>
                <a:effectLst/>
                <a:latin typeface="Arial"/>
                <a:ea typeface="新細明體"/>
                <a:cs typeface="Arial"/>
              </a:rPr>
              <a:t>α</a:t>
            </a:r>
            <a:r>
              <a:rPr kumimoji="1" lang="zh-TW" altLang="en-US" sz="1200" b="0" i="0" kern="1200">
                <a:solidFill>
                  <a:schemeClr val="tx1"/>
                </a:solidFill>
                <a:effectLst/>
                <a:latin typeface="Arial"/>
                <a:ea typeface="新細明體"/>
                <a:cs typeface="Arial"/>
              </a:rPr>
              <a:t> </a:t>
            </a:r>
            <a:r>
              <a:rPr lang="zh-TW" altLang="en-US">
                <a:latin typeface="Arial"/>
                <a:ea typeface="新細明體"/>
                <a:cs typeface="Arial"/>
              </a:rPr>
              <a:t>的分母 是小</a:t>
            </a:r>
            <a:r>
              <a:rPr lang="en-US" altLang="zh-TW" dirty="0">
                <a:latin typeface="Arial"/>
                <a:ea typeface="新細明體"/>
                <a:cs typeface="Arial"/>
              </a:rPr>
              <a:t>r</a:t>
            </a:r>
            <a:r>
              <a:rPr lang="zh-TW" altLang="en-US">
                <a:latin typeface="Arial"/>
                <a:ea typeface="新細明體"/>
                <a:cs typeface="Arial"/>
              </a:rPr>
              <a:t>平方連加的和 分子是小</a:t>
            </a:r>
            <a:r>
              <a:rPr lang="en-US" altLang="zh-TW" dirty="0">
                <a:latin typeface="Arial"/>
                <a:ea typeface="新細明體"/>
                <a:cs typeface="Arial"/>
              </a:rPr>
              <a:t>r</a:t>
            </a:r>
            <a:r>
              <a:rPr lang="zh-TW" altLang="en-US">
                <a:latin typeface="Arial"/>
                <a:ea typeface="新細明體"/>
                <a:cs typeface="Arial"/>
              </a:rPr>
              <a:t>和觀測值</a:t>
            </a:r>
            <a:r>
              <a:rPr lang="en-US" altLang="zh-TW" dirty="0">
                <a:latin typeface="Arial"/>
                <a:ea typeface="新細明體"/>
                <a:cs typeface="Arial"/>
              </a:rPr>
              <a:t>g(</a:t>
            </a:r>
            <a:r>
              <a:rPr lang="en-US" altLang="zh-TW" dirty="0" err="1">
                <a:latin typeface="Arial"/>
                <a:ea typeface="新細明體"/>
                <a:cs typeface="Arial"/>
              </a:rPr>
              <a:t>r,c</a:t>
            </a:r>
            <a:r>
              <a:rPr lang="en-US" altLang="zh-TW" dirty="0">
                <a:latin typeface="Arial"/>
                <a:ea typeface="新細明體"/>
                <a:cs typeface="Arial"/>
              </a:rPr>
              <a:t>)</a:t>
            </a:r>
            <a:r>
              <a:rPr lang="zh-TW" altLang="en-US">
                <a:latin typeface="Arial"/>
                <a:ea typeface="新細明體"/>
                <a:cs typeface="Arial"/>
              </a:rPr>
              <a:t>的乘積的加和</a:t>
            </a:r>
            <a:endParaRPr lang="en-US" altLang="zh-TW">
              <a:latin typeface="Arial"/>
              <a:ea typeface="新細明體"/>
              <a:cs typeface="Arial"/>
            </a:endParaRPr>
          </a:p>
          <a:p>
            <a:r>
              <a:rPr lang="zh-TW" altLang="en-US" dirty="0"/>
              <a:t>就是簡單的移項</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28</a:t>
            </a:fld>
            <a:endParaRPr lang="en-US" altLang="zh-TW"/>
          </a:p>
        </p:txBody>
      </p:sp>
    </p:spTree>
    <p:extLst>
      <p:ext uri="{BB962C8B-B14F-4D97-AF65-F5344CB8AC3E}">
        <p14:creationId xmlns:p14="http://schemas.microsoft.com/office/powerpoint/2010/main" val="1232768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a:ea typeface="新細明體"/>
                <a:cs typeface="Arial"/>
              </a:rPr>
              <a:t>8.1</a:t>
            </a:r>
            <a:r>
              <a:rPr lang="zh-CN" altLang="en-US" dirty="0">
                <a:latin typeface="Arial"/>
                <a:ea typeface="新細明體"/>
                <a:cs typeface="Arial"/>
              </a:rPr>
              <a:t> </a:t>
            </a:r>
            <a:r>
              <a:rPr lang="zh-TW" dirty="0">
                <a:latin typeface="Arial"/>
                <a:ea typeface="新細明體"/>
                <a:cs typeface="Arial"/>
              </a:rPr>
              <a:t>用</a:t>
            </a:r>
            <a:r>
              <a:rPr lang="en-US" altLang="zh-TW" dirty="0">
                <a:latin typeface="Arial"/>
                <a:ea typeface="新細明體"/>
                <a:cs typeface="Arial"/>
              </a:rPr>
              <a:t>local</a:t>
            </a:r>
            <a:r>
              <a:rPr lang="zh-TW" dirty="0">
                <a:latin typeface="Arial"/>
                <a:ea typeface="新細明體"/>
                <a:cs typeface="Arial"/>
              </a:rPr>
              <a:t>給的資訊推一個最逼近原圖的數學</a:t>
            </a:r>
            <a:r>
              <a:rPr lang="en-US" altLang="zh-TW" dirty="0">
                <a:latin typeface="Arial"/>
                <a:ea typeface="新細明體"/>
                <a:cs typeface="Arial"/>
              </a:rPr>
              <a:t>model(</a:t>
            </a:r>
            <a:r>
              <a:rPr lang="zh-TW" dirty="0">
                <a:latin typeface="Arial"/>
                <a:ea typeface="新細明體"/>
                <a:cs typeface="Arial"/>
              </a:rPr>
              <a:t>算式 函數 之類的東西</a:t>
            </a:r>
            <a:r>
              <a:rPr lang="en-US" altLang="zh-TW" dirty="0">
                <a:latin typeface="Arial"/>
                <a:ea typeface="新細明體"/>
                <a:cs typeface="Arial"/>
              </a:rPr>
              <a:t>)</a:t>
            </a:r>
            <a:r>
              <a:rPr lang="zh-TW" dirty="0">
                <a:latin typeface="Arial"/>
                <a:ea typeface="新細明體"/>
                <a:cs typeface="Arial"/>
              </a:rPr>
              <a:t>出來</a:t>
            </a:r>
            <a:endParaRPr lang="en-US" altLang="zh-TW" dirty="0">
              <a:latin typeface="Arial"/>
              <a:ea typeface="新細明體"/>
              <a:cs typeface="Arial"/>
            </a:endParaRPr>
          </a:p>
          <a:p>
            <a:pPr rtl="0" fontAlgn="base"/>
            <a:r>
              <a:rPr kumimoji="1" lang="zh-TW" altLang="en-US" sz="1200" b="0" i="0" kern="1200" dirty="0">
                <a:solidFill>
                  <a:schemeClr val="tx1"/>
                </a:solidFill>
                <a:effectLst/>
                <a:latin typeface="Arial" charset="0"/>
                <a:ea typeface="新細明體" pitchFamily="18" charset="-120"/>
                <a:cs typeface="+mn-cs"/>
              </a:rPr>
              <a:t>改進 </a:t>
            </a:r>
          </a:p>
          <a:p>
            <a:pPr rtl="0" fontAlgn="base"/>
            <a:r>
              <a:rPr kumimoji="1" lang="en-US" altLang="zh-TW" sz="1200" b="0" i="0" kern="1200" dirty="0">
                <a:solidFill>
                  <a:schemeClr val="tx1"/>
                </a:solidFill>
                <a:effectLst/>
                <a:latin typeface="Arial" charset="0"/>
                <a:ea typeface="新細明體" pitchFamily="18" charset="-120"/>
                <a:cs typeface="+mn-cs"/>
              </a:rPr>
              <a:t>1.</a:t>
            </a:r>
            <a:r>
              <a:rPr kumimoji="1" lang="zh-TW" altLang="en-US" sz="1200" b="0" i="0" kern="1200" dirty="0">
                <a:solidFill>
                  <a:schemeClr val="tx1"/>
                </a:solidFill>
                <a:effectLst/>
                <a:latin typeface="Arial" charset="0"/>
                <a:ea typeface="新細明體" pitchFamily="18" charset="-120"/>
                <a:cs typeface="+mn-cs"/>
              </a:rPr>
              <a:t>上慢點 多些舉例 </a:t>
            </a:r>
          </a:p>
          <a:p>
            <a:pPr rtl="0" fontAlgn="base"/>
            <a:r>
              <a:rPr kumimoji="1" lang="en-US" altLang="zh-TW" sz="1200" b="0" i="0" kern="1200" dirty="0">
                <a:solidFill>
                  <a:schemeClr val="tx1"/>
                </a:solidFill>
                <a:effectLst/>
                <a:latin typeface="Arial" charset="0"/>
                <a:ea typeface="新細明體" pitchFamily="18" charset="-120"/>
                <a:cs typeface="+mn-cs"/>
              </a:rPr>
              <a:t>2.PDF</a:t>
            </a:r>
            <a:r>
              <a:rPr kumimoji="1" lang="zh-TW" altLang="en-US" sz="1200" b="0" i="0" kern="1200" dirty="0">
                <a:solidFill>
                  <a:schemeClr val="tx1"/>
                </a:solidFill>
                <a:effectLst/>
                <a:latin typeface="Arial" charset="0"/>
                <a:ea typeface="新細明體" pitchFamily="18" charset="-120"/>
                <a:cs typeface="+mn-cs"/>
              </a:rPr>
              <a:t>版本 </a:t>
            </a:r>
          </a:p>
          <a:p>
            <a:pPr rtl="0" fontAlgn="base"/>
            <a:r>
              <a:rPr kumimoji="1" lang="en-US" altLang="zh-TW" sz="1200" b="0" i="0" kern="1200" dirty="0">
                <a:solidFill>
                  <a:schemeClr val="tx1"/>
                </a:solidFill>
                <a:effectLst/>
                <a:latin typeface="Arial" charset="0"/>
                <a:ea typeface="新細明體" pitchFamily="18" charset="-120"/>
                <a:cs typeface="+mn-cs"/>
              </a:rPr>
              <a:t>3.</a:t>
            </a:r>
            <a:r>
              <a:rPr kumimoji="1" lang="zh-TW" altLang="en-US" sz="1200" b="0" i="0" kern="1200" dirty="0">
                <a:solidFill>
                  <a:schemeClr val="tx1"/>
                </a:solidFill>
                <a:effectLst/>
                <a:latin typeface="Arial" charset="0"/>
                <a:ea typeface="新細明體" pitchFamily="18" charset="-120"/>
                <a:cs typeface="+mn-cs"/>
              </a:rPr>
              <a:t>加入頁碼 </a:t>
            </a:r>
          </a:p>
          <a:p>
            <a:pPr rtl="0" fontAlgn="base"/>
            <a:r>
              <a:rPr kumimoji="1" lang="en-US" altLang="zh-TW" sz="1200" b="0" i="0" kern="1200" dirty="0">
                <a:solidFill>
                  <a:schemeClr val="tx1"/>
                </a:solidFill>
                <a:effectLst/>
                <a:latin typeface="Arial" charset="0"/>
                <a:ea typeface="新細明體" pitchFamily="18" charset="-120"/>
                <a:cs typeface="+mn-cs"/>
              </a:rPr>
              <a:t>4.</a:t>
            </a:r>
            <a:r>
              <a:rPr kumimoji="1" lang="zh-TW" altLang="en-US" sz="1200" b="0" i="0" kern="1200" dirty="0">
                <a:solidFill>
                  <a:schemeClr val="tx1"/>
                </a:solidFill>
                <a:effectLst/>
                <a:latin typeface="Arial" charset="0"/>
                <a:ea typeface="新細明體" pitchFamily="18" charset="-120"/>
                <a:cs typeface="+mn-cs"/>
              </a:rPr>
              <a:t>講解定義 </a:t>
            </a:r>
          </a:p>
          <a:p>
            <a:endParaRPr lang="en-US" altLang="zh-TW" dirty="0">
              <a:latin typeface="Arial"/>
              <a:ea typeface="新細明體"/>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a:t>
            </a:fld>
            <a:endParaRPr lang="en-US" altLang="zh-TW"/>
          </a:p>
        </p:txBody>
      </p:sp>
    </p:spTree>
    <p:extLst>
      <p:ext uri="{BB962C8B-B14F-4D97-AF65-F5344CB8AC3E}">
        <p14:creationId xmlns:p14="http://schemas.microsoft.com/office/powerpoint/2010/main" val="288473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來看個例子鞏固一下</a:t>
                </a:r>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29</a:t>
            </a:fld>
            <a:endParaRPr lang="en-US" altLang="zh-TW"/>
          </a:p>
        </p:txBody>
      </p:sp>
    </p:spTree>
    <p:extLst>
      <p:ext uri="{BB962C8B-B14F-4D97-AF65-F5344CB8AC3E}">
        <p14:creationId xmlns:p14="http://schemas.microsoft.com/office/powerpoint/2010/main" val="2354658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我們知道了統計值</a:t>
                </a:r>
                <a:r>
                  <a:rPr kumimoji="1" lang="en-US" altLang="zh-TW" dirty="0" err="1"/>
                  <a:t>abr</a:t>
                </a:r>
                <a:r>
                  <a:rPr kumimoji="1" lang="zh-TW" altLang="en-US" dirty="0"/>
                  <a:t>之後，就可以利用這個擬合的方程式求出這個區域的擬合灰度值 就是右邊這個矩陣</a:t>
                </a:r>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30</a:t>
            </a:fld>
            <a:endParaRPr lang="en-US" altLang="zh-TW"/>
          </a:p>
        </p:txBody>
      </p:sp>
    </p:spTree>
    <p:extLst>
      <p:ext uri="{BB962C8B-B14F-4D97-AF65-F5344CB8AC3E}">
        <p14:creationId xmlns:p14="http://schemas.microsoft.com/office/powerpoint/2010/main" val="546977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求出擬合矩陣之後，我們就可以算出誤差的平方和</a:t>
                </a:r>
              </a:p>
              <a:p>
                <a:r>
                  <a:rPr lang="zh-TW" altLang="en-US">
                    <a:latin typeface="Arial"/>
                    <a:ea typeface="新細明體"/>
                    <a:cs typeface="Arial"/>
                  </a:rPr>
                  <a:t>是我可能就附上公式考這個</a:t>
                </a:r>
                <a:endParaRPr lang="zh-TW" altLang="en-US" dirty="0">
                  <a:cs typeface="Arial"/>
                </a:endParaRPr>
              </a:p>
              <a:p>
                <a:r>
                  <a:rPr lang="zh-TW" altLang="en-US">
                    <a:latin typeface="Arial"/>
                    <a:ea typeface="新細明體"/>
                    <a:cs typeface="Arial"/>
                  </a:rPr>
                  <a:t>是我可能很懶就不改數字了</a:t>
                </a:r>
                <a:endParaRPr lang="zh-TW" altLang="en-US" dirty="0">
                  <a:cs typeface="Arial"/>
                </a:endParaRPr>
              </a:p>
              <a:p>
                <a:r>
                  <a:rPr lang="zh-TW" altLang="en-US">
                    <a:latin typeface="Arial"/>
                    <a:ea typeface="新細明體"/>
                    <a:cs typeface="Arial"/>
                  </a:rPr>
                  <a:t>公式只要取到小數點第一位(4捨5入</a:t>
                </a:r>
                <a:endParaRPr lang="zh-TW" altLang="en-US" dirty="0">
                  <a:cs typeface="Arial"/>
                </a:endParaRPr>
              </a:p>
              <a:p>
                <a:r>
                  <a:rPr lang="zh-TW" altLang="en-US">
                    <a:latin typeface="Arial"/>
                    <a:ea typeface="新細明體"/>
                    <a:cs typeface="Arial"/>
                  </a:rPr>
                  <a:t>或分數的形式</a:t>
                </a:r>
                <a:endParaRPr lang="zh-TW" altLang="en-US" dirty="0">
                  <a:cs typeface="Arial"/>
                </a:endParaRPr>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31</a:t>
            </a:fld>
            <a:endParaRPr lang="en-US" altLang="zh-TW"/>
          </a:p>
        </p:txBody>
      </p:sp>
    </p:spTree>
    <p:extLst>
      <p:ext uri="{BB962C8B-B14F-4D97-AF65-F5344CB8AC3E}">
        <p14:creationId xmlns:p14="http://schemas.microsoft.com/office/powerpoint/2010/main" val="516247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Arial"/>
                <a:ea typeface="新細明體"/>
                <a:cs typeface="Arial"/>
              </a:rPr>
              <a:t>圖例</a:t>
            </a:r>
            <a:endParaRPr lang="zh-TW" altLang="en-US"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32</a:t>
            </a:fld>
            <a:endParaRPr lang="en-US" altLang="zh-TW"/>
          </a:p>
        </p:txBody>
      </p:sp>
    </p:spTree>
    <p:extLst>
      <p:ext uri="{BB962C8B-B14F-4D97-AF65-F5344CB8AC3E}">
        <p14:creationId xmlns:p14="http://schemas.microsoft.com/office/powerpoint/2010/main" val="4038661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再來複習一下剛才算估計值的公式</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33</a:t>
            </a:fld>
            <a:endParaRPr lang="en-US" altLang="zh-TW"/>
          </a:p>
        </p:txBody>
      </p:sp>
    </p:spTree>
    <p:extLst>
      <p:ext uri="{BB962C8B-B14F-4D97-AF65-F5344CB8AC3E}">
        <p14:creationId xmlns:p14="http://schemas.microsoft.com/office/powerpoint/2010/main" val="225600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atin typeface="Arial"/>
                    <a:ea typeface="新細明體"/>
                    <a:cs typeface="Arial"/>
                  </a:rPr>
                  <a:t>前面的前提，觀測值</a:t>
                </a:r>
                <a:r>
                  <a:rPr lang="en-US" dirty="0">
                    <a:latin typeface="Arial"/>
                    <a:ea typeface="新細明體"/>
                    <a:cs typeface="Arial"/>
                  </a:rPr>
                  <a:t>g(</a:t>
                </a:r>
                <a:r>
                  <a:rPr lang="en-US" err="1">
                    <a:latin typeface="Arial"/>
                    <a:ea typeface="新細明體"/>
                    <a:cs typeface="Arial"/>
                  </a:rPr>
                  <a:t>r,c</a:t>
                </a:r>
                <a:r>
                  <a:rPr lang="en-US">
                    <a:latin typeface="Arial"/>
                    <a:ea typeface="新細明體"/>
                    <a:cs typeface="Arial"/>
                  </a:rPr>
                  <a:t>) = …..</a:t>
                </a:r>
                <a:endParaRPr lang="zh-TW" dirty="0">
                  <a:cs typeface="Arial" charset="0"/>
                </a:endParaRPr>
              </a:p>
              <a:p>
                <a:r>
                  <a:rPr kumimoji="1" lang="zh-TW" altLang="en-US" dirty="0"/>
                  <a:t>為何可以替換 </a:t>
                </a:r>
                <a:r>
                  <a:rPr kumimoji="1" lang="en-US" altLang="zh-TW" dirty="0"/>
                  <a:t>-&gt;</a:t>
                </a:r>
                <a:r>
                  <a:rPr kumimoji="1" lang="zh-TW" altLang="en-US" dirty="0"/>
                  <a:t> 看下一張投影片</a:t>
                </a:r>
              </a:p>
              <a:p>
                <a:r>
                  <a:rPr lang="zh-TW" altLang="en-US">
                    <a:latin typeface="Arial"/>
                    <a:ea typeface="新細明體"/>
                    <a:cs typeface="Arial"/>
                  </a:rPr>
                  <a:t>將 alpha hat ..., 中的 g(r, c)也就是觀測值 替換成前面所謂的斜面模型 + 雜訊</a:t>
                </a:r>
                <a:endParaRPr lang="zh-TW" altLang="en-US" dirty="0">
                  <a:cs typeface="Arial"/>
                </a:endParaRPr>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34</a:t>
            </a:fld>
            <a:endParaRPr lang="en-US" altLang="zh-TW"/>
          </a:p>
        </p:txBody>
      </p:sp>
    </p:spTree>
    <p:extLst>
      <p:ext uri="{BB962C8B-B14F-4D97-AF65-F5344CB8AC3E}">
        <p14:creationId xmlns:p14="http://schemas.microsoft.com/office/powerpoint/2010/main" val="3227143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a:latin typeface="Arial"/>
                    <a:ea typeface="新細明體"/>
                    <a:cs typeface="Arial"/>
                  </a:rPr>
                  <a:t>前面的前提</a:t>
                </a:r>
                <a:endParaRPr lang="en-US" altLang="zh-CN">
                  <a:latin typeface="Arial"/>
                  <a:ea typeface="新細明體"/>
                  <a:cs typeface="Arial"/>
                </a:endParaRPr>
              </a:p>
            </p:txBody>
          </p:sp>
        </mc:Choice>
        <mc:Fallback xmlns="">
          <p:sp>
            <p:nvSpPr>
              <p:cNvPr id="3" name="備忘稿版面配置區 2"/>
              <p:cNvSpPr>
                <a:spLocks noGrp="1"/>
              </p:cNvSpPr>
              <p:nvPr>
                <p:ph type="body" idx="1"/>
              </p:nvPr>
            </p:nvSpPr>
            <p:spPr/>
            <p:txBody>
              <a:bodyPr/>
              <a:lstStyle/>
              <a:p>
                <a:r>
                  <a:rPr lang="zh-TW" altLang="en-US" dirty="0" smtClean="0"/>
                  <a:t>＠</a:t>
                </a:r>
                <a:r>
                  <a:rPr lang="zh-TW" altLang="en-US" dirty="0" smtClean="0"/>
                  <a:t>使用</a:t>
                </a:r>
                <a:r>
                  <a:rPr lang="zh-TW" altLang="en-US" dirty="0" smtClean="0"/>
                  <a:t>最小平方法估計斜面參數 雜訊變異</a:t>
                </a:r>
                <a:r>
                  <a:rPr lang="zh-TW" altLang="en-US" dirty="0" smtClean="0"/>
                  <a:t>數</a:t>
                </a:r>
              </a:p>
              <a:p>
                <a:r>
                  <a:rPr lang="zh-TW" altLang="en-US" dirty="0" smtClean="0"/>
                  <a:t>＠</a:t>
                </a:r>
              </a:p>
              <a:p>
                <a:r>
                  <a:rPr lang="zh-TW" altLang="en-US" dirty="0" smtClean="0"/>
                  <a:t>＠當</a:t>
                </a:r>
                <a:r>
                  <a:rPr lang="zh-TW" altLang="en-US" sz="1200" i="0" smtClean="0">
                    <a:latin typeface="Cambria Math" panose="02040503050406030204" pitchFamily="18" charset="0"/>
                  </a:rPr>
                  <a:t>η</a:t>
                </a:r>
                <a:r>
                  <a:rPr lang="zh-TW" altLang="en-US" dirty="0" smtClean="0"/>
                  <a:t> </a:t>
                </a:r>
                <a:r>
                  <a:rPr lang="zh-TW" altLang="en-US" dirty="0" smtClean="0"/>
                  <a:t>是隨機變數索引在 ＲＸＣ表示為雜訊</a:t>
                </a:r>
              </a:p>
              <a:p>
                <a:r>
                  <a:rPr lang="zh-TW" altLang="en-US" dirty="0" smtClean="0"/>
                  <a:t>＠</a:t>
                </a:r>
                <a:r>
                  <a:rPr lang="zh-TW" altLang="en-US" sz="1200" i="0" smtClean="0">
                    <a:latin typeface="Cambria Math" panose="02040503050406030204" pitchFamily="18" charset="0"/>
                  </a:rPr>
                  <a:t>η</a:t>
                </a:r>
                <a:r>
                  <a:rPr lang="en-US" altLang="zh-TW" sz="1200" b="0" i="0" smtClean="0">
                    <a:latin typeface="Cambria Math" panose="02040503050406030204" pitchFamily="18" charset="0"/>
                  </a:rPr>
                  <a:t>~N</a:t>
                </a:r>
                <a:r>
                  <a:rPr lang="en-US" altLang="zh-TW" sz="1200" i="0">
                    <a:latin typeface="Cambria Math" panose="02040503050406030204" pitchFamily="18" charset="0"/>
                  </a:rPr>
                  <a:t>(</a:t>
                </a:r>
                <a:r>
                  <a:rPr lang="en-US" altLang="zh-TW" sz="1200" b="0" i="0" smtClean="0">
                    <a:latin typeface="Cambria Math" panose="02040503050406030204" pitchFamily="18" charset="0"/>
                  </a:rPr>
                  <a:t>0,</a:t>
                </a:r>
                <a:r>
                  <a:rPr lang="zh-TW" altLang="en-US" sz="1200" i="0" smtClean="0">
                    <a:latin typeface="Cambria Math" panose="02040503050406030204" pitchFamily="18" charset="0"/>
                  </a:rPr>
                  <a:t>σ</a:t>
                </a:r>
                <a:r>
                  <a:rPr lang="en-US" altLang="zh-TW" sz="1200" i="0" smtClean="0">
                    <a:latin typeface="Cambria Math" charset="0"/>
                  </a:rPr>
                  <a:t>^</a:t>
                </a:r>
                <a:r>
                  <a:rPr lang="en-US" altLang="zh-TW" sz="1200" b="0" i="0" smtClean="0">
                    <a:latin typeface="Cambria Math" panose="02040503050406030204" pitchFamily="18" charset="0"/>
                  </a:rPr>
                  <a:t>2)</a:t>
                </a:r>
                <a:r>
                  <a:rPr lang="zh-TW" altLang="en-US" dirty="0" smtClean="0"/>
                  <a:t>雜訊在任兩點像素為獨立</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35</a:t>
            </a:fld>
            <a:endParaRPr lang="en-US" altLang="zh-TW" dirty="0"/>
          </a:p>
        </p:txBody>
      </p:sp>
    </p:spTree>
    <p:extLst>
      <p:ext uri="{BB962C8B-B14F-4D97-AF65-F5344CB8AC3E}">
        <p14:creationId xmlns:p14="http://schemas.microsoft.com/office/powerpoint/2010/main" val="2731213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atin typeface="Arial"/>
                    <a:ea typeface="新細明體"/>
                    <a:cs typeface="Arial"/>
                  </a:rPr>
                  <a:t>前面的前提，觀測值</a:t>
                </a:r>
                <a:r>
                  <a:rPr lang="en-US" dirty="0">
                    <a:latin typeface="Arial"/>
                    <a:ea typeface="新細明體"/>
                    <a:cs typeface="Arial"/>
                  </a:rPr>
                  <a:t>g(</a:t>
                </a:r>
                <a:r>
                  <a:rPr lang="en-US" err="1">
                    <a:latin typeface="Arial"/>
                    <a:ea typeface="新細明體"/>
                    <a:cs typeface="Arial"/>
                  </a:rPr>
                  <a:t>r,c</a:t>
                </a:r>
                <a:r>
                  <a:rPr lang="en-US">
                    <a:latin typeface="Arial"/>
                    <a:ea typeface="新細明體"/>
                    <a:cs typeface="Arial"/>
                  </a:rPr>
                  <a:t>) = …..</a:t>
                </a:r>
                <a:endParaRPr lang="zh-TW" dirty="0">
                  <a:cs typeface="Arial" charset="0"/>
                </a:endParaRPr>
              </a:p>
              <a:p>
                <a:r>
                  <a:rPr kumimoji="1" lang="zh-TW" altLang="en-US" dirty="0"/>
                  <a:t>為何可以替換 </a:t>
                </a:r>
                <a:r>
                  <a:rPr kumimoji="1" lang="en-US" altLang="zh-TW" dirty="0"/>
                  <a:t>-&gt;</a:t>
                </a:r>
                <a:r>
                  <a:rPr kumimoji="1" lang="zh-TW" altLang="en-US" dirty="0"/>
                  <a:t> 看下一張投影片</a:t>
                </a:r>
              </a:p>
              <a:p>
                <a:r>
                  <a:rPr lang="zh-TW" altLang="en-US">
                    <a:latin typeface="Arial"/>
                    <a:ea typeface="新細明體"/>
                    <a:cs typeface="Arial"/>
                  </a:rPr>
                  <a:t>將 alpha hat ..., 中的 g(r, c)也就是觀測值 替換成前面所謂的斜面模型 + 雜訊</a:t>
                </a:r>
                <a:endParaRPr lang="zh-TW" altLang="en-US" dirty="0">
                  <a:cs typeface="Arial"/>
                </a:endParaRPr>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36</a:t>
            </a:fld>
            <a:endParaRPr lang="en-US" altLang="zh-TW"/>
          </a:p>
        </p:txBody>
      </p:sp>
    </p:spTree>
    <p:extLst>
      <p:ext uri="{BB962C8B-B14F-4D97-AF65-F5344CB8AC3E}">
        <p14:creationId xmlns:p14="http://schemas.microsoft.com/office/powerpoint/2010/main" val="3652136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solidFill>
                  <a:schemeClr val="tx1"/>
                </a:solidFill>
                <a:latin typeface="Arial"/>
                <a:ea typeface="新細明體"/>
                <a:cs typeface="Arial"/>
              </a:rPr>
              <a:t>利用這個新式子 我們可以算出估計值</a:t>
            </a:r>
            <a:r>
              <a:rPr kumimoji="1" lang="el-GR" altLang="zh-TW" sz="1200" b="0" i="0" kern="1200" dirty="0">
                <a:solidFill>
                  <a:schemeClr val="tx1"/>
                </a:solidFill>
                <a:effectLst/>
                <a:latin typeface="Arial"/>
                <a:ea typeface="新細明體"/>
                <a:cs typeface="Arial"/>
              </a:rPr>
              <a:t>α</a:t>
            </a:r>
            <a:r>
              <a:rPr kumimoji="1" lang="en-US" altLang="zh-TW" sz="1200" b="0" i="0" kern="1200" dirty="0">
                <a:solidFill>
                  <a:schemeClr val="tx1"/>
                </a:solidFill>
                <a:effectLst/>
                <a:latin typeface="Arial"/>
                <a:ea typeface="新細明體"/>
                <a:cs typeface="Arial"/>
              </a:rPr>
              <a:t>-hat </a:t>
            </a:r>
            <a:r>
              <a:rPr kumimoji="1" lang="el-GR" altLang="zh-TW" sz="1200" b="0" i="0" kern="1200" dirty="0">
                <a:solidFill>
                  <a:schemeClr val="tx1"/>
                </a:solidFill>
                <a:effectLst/>
                <a:latin typeface="Arial"/>
                <a:ea typeface="新細明體"/>
                <a:cs typeface="Arial"/>
              </a:rPr>
              <a:t>β</a:t>
            </a:r>
            <a:r>
              <a:rPr kumimoji="1" lang="en-US" altLang="zh-TW" sz="1200" b="0" i="0" kern="1200" dirty="0">
                <a:solidFill>
                  <a:schemeClr val="tx1"/>
                </a:solidFill>
                <a:effectLst/>
                <a:latin typeface="Arial"/>
                <a:ea typeface="新細明體"/>
                <a:cs typeface="Arial"/>
              </a:rPr>
              <a:t>-hat</a:t>
            </a:r>
            <a:r>
              <a:rPr kumimoji="1" lang="en-US" altLang="zh-TW" dirty="0">
                <a:latin typeface="Arial"/>
                <a:ea typeface="新細明體"/>
                <a:cs typeface="Arial"/>
              </a:rPr>
              <a:t> </a:t>
            </a:r>
            <a:r>
              <a:rPr kumimoji="1" lang="el-GR" altLang="zh-TW" sz="1200" b="0" i="0" kern="1200" dirty="0">
                <a:solidFill>
                  <a:schemeClr val="tx1"/>
                </a:solidFill>
                <a:effectLst/>
                <a:latin typeface="Arial"/>
                <a:ea typeface="新細明體"/>
                <a:cs typeface="Arial"/>
              </a:rPr>
              <a:t>γ</a:t>
            </a:r>
            <a:r>
              <a:rPr kumimoji="1" lang="en-US" altLang="zh-TW" sz="1200" b="0" i="0" kern="1200" dirty="0">
                <a:solidFill>
                  <a:schemeClr val="tx1"/>
                </a:solidFill>
                <a:effectLst/>
                <a:latin typeface="Arial"/>
                <a:ea typeface="新細明體"/>
                <a:cs typeface="Arial"/>
              </a:rPr>
              <a:t>-hat</a:t>
            </a:r>
            <a:r>
              <a:rPr lang="zh-TW" altLang="en-US" dirty="0">
                <a:solidFill>
                  <a:schemeClr val="tx1"/>
                </a:solidFill>
                <a:latin typeface="Arial"/>
                <a:ea typeface="新細明體"/>
                <a:cs typeface="Arial"/>
              </a:rPr>
              <a:t>的數學期望</a:t>
            </a:r>
            <a:r>
              <a:rPr lang="zh-TW" altLang="en-US" dirty="0">
                <a:latin typeface="Arial"/>
                <a:ea typeface="新細明體"/>
                <a:cs typeface="Arial"/>
              </a:rPr>
              <a:t>值</a:t>
            </a:r>
            <a:r>
              <a:rPr lang="zh-TW" altLang="en-US" dirty="0">
                <a:solidFill>
                  <a:schemeClr val="tx1"/>
                </a:solidFill>
                <a:latin typeface="Arial"/>
                <a:ea typeface="新細明體"/>
                <a:cs typeface="Arial"/>
              </a:rPr>
              <a:t>和變異數</a:t>
            </a:r>
          </a:p>
          <a:p>
            <a:r>
              <a:rPr lang="zh-TW" altLang="en-US" dirty="0">
                <a:solidFill>
                  <a:schemeClr val="tx1"/>
                </a:solidFill>
                <a:latin typeface="Arial"/>
                <a:ea typeface="新細明體"/>
                <a:cs typeface="Arial"/>
              </a:rPr>
              <a:t>因為</a:t>
            </a:r>
            <a:r>
              <a:rPr lang="en-US" altLang="zh-TW" dirty="0" err="1">
                <a:solidFill>
                  <a:schemeClr val="tx1"/>
                </a:solidFill>
                <a:latin typeface="Arial"/>
                <a:ea typeface="新細明體"/>
                <a:cs typeface="Arial"/>
              </a:rPr>
              <a:t>eita</a:t>
            </a:r>
            <a:r>
              <a:rPr lang="zh-TW" altLang="en-US" dirty="0">
                <a:solidFill>
                  <a:schemeClr val="tx1"/>
                </a:solidFill>
                <a:latin typeface="Arial"/>
                <a:ea typeface="新細明體"/>
                <a:cs typeface="Arial"/>
              </a:rPr>
              <a:t>是均值為 </a:t>
            </a:r>
            <a:r>
              <a:rPr lang="en-US" altLang="zh-TW" dirty="0">
                <a:solidFill>
                  <a:schemeClr val="tx1"/>
                </a:solidFill>
                <a:latin typeface="Arial"/>
                <a:ea typeface="新細明體"/>
                <a:cs typeface="Arial"/>
              </a:rPr>
              <a:t>0</a:t>
            </a:r>
            <a:r>
              <a:rPr lang="en-US" altLang="zh-TW" dirty="0">
                <a:latin typeface="Arial"/>
                <a:ea typeface="新細明體"/>
                <a:cs typeface="Arial"/>
              </a:rPr>
              <a:t>(</a:t>
            </a:r>
            <a:r>
              <a:rPr lang="en-US" altLang="zh-TW" dirty="0" err="1">
                <a:latin typeface="Arial"/>
                <a:ea typeface="新細明體"/>
                <a:cs typeface="Arial"/>
              </a:rPr>
              <a:t>期望值為</a:t>
            </a:r>
            <a:r>
              <a:rPr lang="en-US" altLang="zh-TW" dirty="0">
                <a:latin typeface="Arial"/>
                <a:ea typeface="新細明體"/>
                <a:cs typeface="Arial"/>
              </a:rPr>
              <a:t> 0) </a:t>
            </a:r>
            <a:r>
              <a:rPr lang="zh-TW" altLang="en-US" dirty="0">
                <a:solidFill>
                  <a:schemeClr val="tx1"/>
                </a:solidFill>
                <a:latin typeface="Arial"/>
                <a:ea typeface="新細明體"/>
                <a:cs typeface="Arial"/>
              </a:rPr>
              <a:t>變異數</a:t>
            </a:r>
            <a:r>
              <a:rPr lang="zh-TW" altLang="en-US" dirty="0">
                <a:latin typeface="Arial"/>
                <a:ea typeface="新細明體"/>
                <a:cs typeface="Arial"/>
              </a:rPr>
              <a:t>為 </a:t>
            </a:r>
            <a:r>
              <a:rPr lang="en-US" altLang="zh-TW" dirty="0">
                <a:solidFill>
                  <a:schemeClr val="tx1"/>
                </a:solidFill>
                <a:latin typeface="Arial"/>
                <a:ea typeface="新細明體"/>
                <a:cs typeface="Arial"/>
              </a:rPr>
              <a:t>sigma</a:t>
            </a:r>
            <a:r>
              <a:rPr lang="en-US" altLang="zh-TW" dirty="0">
                <a:latin typeface="Arial"/>
                <a:ea typeface="新細明體"/>
                <a:cs typeface="Arial"/>
              </a:rPr>
              <a:t> 平</a:t>
            </a:r>
            <a:r>
              <a:rPr lang="zh-TW" altLang="en-US" dirty="0">
                <a:solidFill>
                  <a:schemeClr val="tx1"/>
                </a:solidFill>
                <a:latin typeface="Arial"/>
                <a:ea typeface="新細明體"/>
                <a:cs typeface="Arial"/>
              </a:rPr>
              <a:t>方的常態分佈</a:t>
            </a:r>
          </a:p>
          <a:p>
            <a:r>
              <a:rPr lang="el-GR" altLang="zh-TW" dirty="0">
                <a:latin typeface="Arial"/>
                <a:ea typeface="新細明體"/>
                <a:cs typeface="Arial"/>
              </a:rPr>
              <a:t>α</a:t>
            </a:r>
            <a:r>
              <a:rPr lang="en-US" altLang="zh-TW" dirty="0">
                <a:latin typeface="Arial"/>
                <a:ea typeface="新細明體"/>
                <a:cs typeface="Arial"/>
              </a:rPr>
              <a:t>-hat </a:t>
            </a:r>
            <a:r>
              <a:rPr lang="el-GR" altLang="zh-TW" dirty="0">
                <a:latin typeface="Arial"/>
                <a:ea typeface="新細明體"/>
                <a:cs typeface="Arial"/>
              </a:rPr>
              <a:t>β</a:t>
            </a:r>
            <a:r>
              <a:rPr lang="en-US" altLang="zh-TW" dirty="0">
                <a:latin typeface="Arial"/>
                <a:ea typeface="新細明體"/>
                <a:cs typeface="Arial"/>
              </a:rPr>
              <a:t>-hat </a:t>
            </a:r>
            <a:r>
              <a:rPr lang="el-GR" altLang="zh-TW" dirty="0">
                <a:latin typeface="Arial"/>
                <a:ea typeface="新細明體"/>
                <a:cs typeface="Arial"/>
              </a:rPr>
              <a:t>γ</a:t>
            </a:r>
            <a:r>
              <a:rPr lang="en-US" altLang="zh-TW" dirty="0">
                <a:latin typeface="Arial"/>
                <a:ea typeface="新細明體"/>
                <a:cs typeface="Arial"/>
              </a:rPr>
              <a:t>-hat 會是常態分布，</a:t>
            </a:r>
            <a:r>
              <a:rPr lang="zh-TW" dirty="0">
                <a:latin typeface="Arial"/>
                <a:ea typeface="新細明體"/>
                <a:cs typeface="Arial"/>
              </a:rPr>
              <a:t>數學期望值同為 </a:t>
            </a:r>
            <a:r>
              <a:rPr lang="en-US" altLang="zh-TW" dirty="0">
                <a:latin typeface="Arial"/>
                <a:ea typeface="新細明體"/>
                <a:cs typeface="Arial"/>
              </a:rPr>
              <a:t>alpha, beta, gamma </a:t>
            </a:r>
            <a:r>
              <a:rPr lang="en-US" altLang="zh-TW" dirty="0" err="1">
                <a:latin typeface="Arial"/>
                <a:ea typeface="新細明體"/>
                <a:cs typeface="Arial"/>
              </a:rPr>
              <a:t>和變異數為</a:t>
            </a:r>
            <a:r>
              <a:rPr lang="en-US" altLang="zh-TW" dirty="0">
                <a:latin typeface="Arial"/>
                <a:ea typeface="新細明體"/>
                <a:cs typeface="Arial"/>
              </a:rPr>
              <a:t> V[alpha</a:t>
            </a:r>
            <a:r>
              <a:rPr lang="zh-TW" dirty="0">
                <a:latin typeface="Arial"/>
                <a:ea typeface="新細明體"/>
                <a:cs typeface="Arial"/>
              </a:rPr>
              <a:t> </a:t>
            </a:r>
            <a:r>
              <a:rPr lang="en-US" altLang="zh-TW" dirty="0">
                <a:latin typeface="Arial"/>
                <a:ea typeface="新細明體"/>
                <a:cs typeface="Arial"/>
              </a:rPr>
              <a:t>hat]</a:t>
            </a:r>
            <a:endParaRPr lang="zh-TW" altLang="en-US" dirty="0">
              <a:latin typeface="Arial"/>
              <a:ea typeface="新細明體"/>
              <a:cs typeface="Arial"/>
            </a:endParaRPr>
          </a:p>
          <a:p>
            <a:r>
              <a:rPr lang="en-US" altLang="zh-TW" dirty="0" err="1">
                <a:solidFill>
                  <a:srgbClr val="000000"/>
                </a:solidFill>
                <a:latin typeface="Arial"/>
                <a:ea typeface="新細明體"/>
                <a:cs typeface="Arial"/>
              </a:rPr>
              <a:t>所以</a:t>
            </a:r>
            <a:r>
              <a:rPr kumimoji="1" lang="zh-TW" altLang="en-US" dirty="0"/>
              <a:t>統計上 </a:t>
            </a:r>
            <a:r>
              <a:rPr kumimoji="1" lang="en-US" altLang="zh-TW" sz="1200" b="0" i="0" kern="1200" dirty="0">
                <a:solidFill>
                  <a:schemeClr val="tx1"/>
                </a:solidFill>
                <a:effectLst/>
                <a:latin typeface="Arial" charset="0"/>
                <a:ea typeface="新細明體" pitchFamily="18" charset="-120"/>
                <a:cs typeface="+mn-cs"/>
              </a:rPr>
              <a:t>unbiased estimator: sample mean = </a:t>
            </a:r>
            <a:r>
              <a:rPr kumimoji="1" lang="zh-TW" altLang="en-US" sz="1200" b="0" i="0" kern="1200" dirty="0">
                <a:solidFill>
                  <a:schemeClr val="tx1"/>
                </a:solidFill>
                <a:effectLst/>
                <a:latin typeface="Arial" charset="0"/>
                <a:ea typeface="新細明體" pitchFamily="18" charset="-120"/>
                <a:cs typeface="+mn-cs"/>
              </a:rPr>
              <a:t>整體 </a:t>
            </a:r>
            <a:r>
              <a:rPr kumimoji="1" lang="en-US" altLang="zh-TW" sz="1200" b="0" i="0" kern="1200" dirty="0">
                <a:solidFill>
                  <a:schemeClr val="tx1"/>
                </a:solidFill>
                <a:effectLst/>
                <a:latin typeface="Arial" charset="0"/>
                <a:ea typeface="新細明體" pitchFamily="18" charset="-120"/>
                <a:cs typeface="+mn-cs"/>
              </a:rPr>
              <a:t>mean </a:t>
            </a:r>
          </a:p>
          <a:p>
            <a:endParaRPr lang="en-US" altLang="zh-TW" dirty="0">
              <a:solidFill>
                <a:srgbClr val="000000"/>
              </a:solidFill>
              <a:cs typeface="Arial"/>
            </a:endParaRPr>
          </a:p>
          <a:p>
            <a:endParaRPr lang="zh-TW" altLang="en-US" dirty="0">
              <a:solidFill>
                <a:srgbClr val="000000"/>
              </a:solidFill>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37</a:t>
            </a:fld>
            <a:endParaRPr lang="en-US" altLang="zh-TW"/>
          </a:p>
        </p:txBody>
      </p:sp>
    </p:spTree>
    <p:extLst>
      <p:ext uri="{BB962C8B-B14F-4D97-AF65-F5344CB8AC3E}">
        <p14:creationId xmlns:p14="http://schemas.microsoft.com/office/powerpoint/2010/main" val="2017429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t"/>
            <a:r>
              <a:rPr kumimoji="1" lang="zh-TW" altLang="en-US" sz="1200" b="0" i="0" kern="1200" dirty="0">
                <a:solidFill>
                  <a:schemeClr val="tx1"/>
                </a:solidFill>
                <a:effectLst/>
                <a:latin typeface="Arial" charset="0"/>
                <a:ea typeface="新細明體" pitchFamily="18" charset="-120"/>
                <a:cs typeface="+mn-cs"/>
              </a:rPr>
              <a:t>加一個常數 變異數不變</a:t>
            </a:r>
          </a:p>
          <a:p>
            <a:pPr rtl="0" fontAlgn="t"/>
            <a:r>
              <a:rPr kumimoji="1" lang="zh-TW" altLang="en-US" sz="1200" b="0" i="0" kern="1200" dirty="0">
                <a:solidFill>
                  <a:schemeClr val="tx1"/>
                </a:solidFill>
                <a:effectLst/>
                <a:latin typeface="Arial" charset="0"/>
                <a:ea typeface="新細明體" pitchFamily="18" charset="-120"/>
                <a:cs typeface="+mn-cs"/>
              </a:rPr>
              <a:t>乘以係數</a:t>
            </a:r>
            <a:r>
              <a:rPr kumimoji="1" lang="en-US" altLang="zh-TW" sz="1200" b="0" i="0" kern="1200" dirty="0">
                <a:solidFill>
                  <a:schemeClr val="tx1"/>
                </a:solidFill>
                <a:effectLst/>
                <a:latin typeface="Arial" charset="0"/>
                <a:ea typeface="新細明體" pitchFamily="18" charset="-120"/>
                <a:cs typeface="+mn-cs"/>
              </a:rPr>
              <a:t>a ​​</a:t>
            </a:r>
            <a:r>
              <a:rPr kumimoji="1" lang="zh-TW" altLang="en-US" sz="1200" b="0" i="0" kern="1200" dirty="0">
                <a:solidFill>
                  <a:schemeClr val="tx1"/>
                </a:solidFill>
                <a:effectLst/>
                <a:latin typeface="Arial" charset="0"/>
                <a:ea typeface="新細明體" pitchFamily="18" charset="-120"/>
                <a:cs typeface="+mn-cs"/>
              </a:rPr>
              <a:t>變異數會乘以係數</a:t>
            </a:r>
            <a:r>
              <a:rPr kumimoji="1" lang="en-US" altLang="zh-TW" sz="1200" b="0" i="0" kern="1200" dirty="0">
                <a:solidFill>
                  <a:schemeClr val="tx1"/>
                </a:solidFill>
                <a:effectLst/>
                <a:latin typeface="Arial" charset="0"/>
                <a:ea typeface="新細明體" pitchFamily="18" charset="-120"/>
                <a:cs typeface="+mn-cs"/>
              </a:rPr>
              <a:t>a</a:t>
            </a:r>
            <a:r>
              <a:rPr kumimoji="1" lang="zh-TW" altLang="en-US" sz="1200" b="0" i="0" kern="1200" dirty="0">
                <a:solidFill>
                  <a:schemeClr val="tx1"/>
                </a:solidFill>
                <a:effectLst/>
                <a:latin typeface="Arial" charset="0"/>
                <a:ea typeface="新細明體" pitchFamily="18" charset="-120"/>
                <a:cs typeface="+mn-cs"/>
              </a:rPr>
              <a:t>方</a:t>
            </a:r>
          </a:p>
          <a:p>
            <a:pPr rtl="0" fontAlgn="t"/>
            <a:r>
              <a:rPr kumimoji="1" lang="en-US" altLang="zh-TW" sz="1200" b="0" i="0" kern="1200" dirty="0">
                <a:solidFill>
                  <a:schemeClr val="tx1"/>
                </a:solidFill>
                <a:effectLst/>
                <a:latin typeface="Arial" charset="0"/>
                <a:ea typeface="新細明體" pitchFamily="18" charset="-120"/>
                <a:cs typeface="+mn-cs"/>
              </a:rPr>
              <a:t>XY</a:t>
            </a:r>
            <a:r>
              <a:rPr kumimoji="1" lang="zh-TW" altLang="en-US" sz="1200" b="0" i="0" kern="1200" dirty="0">
                <a:solidFill>
                  <a:schemeClr val="tx1"/>
                </a:solidFill>
                <a:effectLst/>
                <a:latin typeface="Arial" charset="0"/>
                <a:ea typeface="新細明體" pitchFamily="18" charset="-120"/>
                <a:cs typeface="+mn-cs"/>
              </a:rPr>
              <a:t>獨立共變異數為</a:t>
            </a:r>
            <a:r>
              <a:rPr kumimoji="1" lang="en-US" altLang="zh-TW" sz="1200" b="0" i="0" kern="1200" dirty="0">
                <a:solidFill>
                  <a:schemeClr val="tx1"/>
                </a:solidFill>
                <a:effectLst/>
                <a:latin typeface="Arial" charset="0"/>
                <a:ea typeface="新細明體" pitchFamily="18" charset="-120"/>
                <a:cs typeface="+mn-cs"/>
              </a:rPr>
              <a:t>0 (Covariance)</a:t>
            </a:r>
            <a:endParaRPr kumimoji="1" lang="zh-TW" altLang="en-US" sz="1200" b="0" i="0" kern="1200" dirty="0">
              <a:solidFill>
                <a:schemeClr val="tx1"/>
              </a:solidFill>
              <a:effectLst/>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38</a:t>
            </a:fld>
            <a:endParaRPr lang="en-US" altLang="zh-TW"/>
          </a:p>
        </p:txBody>
      </p:sp>
    </p:spTree>
    <p:extLst>
      <p:ext uri="{BB962C8B-B14F-4D97-AF65-F5344CB8AC3E}">
        <p14:creationId xmlns:p14="http://schemas.microsoft.com/office/powerpoint/2010/main" val="408936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BAB4883-B3A4-4110-A8C3-8766A89AD987}" type="slidenum">
              <a:rPr lang="en-US" altLang="zh-TW"/>
              <a:pPr>
                <a:spcBef>
                  <a:spcPct val="0"/>
                </a:spcBef>
              </a:pPr>
              <a:t>3</a:t>
            </a:fld>
            <a:endParaRPr lang="en-US" altLang="zh-TW" dirty="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r>
              <a:rPr lang="zh-CN">
                <a:latin typeface="Arial"/>
                <a:ea typeface="新細明體"/>
                <a:cs typeface="Arial"/>
              </a:rPr>
              <a:t>一張灰階影像實際上就是一個矩陣，前幾次作業應該能感受到</a:t>
            </a:r>
            <a:r>
              <a:rPr lang="zh-CN" altLang="en-US">
                <a:latin typeface="Arial"/>
                <a:ea typeface="新細明體"/>
                <a:cs typeface="Arial"/>
              </a:rPr>
              <a:t>，一個圖片的[</a:t>
            </a:r>
            <a:r>
              <a:rPr lang="zh-CN">
                <a:latin typeface="Arial"/>
                <a:ea typeface="新細明體"/>
                <a:cs typeface="Arial"/>
              </a:rPr>
              <a:t>長</a:t>
            </a:r>
            <a:r>
              <a:rPr lang="en-US" altLang="zh-CN" dirty="0">
                <a:latin typeface="Arial"/>
                <a:ea typeface="新細明體"/>
                <a:cs typeface="Arial"/>
              </a:rPr>
              <a:t>][</a:t>
            </a:r>
            <a:r>
              <a:rPr lang="zh-CN">
                <a:latin typeface="Arial"/>
                <a:ea typeface="新細明體"/>
                <a:cs typeface="Arial"/>
              </a:rPr>
              <a:t>寬</a:t>
            </a:r>
            <a:r>
              <a:rPr lang="en-US" altLang="zh-CN" dirty="0">
                <a:latin typeface="Arial"/>
                <a:ea typeface="新細明體"/>
                <a:cs typeface="Arial"/>
              </a:rPr>
              <a:t>]</a:t>
            </a:r>
            <a:r>
              <a:rPr lang="zh-CN">
                <a:latin typeface="Arial"/>
                <a:ea typeface="新細明體"/>
                <a:cs typeface="Arial"/>
              </a:rPr>
              <a:t>以及他</a:t>
            </a:r>
            <a:r>
              <a:rPr lang="zh-CN" altLang="en-US">
                <a:latin typeface="Arial"/>
                <a:ea typeface="新細明體"/>
                <a:cs typeface="Arial"/>
              </a:rPr>
              <a:t>的</a:t>
            </a:r>
            <a:r>
              <a:rPr lang="zh-CN">
                <a:latin typeface="Arial"/>
                <a:ea typeface="新細明體"/>
                <a:cs typeface="Arial"/>
              </a:rPr>
              <a:t>灰</a:t>
            </a:r>
            <a:r>
              <a:rPr lang="zh-CN" altLang="en-US">
                <a:latin typeface="Arial"/>
                <a:ea typeface="新細明體"/>
                <a:cs typeface="Arial"/>
              </a:rPr>
              <a:t>階</a:t>
            </a:r>
            <a:r>
              <a:rPr lang="zh-CN">
                <a:latin typeface="Arial"/>
                <a:ea typeface="新細明體"/>
                <a:cs typeface="Arial"/>
              </a:rPr>
              <a:t>值</a:t>
            </a:r>
            <a:r>
              <a:rPr lang="zh-CN" altLang="en-US">
                <a:latin typeface="Arial"/>
                <a:ea typeface="新細明體"/>
                <a:cs typeface="Arial"/>
              </a:rPr>
              <a:t>，</a:t>
            </a:r>
            <a:endParaRPr lang="zh-TW">
              <a:latin typeface="Arial"/>
              <a:ea typeface="新細明體"/>
              <a:cs typeface="Arial"/>
            </a:endParaRPr>
          </a:p>
          <a:p>
            <a:r>
              <a:rPr lang="zh-CN">
                <a:latin typeface="Arial"/>
                <a:ea typeface="新細明體"/>
                <a:cs typeface="Arial"/>
              </a:rPr>
              <a:t>如果我們把灰</a:t>
            </a:r>
            <a:r>
              <a:rPr lang="zh-CN" altLang="en-US">
                <a:latin typeface="Arial"/>
                <a:ea typeface="新細明體"/>
                <a:cs typeface="Arial"/>
              </a:rPr>
              <a:t>階</a:t>
            </a:r>
            <a:r>
              <a:rPr lang="zh-CN">
                <a:latin typeface="Arial"/>
                <a:ea typeface="新細明體"/>
                <a:cs typeface="Arial"/>
              </a:rPr>
              <a:t>值當做是高度而非</a:t>
            </a:r>
            <a:r>
              <a:rPr lang="zh-CN" altLang="en-US">
                <a:latin typeface="Arial"/>
                <a:ea typeface="新細明體"/>
                <a:cs typeface="Arial"/>
              </a:rPr>
              <a:t>亮度</a:t>
            </a:r>
            <a:r>
              <a:rPr lang="zh-CN">
                <a:latin typeface="Arial"/>
                <a:ea typeface="新細明體"/>
                <a:cs typeface="Arial"/>
              </a:rPr>
              <a:t>，那麼一塊區域的灰度值越亮，這塊區域就</a:t>
            </a:r>
            <a:r>
              <a:rPr lang="zh-CN" altLang="en-US">
                <a:latin typeface="Arial"/>
                <a:ea typeface="新細明體"/>
                <a:cs typeface="Arial"/>
              </a:rPr>
              <a:t>越高</a:t>
            </a:r>
            <a:r>
              <a:rPr lang="zh-CN">
                <a:latin typeface="Arial"/>
                <a:ea typeface="新細明體"/>
                <a:cs typeface="Arial"/>
              </a:rPr>
              <a:t>，就是這幅圖上我們看到的</a:t>
            </a:r>
            <a:endParaRPr lang="en-US">
              <a:latin typeface="Arial"/>
              <a:ea typeface="新細明體"/>
              <a:cs typeface="Arial"/>
            </a:endParaRPr>
          </a:p>
          <a:p>
            <a:r>
              <a:rPr lang="zh-CN">
                <a:latin typeface="Arial"/>
                <a:ea typeface="新細明體"/>
                <a:cs typeface="Arial"/>
              </a:rPr>
              <a:t>實際的</a:t>
            </a:r>
            <a:r>
              <a:rPr lang="zh-CN" altLang="en-US">
                <a:latin typeface="Arial"/>
                <a:ea typeface="新細明體"/>
                <a:cs typeface="Arial"/>
              </a:rPr>
              <a:t>形狀</a:t>
            </a:r>
            <a:r>
              <a:rPr lang="zh-CN">
                <a:latin typeface="Arial"/>
                <a:ea typeface="新細明體"/>
                <a:cs typeface="Arial"/>
              </a:rPr>
              <a:t>應該是連續的</a:t>
            </a:r>
            <a:r>
              <a:rPr lang="en-US" altLang="zh-CN" dirty="0">
                <a:latin typeface="Arial"/>
                <a:ea typeface="新細明體"/>
                <a:cs typeface="Arial"/>
              </a:rPr>
              <a:t>(</a:t>
            </a:r>
            <a:r>
              <a:rPr lang="en-US" altLang="zh-CN" dirty="0" err="1">
                <a:latin typeface="Arial"/>
                <a:ea typeface="新細明體"/>
                <a:cs typeface="Arial"/>
              </a:rPr>
              <a:t>或分段連續的</a:t>
            </a:r>
            <a:r>
              <a:rPr lang="en-US" altLang="zh-CN" dirty="0">
                <a:latin typeface="Arial"/>
                <a:ea typeface="新細明體"/>
                <a:cs typeface="Arial"/>
              </a:rPr>
              <a:t>)</a:t>
            </a:r>
            <a:r>
              <a:rPr lang="zh-CN">
                <a:latin typeface="Arial"/>
                <a:ea typeface="新細明體"/>
                <a:cs typeface="Arial"/>
              </a:rPr>
              <a:t>，但對於數位影像來說，它是對於連續影像的離散採樣</a:t>
            </a:r>
            <a:r>
              <a:rPr lang="en-US" altLang="zh-CN" dirty="0">
                <a:latin typeface="Arial"/>
                <a:ea typeface="新細明體"/>
                <a:cs typeface="Arial"/>
              </a:rPr>
              <a:t>(一般8個bit就是0~255)(</a:t>
            </a:r>
            <a:r>
              <a:rPr lang="en-US" altLang="zh-CN" dirty="0" err="1">
                <a:latin typeface="Arial"/>
                <a:ea typeface="新細明體"/>
                <a:cs typeface="Arial"/>
              </a:rPr>
              <a:t>作業沒有轉換型態可能會溢位</a:t>
            </a:r>
            <a:r>
              <a:rPr lang="en-US" altLang="zh-CN" dirty="0">
                <a:latin typeface="Arial"/>
                <a:ea typeface="新細明體"/>
                <a:cs typeface="Arial"/>
              </a:rPr>
              <a:t>)</a:t>
            </a:r>
            <a:r>
              <a:rPr lang="zh-CN">
                <a:latin typeface="Arial"/>
                <a:ea typeface="新細明體"/>
                <a:cs typeface="Arial"/>
              </a:rPr>
              <a:t>，是會有雜訊存在的</a:t>
            </a:r>
            <a:endParaRPr lang="en-US">
              <a:latin typeface="Arial"/>
              <a:ea typeface="新細明體"/>
              <a:cs typeface="Arial"/>
            </a:endParaRPr>
          </a:p>
          <a:p>
            <a:r>
              <a:rPr lang="zh-CN">
                <a:latin typeface="Arial"/>
                <a:ea typeface="新細明體"/>
                <a:cs typeface="Arial"/>
              </a:rPr>
              <a:t>所以我們觀察到的數位影像是真實影像的雜訊或扭曲版本</a:t>
            </a:r>
            <a:endParaRPr lang="en-US">
              <a:latin typeface="Arial"/>
              <a:ea typeface="新細明體"/>
              <a:cs typeface="Arial"/>
            </a:endParaRPr>
          </a:p>
        </p:txBody>
      </p:sp>
    </p:spTree>
    <p:extLst>
      <p:ext uri="{BB962C8B-B14F-4D97-AF65-F5344CB8AC3E}">
        <p14:creationId xmlns:p14="http://schemas.microsoft.com/office/powerpoint/2010/main" val="2809671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Arial"/>
                <a:ea typeface="新細明體"/>
                <a:cs typeface="Arial"/>
              </a:rPr>
              <a:t>Variance 推倒過程，這邊只放 alpha 的</a:t>
            </a:r>
          </a:p>
          <a:p>
            <a:r>
              <a:rPr lang="zh-TW" altLang="en-US">
                <a:latin typeface="Arial"/>
                <a:ea typeface="新細明體"/>
                <a:cs typeface="Arial"/>
              </a:rPr>
              <a:t>因為雜訊是 常態分布(Mean = 0, variance = sigma^2) -&gt; 所以 alpha hat, beta hat, gamma hat 也會是常態分佈</a:t>
            </a:r>
            <a:endParaRPr lang="zh-TW" altLang="en-US" dirty="0">
              <a:latin typeface="Arial"/>
              <a:ea typeface="新細明體"/>
              <a:cs typeface="Arial"/>
            </a:endParaRPr>
          </a:p>
          <a:p>
            <a:endParaRPr lang="zh-TW" altLang="en-US" dirty="0">
              <a:latin typeface="Arial"/>
              <a:ea typeface="新細明體"/>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39</a:t>
            </a:fld>
            <a:endParaRPr lang="en-US" altLang="zh-TW"/>
          </a:p>
        </p:txBody>
      </p:sp>
    </p:spTree>
    <p:extLst>
      <p:ext uri="{BB962C8B-B14F-4D97-AF65-F5344CB8AC3E}">
        <p14:creationId xmlns:p14="http://schemas.microsoft.com/office/powerpoint/2010/main" val="2385193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Arial"/>
                <a:ea typeface="新細明體"/>
                <a:cs typeface="Arial"/>
              </a:rPr>
              <a:t>重新檢視一下誤差平方和，這次直接爆開並移向</a:t>
            </a:r>
            <a:endParaRPr kumimoji="1" lang="zh-TW" altLang="en-US" dirty="0"/>
          </a:p>
          <a:p>
            <a:r>
              <a:rPr kumimoji="1" lang="zh-TW" altLang="en-US">
                <a:latin typeface="Arial"/>
                <a:ea typeface="新細明體"/>
                <a:cs typeface="Arial"/>
              </a:rPr>
              <a:t>用擬合函數減去觀測值 </a:t>
            </a:r>
            <a:r>
              <a:rPr lang="zh-TW" altLang="en-US">
                <a:latin typeface="Arial"/>
                <a:ea typeface="新細明體"/>
                <a:cs typeface="Arial"/>
              </a:rPr>
              <a:t>整個的</a:t>
            </a:r>
            <a:r>
              <a:rPr kumimoji="1" lang="zh-TW" altLang="en-US">
                <a:latin typeface="Arial"/>
                <a:ea typeface="新細明體"/>
                <a:cs typeface="Arial"/>
              </a:rPr>
              <a:t>平方</a:t>
            </a:r>
            <a:endParaRPr lang="zh-TW" altLang="en-US">
              <a:latin typeface="Arial"/>
              <a:ea typeface="新細明體"/>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40</a:t>
            </a:fld>
            <a:endParaRPr lang="en-US" altLang="zh-TW"/>
          </a:p>
        </p:txBody>
      </p:sp>
    </p:spTree>
    <p:extLst>
      <p:ext uri="{BB962C8B-B14F-4D97-AF65-F5344CB8AC3E}">
        <p14:creationId xmlns:p14="http://schemas.microsoft.com/office/powerpoint/2010/main" val="1058736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latin typeface="Arial"/>
                <a:ea typeface="新細明體"/>
                <a:cs typeface="Arial"/>
              </a:rPr>
              <a:t>使用</a:t>
            </a:r>
            <a:r>
              <a:rPr lang="zh-TW" altLang="en-US">
                <a:latin typeface="Arial"/>
                <a:ea typeface="新細明體"/>
                <a:cs typeface="Arial"/>
              </a:rPr>
              <a:t>前面推出來的</a:t>
            </a:r>
            <a:r>
              <a:rPr kumimoji="1" lang="zh-TW" altLang="en-US">
                <a:latin typeface="Arial"/>
                <a:ea typeface="新細明體"/>
                <a:cs typeface="Arial"/>
              </a:rPr>
              <a:t> </a:t>
            </a:r>
            <a:r>
              <a:rPr lang="zh-TW" altLang="en-US">
                <a:latin typeface="Arial"/>
                <a:ea typeface="新細明體"/>
                <a:cs typeface="Arial"/>
              </a:rPr>
              <a:t>(alpha hat </a:t>
            </a:r>
            <a:r>
              <a:rPr lang="en-US" altLang="zh-TW">
                <a:latin typeface="Arial"/>
                <a:ea typeface="新細明體"/>
                <a:cs typeface="Arial"/>
              </a:rPr>
              <a:t>- alpha )</a:t>
            </a:r>
            <a:r>
              <a:rPr kumimoji="1" lang="zh-TW" altLang="en-US">
                <a:latin typeface="Arial"/>
                <a:ea typeface="新細明體"/>
                <a:cs typeface="Arial"/>
              </a:rPr>
              <a:t>代入</a:t>
            </a:r>
            <a:r>
              <a:rPr lang="zh-TW" altLang="en-US">
                <a:latin typeface="Arial"/>
                <a:ea typeface="新細明體"/>
                <a:cs typeface="Arial"/>
              </a:rPr>
              <a:t>並替換</a:t>
            </a:r>
            <a:r>
              <a:rPr kumimoji="1" lang="zh-TW" altLang="en-US">
                <a:latin typeface="Arial"/>
                <a:ea typeface="新細明體"/>
                <a:cs typeface="Arial"/>
              </a:rPr>
              <a:t>得到 以下式子</a:t>
            </a:r>
          </a:p>
          <a:p>
            <a:endParaRPr lang="zh-TW" altLang="en-US" dirty="0">
              <a:latin typeface="Arial"/>
              <a:ea typeface="新細明體"/>
              <a:cs typeface="Arial"/>
            </a:endParaRPr>
          </a:p>
          <a:p>
            <a:r>
              <a:rPr lang="zh-TW" altLang="en-US">
                <a:latin typeface="Arial"/>
                <a:ea typeface="新細明體"/>
                <a:cs typeface="Arial"/>
              </a:rPr>
              <a:t>Σ</a:t>
            </a:r>
            <a:r>
              <a:rPr lang="zh-TW">
                <a:latin typeface="Arial"/>
                <a:ea typeface="新細明體"/>
                <a:cs typeface="Arial"/>
              </a:rPr>
              <a:t>Σ</a:t>
            </a:r>
            <a:r>
              <a:rPr lang="zh-TW" altLang="en-US">
                <a:latin typeface="Arial"/>
                <a:ea typeface="新細明體"/>
                <a:cs typeface="Arial"/>
              </a:rPr>
              <a:t> eta(r, c) = (gamma hat - gamma) * </a:t>
            </a:r>
            <a:r>
              <a:rPr lang="zh-TW"/>
              <a:t>Σ</a:t>
            </a:r>
            <a:r>
              <a:rPr lang="en-US" altLang="zh-TW"/>
              <a:t>Σ1</a:t>
            </a:r>
            <a:endParaRPr lang="zh-TW"/>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41</a:t>
            </a:fld>
            <a:endParaRPr lang="en-US" altLang="zh-TW"/>
          </a:p>
        </p:txBody>
      </p:sp>
    </p:spTree>
    <p:extLst>
      <p:ext uri="{BB962C8B-B14F-4D97-AF65-F5344CB8AC3E}">
        <p14:creationId xmlns:p14="http://schemas.microsoft.com/office/powerpoint/2010/main" val="1035005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在一些前提的情況下</a:t>
                </a:r>
                <a:r>
                  <a:rPr lang="en-US" dirty="0"/>
                  <a:t>(</a:t>
                </a:r>
                <a:r>
                  <a:rPr lang="zh-CN" altLang="en-US" dirty="0"/>
                  <a:t>這邊是常態分布</a:t>
                </a:r>
                <a:r>
                  <a:rPr lang="en-US" dirty="0"/>
                  <a:t>)</a:t>
                </a:r>
                <a:r>
                  <a:rPr lang="zh-CN" altLang="en-US" dirty="0"/>
                  <a:t>，</a:t>
                </a:r>
                <a:r>
                  <a:rPr lang="en-US" altLang="zh-TW" dirty="0" err="1">
                    <a:latin typeface="Arial"/>
                    <a:ea typeface="新細明體"/>
                    <a:cs typeface="Arial"/>
                  </a:rPr>
                  <a:t>一些數值的加總，可轉成統計上與機率的關係</a:t>
                </a:r>
                <a:endParaRPr lang="en-US" altLang="zh-TW" dirty="0">
                  <a:cs typeface="Arial" charset="0"/>
                </a:endParaRPr>
              </a:p>
              <a:p>
                <a:pPr algn="just"/>
                <a:r>
                  <a:rPr lang="en-US" altLang="zh-TW" dirty="0" err="1">
                    <a:latin typeface="Arial"/>
                    <a:ea typeface="新細明體"/>
                    <a:cs typeface="Arial"/>
                  </a:rPr>
                  <a:t>並藉此，依靠統計來當做判斷標準</a:t>
                </a:r>
                <a:r>
                  <a:rPr lang="en-US" altLang="zh-TW" dirty="0">
                    <a:latin typeface="Arial"/>
                    <a:ea typeface="新細明體"/>
                    <a:cs typeface="Arial"/>
                  </a:rPr>
                  <a:t> (ex: </a:t>
                </a:r>
                <a:r>
                  <a:rPr lang="en-US" altLang="zh-TW" dirty="0" err="1">
                    <a:latin typeface="Arial"/>
                    <a:ea typeface="新細明體"/>
                    <a:cs typeface="Arial"/>
                  </a:rPr>
                  <a:t>希望機率多少等</a:t>
                </a:r>
                <a:r>
                  <a:rPr lang="en-US" altLang="zh-TW" dirty="0">
                    <a:latin typeface="Arial"/>
                    <a:ea typeface="新細明體"/>
                    <a:cs typeface="Arial"/>
                  </a:rPr>
                  <a:t>)</a:t>
                </a:r>
                <a:endParaRPr lang="en-US" altLang="zh-TW" dirty="0">
                  <a:cs typeface="Arial"/>
                </a:endParaRPr>
              </a:p>
            </p:txBody>
          </p:sp>
        </mc:Choice>
        <mc:Fallback xmlns="">
          <p:sp>
            <p:nvSpPr>
              <p:cNvPr id="3" name="備忘稿版面配置區 2"/>
              <p:cNvSpPr>
                <a:spLocks noGrp="1"/>
              </p:cNvSpPr>
              <p:nvPr>
                <p:ph type="body" idx="1"/>
              </p:nvPr>
            </p:nvSpPr>
            <p:spPr/>
            <p:txBody>
              <a:bodyPr/>
              <a:lstStyle/>
              <a:p>
                <a:r>
                  <a:rPr kumimoji="1" lang="en-US" altLang="zh-TW" sz="1200" kern="1200" dirty="0" smtClean="0">
                    <a:solidFill>
                      <a:schemeClr val="tx1"/>
                    </a:solidFill>
                    <a:latin typeface="Arial" charset="0"/>
                    <a:ea typeface="新細明體" pitchFamily="18" charset="-120"/>
                    <a:cs typeface="+mn-cs"/>
                  </a:rPr>
                  <a:t>Chi-distribution</a:t>
                </a:r>
                <a:r>
                  <a:rPr kumimoji="1" lang="zh-TW" altLang="en-US" sz="1200" kern="1200" dirty="0" smtClean="0">
                    <a:solidFill>
                      <a:schemeClr val="tx1"/>
                    </a:solidFill>
                    <a:latin typeface="Arial" charset="0"/>
                    <a:ea typeface="新細明體" pitchFamily="18" charset="-120"/>
                    <a:cs typeface="+mn-cs"/>
                  </a:rPr>
                  <a:t/>
                </a:r>
                <a:br>
                  <a:rPr kumimoji="1" lang="zh-TW" altLang="en-US" sz="1200" kern="1200" dirty="0" smtClean="0">
                    <a:solidFill>
                      <a:schemeClr val="tx1"/>
                    </a:solidFill>
                    <a:latin typeface="Arial" charset="0"/>
                    <a:ea typeface="新細明體" pitchFamily="18" charset="-120"/>
                    <a:cs typeface="+mn-cs"/>
                  </a:rPr>
                </a:br>
                <a:r>
                  <a:rPr kumimoji="1" lang="en-US" altLang="zh-TW" sz="1200" kern="1200" dirty="0" smtClean="0">
                    <a:solidFill>
                      <a:schemeClr val="tx1"/>
                    </a:solidFill>
                    <a:latin typeface="Arial" charset="0"/>
                    <a:ea typeface="新細明體" pitchFamily="18" charset="-120"/>
                    <a:cs typeface="+mn-cs"/>
                  </a:rPr>
                  <a:t>https://</a:t>
                </a:r>
                <a:r>
                  <a:rPr kumimoji="1" lang="en-US" altLang="zh-TW" sz="1200" kern="1200" dirty="0" err="1" smtClean="0">
                    <a:solidFill>
                      <a:schemeClr val="tx1"/>
                    </a:solidFill>
                    <a:latin typeface="Arial" charset="0"/>
                    <a:ea typeface="新細明體" pitchFamily="18" charset="-120"/>
                    <a:cs typeface="+mn-cs"/>
                  </a:rPr>
                  <a:t>zh.wikipedia.org</a:t>
                </a:r>
                <a:r>
                  <a:rPr kumimoji="1" lang="en-US" altLang="zh-TW" sz="1200" kern="1200" dirty="0" smtClean="0">
                    <a:solidFill>
                      <a:schemeClr val="tx1"/>
                    </a:solidFill>
                    <a:latin typeface="Arial" charset="0"/>
                    <a:ea typeface="新細明體" pitchFamily="18" charset="-120"/>
                    <a:cs typeface="+mn-cs"/>
                  </a:rPr>
                  <a:t>/wiki/</a:t>
                </a:r>
                <a:r>
                  <a:rPr kumimoji="1" lang="zh-TW" altLang="en-US" sz="1200" kern="1200" dirty="0" smtClean="0">
                    <a:solidFill>
                      <a:schemeClr val="tx1"/>
                    </a:solidFill>
                    <a:latin typeface="Arial" charset="0"/>
                    <a:ea typeface="新細明體" pitchFamily="18" charset="-120"/>
                    <a:cs typeface="+mn-cs"/>
                  </a:rPr>
                  <a:t>卡方分佈</a:t>
                </a:r>
              </a:p>
              <a:p>
                <a:r>
                  <a:rPr kumimoji="1" lang="zh-TW" altLang="en-US" dirty="0" smtClean="0"/>
                  <a:t>定義如下：</a:t>
                </a:r>
              </a:p>
              <a:p>
                <a:r>
                  <a:rPr kumimoji="1" lang="en-US" altLang="zh-TW" dirty="0" smtClean="0"/>
                  <a:t>@</a:t>
                </a:r>
                <a:r>
                  <a:rPr kumimoji="1" lang="zh-TW" altLang="en-US" dirty="0" smtClean="0"/>
                  <a:t>假設Ｋ個隨機變涼 </a:t>
                </a:r>
                <a:r>
                  <a:rPr kumimoji="1" lang="en-US" altLang="zh-TW" dirty="0" smtClean="0"/>
                  <a:t>Z1,</a:t>
                </a:r>
                <a:r>
                  <a:rPr kumimoji="1" lang="en-US" altLang="zh-TW" baseline="0" dirty="0" smtClean="0"/>
                  <a:t> Z2, …Zn </a:t>
                </a:r>
                <a:r>
                  <a:rPr kumimoji="1" lang="zh-TW" altLang="en-US" baseline="0" dirty="0" smtClean="0"/>
                  <a:t>是互相獨立符合標準常態分佈的隨機變量（平均值期望為</a:t>
                </a:r>
                <a:r>
                  <a:rPr kumimoji="1" lang="en-US" altLang="zh-TW" baseline="0" dirty="0" smtClean="0"/>
                  <a:t>0 </a:t>
                </a:r>
                <a:r>
                  <a:rPr kumimoji="1" lang="zh-TW" altLang="en-US" baseline="0" dirty="0" smtClean="0"/>
                  <a:t>變異數為 </a:t>
                </a:r>
                <a:r>
                  <a:rPr kumimoji="1" lang="en-US" altLang="zh-TW" baseline="0" dirty="0" smtClean="0"/>
                  <a:t>1</a:t>
                </a:r>
                <a:r>
                  <a:rPr kumimoji="1" lang="zh-TW" altLang="en-US" baseline="0" dirty="0" smtClean="0"/>
                  <a:t>）</a:t>
                </a:r>
                <a:endParaRPr kumimoji="1" lang="en-US" altLang="zh-TW" baseline="0" dirty="0" smtClean="0"/>
              </a:p>
              <a:p>
                <a:r>
                  <a:rPr kumimoji="1" lang="en-US" altLang="zh-TW" dirty="0" smtClean="0"/>
                  <a:t>@</a:t>
                </a:r>
                <a:r>
                  <a:rPr kumimoji="1" lang="zh-TW" altLang="en-US" dirty="0" smtClean="0"/>
                  <a:t>則隨機變量Ｚ的平方和被稱為服從自由度為Ｎ的卡方分佈 記作</a:t>
                </a:r>
                <a:r>
                  <a:rPr lang="en-US" altLang="zh-TW" b="0" i="0" smtClean="0">
                    <a:latin typeface="Cambria Math" panose="02040503050406030204" pitchFamily="18" charset="0"/>
                  </a:rPr>
                  <a:t>Y~</a:t>
                </a:r>
                <a:r>
                  <a:rPr lang="en-US" altLang="zh-TW" b="0" i="0" smtClean="0">
                    <a:latin typeface="Cambria Math" panose="02040503050406030204" pitchFamily="18" charset="0"/>
                  </a:rPr>
                  <a:t>X</a:t>
                </a:r>
                <a:r>
                  <a:rPr lang="en-US" altLang="zh-TW" b="0"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42</a:t>
            </a:fld>
            <a:endParaRPr lang="en-US" altLang="zh-TW"/>
          </a:p>
        </p:txBody>
      </p:sp>
    </p:spTree>
    <p:extLst>
      <p:ext uri="{BB962C8B-B14F-4D97-AF65-F5344CB8AC3E}">
        <p14:creationId xmlns:p14="http://schemas.microsoft.com/office/powerpoint/2010/main" val="2667099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sz="1200" kern="1200" dirty="0">
                    <a:solidFill>
                      <a:schemeClr val="tx1"/>
                    </a:solidFill>
                    <a:latin typeface="Arial" charset="0"/>
                    <a:ea typeface="新細明體" pitchFamily="18" charset="-120"/>
                    <a:cs typeface="+mn-cs"/>
                  </a:rPr>
                  <a:t>接下來就要提到統計學裡的卡方分佈，是統計學中常用的一種機率分布。</a:t>
                </a:r>
                <a:endParaRPr kumimoji="1" lang="en-US" altLang="zh-TW" sz="1200" kern="1200" dirty="0">
                  <a:solidFill>
                    <a:schemeClr val="tx1"/>
                  </a:solidFill>
                  <a:latin typeface="Arial" charset="0"/>
                  <a:ea typeface="新細明體" pitchFamily="18" charset="-120"/>
                  <a:cs typeface="+mn-cs"/>
                </a:endParaRPr>
              </a:p>
              <a:p>
                <a:r>
                  <a:rPr kumimoji="1" lang="zh-TW" altLang="en-US" dirty="0"/>
                  <a:t>定義如下：</a:t>
                </a:r>
              </a:p>
              <a:p>
                <a:r>
                  <a:rPr kumimoji="1" lang="en-US" altLang="zh-TW" dirty="0"/>
                  <a:t>@</a:t>
                </a:r>
                <a:r>
                  <a:rPr kumimoji="1" lang="zh-TW" altLang="en-US" dirty="0"/>
                  <a:t>假設 </a:t>
                </a:r>
                <a:r>
                  <a:rPr kumimoji="1" lang="en-US" altLang="zh-TW" dirty="0"/>
                  <a:t>N </a:t>
                </a:r>
                <a:r>
                  <a:rPr kumimoji="1" lang="zh-TW" altLang="en-US" dirty="0"/>
                  <a:t>個隨機變量 </a:t>
                </a:r>
                <a:r>
                  <a:rPr kumimoji="1" lang="en-US" altLang="zh-TW" dirty="0"/>
                  <a:t>Z1,</a:t>
                </a:r>
                <a:r>
                  <a:rPr kumimoji="1" lang="en-US" altLang="zh-TW" baseline="0" dirty="0"/>
                  <a:t> Z2, …Zn </a:t>
                </a:r>
                <a:r>
                  <a:rPr kumimoji="1" lang="zh-TW" altLang="en-US" baseline="0" dirty="0"/>
                  <a:t>是互相獨立符合標準常態分佈的隨機變量（平均值期望為</a:t>
                </a:r>
                <a:r>
                  <a:rPr kumimoji="1" lang="en-US" altLang="zh-TW" baseline="0" dirty="0"/>
                  <a:t>0 </a:t>
                </a:r>
                <a:r>
                  <a:rPr kumimoji="1" lang="zh-TW" altLang="en-US" baseline="0" dirty="0"/>
                  <a:t>變異數為 </a:t>
                </a:r>
                <a:r>
                  <a:rPr kumimoji="1" lang="en-US" altLang="zh-TW" baseline="0" dirty="0"/>
                  <a:t>1</a:t>
                </a:r>
                <a:r>
                  <a:rPr kumimoji="1" lang="zh-TW" altLang="en-US" baseline="0" dirty="0"/>
                  <a:t>）</a:t>
                </a:r>
                <a:endParaRPr kumimoji="1" lang="en-US" altLang="zh-TW" baseline="0" dirty="0"/>
              </a:p>
              <a:p>
                <a:r>
                  <a:rPr kumimoji="1" lang="en-US" altLang="zh-TW" dirty="0"/>
                  <a:t>@</a:t>
                </a:r>
                <a:r>
                  <a:rPr kumimoji="1" lang="zh-TW" altLang="en-US" dirty="0"/>
                  <a:t>則隨機變量Ｚ的平方和被稱為符合自由度為 Ｎ 的卡方分佈 記作</a:t>
                </a:r>
                <a14:m>
                  <m:oMath xmlns:m="http://schemas.openxmlformats.org/officeDocument/2006/math">
                    <m:r>
                      <m:rPr>
                        <m:sty m:val="p"/>
                      </m:rPr>
                      <a:rPr lang="en-US" altLang="zh-TW" b="0" i="0" smtClean="0">
                        <a:latin typeface="Cambria Math" panose="02040503050406030204" pitchFamily="18" charset="0"/>
                      </a:rPr>
                      <m:t>Y</m:t>
                    </m:r>
                    <m:r>
                      <a:rPr lang="en-US" altLang="zh-TW" b="0" i="0"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m:rPr>
                            <m:sty m:val="p"/>
                          </m:rPr>
                          <a:rPr lang="en-US" altLang="zh-TW" b="0" i="0" smtClean="0">
                            <a:latin typeface="Cambria Math" panose="02040503050406030204" pitchFamily="18" charset="0"/>
                          </a:rPr>
                          <m:t>X</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oMath>
                </a14:m>
                <a:endParaRPr kumimoji="1" lang="en-US" altLang="zh-TW" dirty="0"/>
              </a:p>
              <a:p>
                <a:r>
                  <a:rPr kumimoji="1" lang="zh-TW" altLang="en-US" dirty="0"/>
                  <a:t>在統計學中，自由度（英語：</a:t>
                </a:r>
                <a:r>
                  <a:rPr kumimoji="1" lang="en-US" altLang="zh-TW" dirty="0"/>
                  <a:t>degree of freedom, df</a:t>
                </a:r>
                <a:r>
                  <a:rPr kumimoji="1" lang="zh-TW" altLang="en-US" dirty="0"/>
                  <a:t>）是指當以樣本的統計量來估計母體的參數時，樣本中獨立或能自由變化的數據的個數，稱為該統計量的自由度</a:t>
                </a:r>
                <a:endParaRPr kumimoji="1" lang="en-US" altLang="zh-TW" dirty="0"/>
              </a:p>
              <a:p>
                <a:r>
                  <a:rPr kumimoji="1" lang="en-US" altLang="zh-TW" dirty="0"/>
                  <a:t>Ex: a + b= 6 </a:t>
                </a:r>
                <a:r>
                  <a:rPr kumimoji="1" lang="zh-TW" altLang="en-US" dirty="0"/>
                  <a:t>自由度為 </a:t>
                </a:r>
                <a:r>
                  <a:rPr kumimoji="1" lang="en-US" altLang="zh-TW" dirty="0"/>
                  <a:t>1</a:t>
                </a:r>
                <a:r>
                  <a:rPr kumimoji="1" lang="zh-TW" altLang="en-US" dirty="0"/>
                  <a:t>，因為 </a:t>
                </a:r>
                <a:r>
                  <a:rPr kumimoji="1" lang="en-US" altLang="zh-TW" dirty="0"/>
                  <a:t>a</a:t>
                </a:r>
                <a:r>
                  <a:rPr kumimoji="1" lang="zh-TW" altLang="en-US" dirty="0"/>
                  <a:t> 自由選擇後 </a:t>
                </a:r>
                <a:r>
                  <a:rPr kumimoji="1" lang="en-US" altLang="zh-TW" dirty="0"/>
                  <a:t>b</a:t>
                </a:r>
                <a:r>
                  <a:rPr kumimoji="1" lang="zh-TW" altLang="en-US" dirty="0"/>
                  <a:t> 就被限制了。</a:t>
                </a:r>
                <a:endParaRPr kumimoji="1" lang="en-US" altLang="zh-TW" dirty="0"/>
              </a:p>
              <a:p>
                <a:r>
                  <a:rPr kumimoji="1" lang="zh-TW" altLang="en-US" dirty="0"/>
                  <a:t>統計上變異數除以 </a:t>
                </a:r>
                <a:r>
                  <a:rPr kumimoji="1" lang="en-US" altLang="zh-TW" dirty="0"/>
                  <a:t>(n-1)</a:t>
                </a:r>
                <a:r>
                  <a:rPr kumimoji="1" lang="zh-TW" altLang="en-US" dirty="0"/>
                  <a:t> 因為分子使用的是樣本平均數</a:t>
                </a:r>
                <a:r>
                  <a:rPr kumimoji="1" lang="en-US" altLang="zh-TW" dirty="0"/>
                  <a:t>(</a:t>
                </a:r>
                <a:r>
                  <a:rPr kumimoji="1" lang="zh-TW" altLang="en-US" dirty="0"/>
                  <a:t>不是母體</a:t>
                </a:r>
                <a:r>
                  <a:rPr kumimoji="1" lang="en-US" altLang="zh-TW" dirty="0"/>
                  <a:t>)</a:t>
                </a:r>
                <a:r>
                  <a:rPr kumimoji="1" lang="zh-TW" altLang="en-US" dirty="0"/>
                  <a:t>，貝索校正</a:t>
                </a:r>
                <a:r>
                  <a:rPr kumimoji="1" lang="en-US" altLang="zh-TW" dirty="0"/>
                  <a:t>(Bessel’s correction)</a:t>
                </a:r>
              </a:p>
              <a:p>
                <a:r>
                  <a:rPr lang="en-US" altLang="zh-TW" dirty="0">
                    <a:hlinkClick r:id="rId3"/>
                  </a:rPr>
                  <a:t>https://pansci.asia/archives/115065</a:t>
                </a:r>
                <a:endParaRPr lang="en-US" altLang="zh-TW" dirty="0"/>
              </a:p>
              <a:p>
                <a:endParaRPr kumimoji="1" lang="en-US" altLang="zh-TW" dirty="0"/>
              </a:p>
              <a:p>
                <a:endParaRPr kumimoji="1" lang="zh-TW" altLang="en-US" dirty="0"/>
              </a:p>
            </p:txBody>
          </p:sp>
        </mc:Choice>
        <mc:Fallback xmlns="">
          <p:sp>
            <p:nvSpPr>
              <p:cNvPr id="3" name="備忘稿版面配置區 2"/>
              <p:cNvSpPr>
                <a:spLocks noGrp="1"/>
              </p:cNvSpPr>
              <p:nvPr>
                <p:ph type="body" idx="1"/>
              </p:nvPr>
            </p:nvSpPr>
            <p:spPr/>
            <p:txBody>
              <a:bodyPr/>
              <a:lstStyle/>
              <a:p>
                <a:r>
                  <a:rPr kumimoji="1" lang="en-US" altLang="zh-TW" sz="1200" kern="1200" dirty="0" smtClean="0">
                    <a:solidFill>
                      <a:schemeClr val="tx1"/>
                    </a:solidFill>
                    <a:latin typeface="Arial" charset="0"/>
                    <a:ea typeface="新細明體" pitchFamily="18" charset="-120"/>
                    <a:cs typeface="+mn-cs"/>
                  </a:rPr>
                  <a:t>Chi-distribution</a:t>
                </a:r>
                <a:r>
                  <a:rPr kumimoji="1" lang="zh-TW" altLang="en-US" sz="1200" kern="1200" dirty="0" smtClean="0">
                    <a:solidFill>
                      <a:schemeClr val="tx1"/>
                    </a:solidFill>
                    <a:latin typeface="Arial" charset="0"/>
                    <a:ea typeface="新細明體" pitchFamily="18" charset="-120"/>
                    <a:cs typeface="+mn-cs"/>
                  </a:rPr>
                  <a:t/>
                </a:r>
                <a:br>
                  <a:rPr kumimoji="1" lang="zh-TW" altLang="en-US" sz="1200" kern="1200" dirty="0" smtClean="0">
                    <a:solidFill>
                      <a:schemeClr val="tx1"/>
                    </a:solidFill>
                    <a:latin typeface="Arial" charset="0"/>
                    <a:ea typeface="新細明體" pitchFamily="18" charset="-120"/>
                    <a:cs typeface="+mn-cs"/>
                  </a:rPr>
                </a:br>
                <a:r>
                  <a:rPr kumimoji="1" lang="en-US" altLang="zh-TW" sz="1200" kern="1200" dirty="0" smtClean="0">
                    <a:solidFill>
                      <a:schemeClr val="tx1"/>
                    </a:solidFill>
                    <a:latin typeface="Arial" charset="0"/>
                    <a:ea typeface="新細明體" pitchFamily="18" charset="-120"/>
                    <a:cs typeface="+mn-cs"/>
                  </a:rPr>
                  <a:t>https://</a:t>
                </a:r>
                <a:r>
                  <a:rPr kumimoji="1" lang="en-US" altLang="zh-TW" sz="1200" kern="1200" dirty="0" err="1" smtClean="0">
                    <a:solidFill>
                      <a:schemeClr val="tx1"/>
                    </a:solidFill>
                    <a:latin typeface="Arial" charset="0"/>
                    <a:ea typeface="新細明體" pitchFamily="18" charset="-120"/>
                    <a:cs typeface="+mn-cs"/>
                  </a:rPr>
                  <a:t>zh.wikipedia.org</a:t>
                </a:r>
                <a:r>
                  <a:rPr kumimoji="1" lang="en-US" altLang="zh-TW" sz="1200" kern="1200" dirty="0" smtClean="0">
                    <a:solidFill>
                      <a:schemeClr val="tx1"/>
                    </a:solidFill>
                    <a:latin typeface="Arial" charset="0"/>
                    <a:ea typeface="新細明體" pitchFamily="18" charset="-120"/>
                    <a:cs typeface="+mn-cs"/>
                  </a:rPr>
                  <a:t>/wiki/</a:t>
                </a:r>
                <a:r>
                  <a:rPr kumimoji="1" lang="zh-TW" altLang="en-US" sz="1200" kern="1200" dirty="0" smtClean="0">
                    <a:solidFill>
                      <a:schemeClr val="tx1"/>
                    </a:solidFill>
                    <a:latin typeface="Arial" charset="0"/>
                    <a:ea typeface="新細明體" pitchFamily="18" charset="-120"/>
                    <a:cs typeface="+mn-cs"/>
                  </a:rPr>
                  <a:t>卡方分佈</a:t>
                </a:r>
              </a:p>
              <a:p>
                <a:r>
                  <a:rPr kumimoji="1" lang="zh-TW" altLang="en-US" dirty="0" smtClean="0"/>
                  <a:t>定義如下：</a:t>
                </a:r>
              </a:p>
              <a:p>
                <a:r>
                  <a:rPr kumimoji="1" lang="en-US" altLang="zh-TW" dirty="0" smtClean="0"/>
                  <a:t>@</a:t>
                </a:r>
                <a:r>
                  <a:rPr kumimoji="1" lang="zh-TW" altLang="en-US" dirty="0" smtClean="0"/>
                  <a:t>假設Ｋ個隨機變涼 </a:t>
                </a:r>
                <a:r>
                  <a:rPr kumimoji="1" lang="en-US" altLang="zh-TW" dirty="0" smtClean="0"/>
                  <a:t>Z1,</a:t>
                </a:r>
                <a:r>
                  <a:rPr kumimoji="1" lang="en-US" altLang="zh-TW" baseline="0" dirty="0" smtClean="0"/>
                  <a:t> Z2, …Zn </a:t>
                </a:r>
                <a:r>
                  <a:rPr kumimoji="1" lang="zh-TW" altLang="en-US" baseline="0" dirty="0" smtClean="0"/>
                  <a:t>是互相獨立符合標準常態分佈的隨機變量（平均值期望為</a:t>
                </a:r>
                <a:r>
                  <a:rPr kumimoji="1" lang="en-US" altLang="zh-TW" baseline="0" dirty="0" smtClean="0"/>
                  <a:t>0 </a:t>
                </a:r>
                <a:r>
                  <a:rPr kumimoji="1" lang="zh-TW" altLang="en-US" baseline="0" dirty="0" smtClean="0"/>
                  <a:t>變異數為 </a:t>
                </a:r>
                <a:r>
                  <a:rPr kumimoji="1" lang="en-US" altLang="zh-TW" baseline="0" dirty="0" smtClean="0"/>
                  <a:t>1</a:t>
                </a:r>
                <a:r>
                  <a:rPr kumimoji="1" lang="zh-TW" altLang="en-US" baseline="0" dirty="0" smtClean="0"/>
                  <a:t>）</a:t>
                </a:r>
                <a:endParaRPr kumimoji="1" lang="en-US" altLang="zh-TW" baseline="0" dirty="0" smtClean="0"/>
              </a:p>
              <a:p>
                <a:r>
                  <a:rPr kumimoji="1" lang="en-US" altLang="zh-TW" dirty="0" smtClean="0"/>
                  <a:t>@</a:t>
                </a:r>
                <a:r>
                  <a:rPr kumimoji="1" lang="zh-TW" altLang="en-US" dirty="0" smtClean="0"/>
                  <a:t>則隨機變量Ｚ的平方和被稱為服從自由度為Ｎ的卡方分佈 記作</a:t>
                </a:r>
                <a:r>
                  <a:rPr lang="en-US" altLang="zh-TW" b="0" i="0" smtClean="0">
                    <a:latin typeface="Cambria Math" panose="02040503050406030204" pitchFamily="18" charset="0"/>
                  </a:rPr>
                  <a:t>Y~</a:t>
                </a:r>
                <a:r>
                  <a:rPr lang="en-US" altLang="zh-TW" b="0" i="0" smtClean="0">
                    <a:latin typeface="Cambria Math" panose="02040503050406030204" pitchFamily="18" charset="0"/>
                  </a:rPr>
                  <a:t>X</a:t>
                </a:r>
                <a:r>
                  <a:rPr lang="en-US" altLang="zh-TW" b="0"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43</a:t>
            </a:fld>
            <a:endParaRPr lang="en-US" altLang="zh-TW"/>
          </a:p>
        </p:txBody>
      </p:sp>
    </p:spTree>
    <p:extLst>
      <p:ext uri="{BB962C8B-B14F-4D97-AF65-F5344CB8AC3E}">
        <p14:creationId xmlns:p14="http://schemas.microsoft.com/office/powerpoint/2010/main" val="3576158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cs typeface="Arial"/>
                  </a:rPr>
                  <a:t>機率密度函數</a:t>
                </a:r>
                <a:endParaRPr lang="en-US" altLang="zh-TW" dirty="0">
                  <a:cs typeface="Arial"/>
                </a:endParaRPr>
              </a:p>
              <a:p>
                <a:r>
                  <a:rPr lang="zh-TW" altLang="en-US" dirty="0">
                    <a:cs typeface="Arial"/>
                  </a:rPr>
                  <a:t>參考自由度</a:t>
                </a:r>
                <a:endParaRPr lang="en-US" altLang="zh-TW" dirty="0">
                  <a:cs typeface="Arial"/>
                </a:endParaRPr>
              </a:p>
              <a:p>
                <a:r>
                  <a:rPr lang="zh-TW" altLang="en-US" dirty="0">
                    <a:cs typeface="Arial"/>
                  </a:rPr>
                  <a:t>機率與數值的關係</a:t>
                </a:r>
                <a:endParaRPr lang="en-US" altLang="zh-TW" dirty="0">
                  <a:cs typeface="Arial"/>
                </a:endParaRPr>
              </a:p>
            </p:txBody>
          </p:sp>
        </mc:Choice>
        <mc:Fallback xmlns="">
          <p:sp>
            <p:nvSpPr>
              <p:cNvPr id="3" name="備忘稿版面配置區 2"/>
              <p:cNvSpPr>
                <a:spLocks noGrp="1"/>
              </p:cNvSpPr>
              <p:nvPr>
                <p:ph type="body" idx="1"/>
              </p:nvPr>
            </p:nvSpPr>
            <p:spPr/>
            <p:txBody>
              <a:bodyPr/>
              <a:lstStyle/>
              <a:p>
                <a:r>
                  <a:rPr kumimoji="1" lang="en-US" altLang="zh-TW" sz="1200" kern="1200" dirty="0" smtClean="0">
                    <a:solidFill>
                      <a:schemeClr val="tx1"/>
                    </a:solidFill>
                    <a:latin typeface="Arial" charset="0"/>
                    <a:ea typeface="新細明體" pitchFamily="18" charset="-120"/>
                    <a:cs typeface="+mn-cs"/>
                  </a:rPr>
                  <a:t>Chi-distribution</a:t>
                </a:r>
                <a:r>
                  <a:rPr kumimoji="1" lang="zh-TW" altLang="en-US" sz="1200" kern="1200" dirty="0" smtClean="0">
                    <a:solidFill>
                      <a:schemeClr val="tx1"/>
                    </a:solidFill>
                    <a:latin typeface="Arial" charset="0"/>
                    <a:ea typeface="新細明體" pitchFamily="18" charset="-120"/>
                    <a:cs typeface="+mn-cs"/>
                  </a:rPr>
                  <a:t/>
                </a:r>
                <a:br>
                  <a:rPr kumimoji="1" lang="zh-TW" altLang="en-US" sz="1200" kern="1200" dirty="0" smtClean="0">
                    <a:solidFill>
                      <a:schemeClr val="tx1"/>
                    </a:solidFill>
                    <a:latin typeface="Arial" charset="0"/>
                    <a:ea typeface="新細明體" pitchFamily="18" charset="-120"/>
                    <a:cs typeface="+mn-cs"/>
                  </a:rPr>
                </a:br>
                <a:r>
                  <a:rPr kumimoji="1" lang="en-US" altLang="zh-TW" sz="1200" kern="1200" dirty="0" smtClean="0">
                    <a:solidFill>
                      <a:schemeClr val="tx1"/>
                    </a:solidFill>
                    <a:latin typeface="Arial" charset="0"/>
                    <a:ea typeface="新細明體" pitchFamily="18" charset="-120"/>
                    <a:cs typeface="+mn-cs"/>
                  </a:rPr>
                  <a:t>https://</a:t>
                </a:r>
                <a:r>
                  <a:rPr kumimoji="1" lang="en-US" altLang="zh-TW" sz="1200" kern="1200" dirty="0" err="1" smtClean="0">
                    <a:solidFill>
                      <a:schemeClr val="tx1"/>
                    </a:solidFill>
                    <a:latin typeface="Arial" charset="0"/>
                    <a:ea typeface="新細明體" pitchFamily="18" charset="-120"/>
                    <a:cs typeface="+mn-cs"/>
                  </a:rPr>
                  <a:t>zh.wikipedia.org</a:t>
                </a:r>
                <a:r>
                  <a:rPr kumimoji="1" lang="en-US" altLang="zh-TW" sz="1200" kern="1200" dirty="0" smtClean="0">
                    <a:solidFill>
                      <a:schemeClr val="tx1"/>
                    </a:solidFill>
                    <a:latin typeface="Arial" charset="0"/>
                    <a:ea typeface="新細明體" pitchFamily="18" charset="-120"/>
                    <a:cs typeface="+mn-cs"/>
                  </a:rPr>
                  <a:t>/wiki/</a:t>
                </a:r>
                <a:r>
                  <a:rPr kumimoji="1" lang="zh-TW" altLang="en-US" sz="1200" kern="1200" dirty="0" smtClean="0">
                    <a:solidFill>
                      <a:schemeClr val="tx1"/>
                    </a:solidFill>
                    <a:latin typeface="Arial" charset="0"/>
                    <a:ea typeface="新細明體" pitchFamily="18" charset="-120"/>
                    <a:cs typeface="+mn-cs"/>
                  </a:rPr>
                  <a:t>卡方分佈</a:t>
                </a:r>
              </a:p>
              <a:p>
                <a:r>
                  <a:rPr kumimoji="1" lang="zh-TW" altLang="en-US" dirty="0" smtClean="0"/>
                  <a:t>定義如下：</a:t>
                </a:r>
              </a:p>
              <a:p>
                <a:r>
                  <a:rPr kumimoji="1" lang="en-US" altLang="zh-TW" dirty="0" smtClean="0"/>
                  <a:t>@</a:t>
                </a:r>
                <a:r>
                  <a:rPr kumimoji="1" lang="zh-TW" altLang="en-US" dirty="0" smtClean="0"/>
                  <a:t>假設Ｋ個隨機變涼 </a:t>
                </a:r>
                <a:r>
                  <a:rPr kumimoji="1" lang="en-US" altLang="zh-TW" dirty="0" smtClean="0"/>
                  <a:t>Z1,</a:t>
                </a:r>
                <a:r>
                  <a:rPr kumimoji="1" lang="en-US" altLang="zh-TW" baseline="0" dirty="0" smtClean="0"/>
                  <a:t> Z2, …Zn </a:t>
                </a:r>
                <a:r>
                  <a:rPr kumimoji="1" lang="zh-TW" altLang="en-US" baseline="0" dirty="0" smtClean="0"/>
                  <a:t>是互相獨立符合標準常態分佈的隨機變量（平均值期望為</a:t>
                </a:r>
                <a:r>
                  <a:rPr kumimoji="1" lang="en-US" altLang="zh-TW" baseline="0" dirty="0" smtClean="0"/>
                  <a:t>0 </a:t>
                </a:r>
                <a:r>
                  <a:rPr kumimoji="1" lang="zh-TW" altLang="en-US" baseline="0" dirty="0" smtClean="0"/>
                  <a:t>變異數為 </a:t>
                </a:r>
                <a:r>
                  <a:rPr kumimoji="1" lang="en-US" altLang="zh-TW" baseline="0" dirty="0" smtClean="0"/>
                  <a:t>1</a:t>
                </a:r>
                <a:r>
                  <a:rPr kumimoji="1" lang="zh-TW" altLang="en-US" baseline="0" dirty="0" smtClean="0"/>
                  <a:t>）</a:t>
                </a:r>
                <a:endParaRPr kumimoji="1" lang="en-US" altLang="zh-TW" baseline="0" dirty="0" smtClean="0"/>
              </a:p>
              <a:p>
                <a:r>
                  <a:rPr kumimoji="1" lang="en-US" altLang="zh-TW" dirty="0" smtClean="0"/>
                  <a:t>@</a:t>
                </a:r>
                <a:r>
                  <a:rPr kumimoji="1" lang="zh-TW" altLang="en-US" dirty="0" smtClean="0"/>
                  <a:t>則隨機變量Ｚ的平方和被稱為服從自由度為Ｎ的卡方分佈 記作</a:t>
                </a:r>
                <a:r>
                  <a:rPr lang="en-US" altLang="zh-TW" b="0" i="0" smtClean="0">
                    <a:latin typeface="Cambria Math" panose="02040503050406030204" pitchFamily="18" charset="0"/>
                  </a:rPr>
                  <a:t>Y~</a:t>
                </a:r>
                <a:r>
                  <a:rPr lang="en-US" altLang="zh-TW" b="0" i="0" smtClean="0">
                    <a:latin typeface="Cambria Math" panose="02040503050406030204" pitchFamily="18" charset="0"/>
                  </a:rPr>
                  <a:t>X</a:t>
                </a:r>
                <a:r>
                  <a:rPr lang="en-US" altLang="zh-TW" b="0"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44</a:t>
            </a:fld>
            <a:endParaRPr lang="en-US" altLang="zh-TW"/>
          </a:p>
        </p:txBody>
      </p:sp>
    </p:spTree>
    <p:extLst>
      <p:ext uri="{BB962C8B-B14F-4D97-AF65-F5344CB8AC3E}">
        <p14:creationId xmlns:p14="http://schemas.microsoft.com/office/powerpoint/2010/main" val="3353378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a:latin typeface="Arial"/>
                    <a:ea typeface="新細明體"/>
                    <a:cs typeface="Arial"/>
                  </a:rPr>
                  <a:t>查表用</a:t>
                </a:r>
                <a:r>
                  <a:rPr kumimoji="1" lang="zh-TW" altLang="en-US">
                    <a:latin typeface="Arial"/>
                    <a:ea typeface="新細明體"/>
                    <a:cs typeface="Arial"/>
                  </a:rPr>
                  <a:t>圖表</a:t>
                </a:r>
                <a:endParaRPr lang="en-US" altLang="zh-TW" dirty="0">
                  <a:cs typeface="Arial" charset="0"/>
                </a:endParaRPr>
              </a:p>
              <a:p>
                <a:r>
                  <a:rPr kumimoji="1" lang="zh-TW" altLang="en-US" dirty="0"/>
                  <a:t>之後還會看到</a:t>
                </a:r>
                <a:endParaRPr kumimoji="1" lang="en-US" altLang="zh-TW" dirty="0"/>
              </a:p>
            </p:txBody>
          </p:sp>
        </mc:Choice>
        <mc:Fallback xmlns="">
          <p:sp>
            <p:nvSpPr>
              <p:cNvPr id="3" name="備忘稿版面配置區 2"/>
              <p:cNvSpPr>
                <a:spLocks noGrp="1"/>
              </p:cNvSpPr>
              <p:nvPr>
                <p:ph type="body" idx="1"/>
              </p:nvPr>
            </p:nvSpPr>
            <p:spPr/>
            <p:txBody>
              <a:bodyPr/>
              <a:lstStyle/>
              <a:p>
                <a:r>
                  <a:rPr kumimoji="1" lang="en-US" altLang="zh-TW" sz="1200" kern="1200" dirty="0" smtClean="0">
                    <a:solidFill>
                      <a:schemeClr val="tx1"/>
                    </a:solidFill>
                    <a:latin typeface="Arial" charset="0"/>
                    <a:ea typeface="新細明體" pitchFamily="18" charset="-120"/>
                    <a:cs typeface="+mn-cs"/>
                  </a:rPr>
                  <a:t>Chi-distribution</a:t>
                </a:r>
                <a:r>
                  <a:rPr kumimoji="1" lang="zh-TW" altLang="en-US" sz="1200" kern="1200" dirty="0" smtClean="0">
                    <a:solidFill>
                      <a:schemeClr val="tx1"/>
                    </a:solidFill>
                    <a:latin typeface="Arial" charset="0"/>
                    <a:ea typeface="新細明體" pitchFamily="18" charset="-120"/>
                    <a:cs typeface="+mn-cs"/>
                  </a:rPr>
                  <a:t/>
                </a:r>
                <a:br>
                  <a:rPr kumimoji="1" lang="zh-TW" altLang="en-US" sz="1200" kern="1200" dirty="0" smtClean="0">
                    <a:solidFill>
                      <a:schemeClr val="tx1"/>
                    </a:solidFill>
                    <a:latin typeface="Arial" charset="0"/>
                    <a:ea typeface="新細明體" pitchFamily="18" charset="-120"/>
                    <a:cs typeface="+mn-cs"/>
                  </a:rPr>
                </a:br>
                <a:r>
                  <a:rPr kumimoji="1" lang="en-US" altLang="zh-TW" sz="1200" kern="1200" dirty="0" smtClean="0">
                    <a:solidFill>
                      <a:schemeClr val="tx1"/>
                    </a:solidFill>
                    <a:latin typeface="Arial" charset="0"/>
                    <a:ea typeface="新細明體" pitchFamily="18" charset="-120"/>
                    <a:cs typeface="+mn-cs"/>
                  </a:rPr>
                  <a:t>https://</a:t>
                </a:r>
                <a:r>
                  <a:rPr kumimoji="1" lang="en-US" altLang="zh-TW" sz="1200" kern="1200" dirty="0" err="1" smtClean="0">
                    <a:solidFill>
                      <a:schemeClr val="tx1"/>
                    </a:solidFill>
                    <a:latin typeface="Arial" charset="0"/>
                    <a:ea typeface="新細明體" pitchFamily="18" charset="-120"/>
                    <a:cs typeface="+mn-cs"/>
                  </a:rPr>
                  <a:t>zh.wikipedia.org</a:t>
                </a:r>
                <a:r>
                  <a:rPr kumimoji="1" lang="en-US" altLang="zh-TW" sz="1200" kern="1200" dirty="0" smtClean="0">
                    <a:solidFill>
                      <a:schemeClr val="tx1"/>
                    </a:solidFill>
                    <a:latin typeface="Arial" charset="0"/>
                    <a:ea typeface="新細明體" pitchFamily="18" charset="-120"/>
                    <a:cs typeface="+mn-cs"/>
                  </a:rPr>
                  <a:t>/wiki/</a:t>
                </a:r>
                <a:r>
                  <a:rPr kumimoji="1" lang="zh-TW" altLang="en-US" sz="1200" kern="1200" dirty="0" smtClean="0">
                    <a:solidFill>
                      <a:schemeClr val="tx1"/>
                    </a:solidFill>
                    <a:latin typeface="Arial" charset="0"/>
                    <a:ea typeface="新細明體" pitchFamily="18" charset="-120"/>
                    <a:cs typeface="+mn-cs"/>
                  </a:rPr>
                  <a:t>卡方分佈</a:t>
                </a:r>
              </a:p>
              <a:p>
                <a:r>
                  <a:rPr kumimoji="1" lang="zh-TW" altLang="en-US" dirty="0" smtClean="0"/>
                  <a:t>定義如下：</a:t>
                </a:r>
              </a:p>
              <a:p>
                <a:r>
                  <a:rPr kumimoji="1" lang="en-US" altLang="zh-TW" dirty="0" smtClean="0"/>
                  <a:t>@</a:t>
                </a:r>
                <a:r>
                  <a:rPr kumimoji="1" lang="zh-TW" altLang="en-US" dirty="0" smtClean="0"/>
                  <a:t>假設Ｋ個隨機變涼 </a:t>
                </a:r>
                <a:r>
                  <a:rPr kumimoji="1" lang="en-US" altLang="zh-TW" dirty="0" smtClean="0"/>
                  <a:t>Z1,</a:t>
                </a:r>
                <a:r>
                  <a:rPr kumimoji="1" lang="en-US" altLang="zh-TW" baseline="0" dirty="0" smtClean="0"/>
                  <a:t> Z2, …Zn </a:t>
                </a:r>
                <a:r>
                  <a:rPr kumimoji="1" lang="zh-TW" altLang="en-US" baseline="0" dirty="0" smtClean="0"/>
                  <a:t>是互相獨立符合標準常態分佈的隨機變量（平均值期望為</a:t>
                </a:r>
                <a:r>
                  <a:rPr kumimoji="1" lang="en-US" altLang="zh-TW" baseline="0" dirty="0" smtClean="0"/>
                  <a:t>0 </a:t>
                </a:r>
                <a:r>
                  <a:rPr kumimoji="1" lang="zh-TW" altLang="en-US" baseline="0" dirty="0" smtClean="0"/>
                  <a:t>變異數為 </a:t>
                </a:r>
                <a:r>
                  <a:rPr kumimoji="1" lang="en-US" altLang="zh-TW" baseline="0" dirty="0" smtClean="0"/>
                  <a:t>1</a:t>
                </a:r>
                <a:r>
                  <a:rPr kumimoji="1" lang="zh-TW" altLang="en-US" baseline="0" dirty="0" smtClean="0"/>
                  <a:t>）</a:t>
                </a:r>
                <a:endParaRPr kumimoji="1" lang="en-US" altLang="zh-TW" baseline="0" dirty="0" smtClean="0"/>
              </a:p>
              <a:p>
                <a:r>
                  <a:rPr kumimoji="1" lang="en-US" altLang="zh-TW" dirty="0" smtClean="0"/>
                  <a:t>@</a:t>
                </a:r>
                <a:r>
                  <a:rPr kumimoji="1" lang="zh-TW" altLang="en-US" dirty="0" smtClean="0"/>
                  <a:t>則隨機變量Ｚ的平方和被稱為服從自由度為Ｎ的卡方分佈 記作</a:t>
                </a:r>
                <a:r>
                  <a:rPr lang="en-US" altLang="zh-TW" b="0" i="0" smtClean="0">
                    <a:latin typeface="Cambria Math" panose="02040503050406030204" pitchFamily="18" charset="0"/>
                  </a:rPr>
                  <a:t>Y~</a:t>
                </a:r>
                <a:r>
                  <a:rPr lang="en-US" altLang="zh-TW" b="0" i="0" smtClean="0">
                    <a:latin typeface="Cambria Math" panose="02040503050406030204" pitchFamily="18" charset="0"/>
                  </a:rPr>
                  <a:t>X</a:t>
                </a:r>
                <a:r>
                  <a:rPr lang="en-US" altLang="zh-TW" b="0" i="0" smtClean="0">
                    <a:latin typeface="Cambria Math" charset="0"/>
                  </a:rPr>
                  <a:t>_</a:t>
                </a:r>
                <a:r>
                  <a:rPr lang="en-US" altLang="zh-TW" b="0" i="0" smtClean="0">
                    <a:latin typeface="Cambria Math" panose="02040503050406030204" pitchFamily="18" charset="0"/>
                  </a:rPr>
                  <a:t>n</a:t>
                </a:r>
                <a:r>
                  <a:rPr lang="en-US" altLang="zh-TW" b="0" i="0" smtClean="0">
                    <a:latin typeface="Cambria Math" charset="0"/>
                  </a:rPr>
                  <a:t>^</a:t>
                </a:r>
                <a:r>
                  <a:rPr lang="en-US" altLang="zh-TW" b="0" i="0" smtClean="0">
                    <a:latin typeface="Cambria Math" panose="02040503050406030204" pitchFamily="18" charset="0"/>
                  </a:rPr>
                  <a:t>2</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45</a:t>
            </a:fld>
            <a:endParaRPr lang="en-US" altLang="zh-TW"/>
          </a:p>
        </p:txBody>
      </p:sp>
    </p:spTree>
    <p:extLst>
      <p:ext uri="{BB962C8B-B14F-4D97-AF65-F5344CB8AC3E}">
        <p14:creationId xmlns:p14="http://schemas.microsoft.com/office/powerpoint/2010/main" val="3346308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r>
                  <a:rPr kumimoji="1" lang="zh-TW" altLang="en-US" dirty="0"/>
                  <a:t>接續剛剛說的 </a:t>
                </a:r>
                <a:r>
                  <a:rPr kumimoji="1" lang="en-US" altLang="zh-TW" dirty="0"/>
                  <a:t>error</a:t>
                </a:r>
              </a:p>
              <a:p>
                <a:pPr algn="l"/>
                <a:r>
                  <a:rPr kumimoji="1" lang="zh-TW" altLang="en-US" dirty="0"/>
                  <a:t>已經說過 </a:t>
                </a:r>
                <a:r>
                  <a:rPr kumimoji="1" lang="en-US" altLang="zh-TW" dirty="0" err="1"/>
                  <a:t>eita</a:t>
                </a:r>
                <a:r>
                  <a:rPr kumimoji="1" lang="zh-TW" altLang="en-US" dirty="0"/>
                  <a:t> 是常態分布 </a:t>
                </a:r>
                <a:r>
                  <a:rPr kumimoji="1" lang="en-US" altLang="zh-TW" dirty="0"/>
                  <a:t>-&gt;</a:t>
                </a:r>
                <a:r>
                  <a:rPr kumimoji="1" lang="zh-TW" altLang="en-US" dirty="0"/>
                  <a:t> 卡方分布就是常態分布的一項平方加總，除以 </a:t>
                </a:r>
                <a:r>
                  <a:rPr kumimoji="1" lang="en-US" altLang="zh-TW" dirty="0"/>
                  <a:t>sigma^2 -&gt;</a:t>
                </a:r>
                <a:r>
                  <a:rPr kumimoji="1" lang="zh-TW" altLang="en-US" dirty="0"/>
                  <a:t> 正規化回</a:t>
                </a:r>
                <a:r>
                  <a:rPr kumimoji="1" lang="en-US" altLang="zh-TW" dirty="0"/>
                  <a:t>N(0, 1)</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t>
                </a:r>
                <a:r>
                  <a:rPr kumimoji="1" lang="zh-TW" altLang="en-US" dirty="0"/>
                  <a:t>自由度為 </a:t>
                </a:r>
                <a:r>
                  <a:rPr kumimoji="1" lang="en-US" altLang="zh-TW" dirty="0"/>
                  <a:t>r*c</a:t>
                </a:r>
                <a:r>
                  <a:rPr kumimoji="1" lang="en-US" altLang="zh-TW" baseline="0" dirty="0"/>
                  <a:t> </a:t>
                </a:r>
                <a:r>
                  <a:rPr kumimoji="1" lang="zh-TW" altLang="en-US" dirty="0"/>
                  <a:t>的卡方分佈 </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l-GR" altLang="zh-TW" dirty="0"/>
                  <a:t>Σ</a:t>
                </a:r>
                <a:r>
                  <a:rPr kumimoji="1" lang="en-US" altLang="zh-TW" dirty="0"/>
                  <a:t>( (Xi-</a:t>
                </a:r>
                <a:r>
                  <a:rPr kumimoji="1" lang="en-US" altLang="zh-TW" dirty="0" err="1"/>
                  <a:t>ui</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σ</a:t>
                </a:r>
                <a:r>
                  <a:rPr kumimoji="1" lang="en-US" altLang="zh-TW" dirty="0"/>
                  <a:t> )^2 -&gt; </a:t>
                </a:r>
                <a:r>
                  <a:rPr kumimoji="1" lang="el-GR" altLang="zh-TW" dirty="0"/>
                  <a:t>Σ</a:t>
                </a:r>
                <a:r>
                  <a:rPr kumimoji="1" lang="en-US" altLang="zh-TW" dirty="0"/>
                  <a:t>(Xi-</a:t>
                </a:r>
                <a:r>
                  <a:rPr kumimoji="1" lang="en-US" altLang="zh-TW" dirty="0" err="1"/>
                  <a:t>ui</a:t>
                </a:r>
                <a:r>
                  <a:rPr kumimoji="1" lang="en-US" altLang="zh-TW" dirty="0"/>
                  <a:t>)^2 * (1/</a:t>
                </a:r>
                <a:r>
                  <a:rPr kumimoji="1" lang="el-GR" altLang="zh-TW" sz="1200" b="0" i="0" kern="1200" dirty="0">
                    <a:solidFill>
                      <a:schemeClr val="tx1"/>
                    </a:solidFill>
                    <a:effectLst/>
                    <a:latin typeface="Arial" charset="0"/>
                    <a:ea typeface="新細明體" pitchFamily="18" charset="-120"/>
                    <a:cs typeface="+mn-cs"/>
                  </a:rPr>
                  <a:t>σ</a:t>
                </a:r>
                <a:r>
                  <a:rPr kumimoji="1" lang="en-US" altLang="zh-TW" dirty="0"/>
                  <a:t> )^2</a:t>
                </a:r>
              </a:p>
              <a:p>
                <a:pPr algn="l"/>
                <a:endParaRPr kumimoji="1" lang="en-US" altLang="zh-TW" dirty="0"/>
              </a:p>
            </p:txBody>
          </p:sp>
        </mc:Choice>
        <mc:Fallback xmlns="">
          <p:sp>
            <p:nvSpPr>
              <p:cNvPr id="3" name="備忘稿版面配置區 2"/>
              <p:cNvSpPr>
                <a:spLocks noGrp="1"/>
              </p:cNvSpPr>
              <p:nvPr>
                <p:ph type="body" idx="1"/>
              </p:nvPr>
            </p:nvSpPr>
            <p:spPr/>
            <p:txBody>
              <a:bodyPr/>
              <a:lstStyle/>
              <a:p>
                <a:pPr algn="l"/>
                <a:r>
                  <a:rPr lang="zh-TW" altLang="en-US" i="0" smtClean="0">
                    <a:latin typeface="Cambria Math" panose="02040503050406030204" pitchFamily="18" charset="0"/>
                  </a:rPr>
                  <a:t>𝜂</a:t>
                </a:r>
                <a:r>
                  <a:rPr kumimoji="1" lang="en-US" altLang="zh-TW" dirty="0" smtClean="0"/>
                  <a:t> //eta</a:t>
                </a:r>
                <a:r>
                  <a:rPr kumimoji="1" lang="en-US" altLang="zh-TW" baseline="0" dirty="0" smtClean="0"/>
                  <a:t>  </a:t>
                </a:r>
                <a:r>
                  <a:rPr lang="zh-TW" altLang="en-US" b="0" i="0" smtClean="0">
                    <a:latin typeface="Cambria Math" panose="02040503050406030204" pitchFamily="18" charset="0"/>
                  </a:rPr>
                  <a:t>𝜎</a:t>
                </a:r>
                <a:r>
                  <a:rPr lang="en-US" altLang="zh-TW" b="0" i="0" smtClean="0">
                    <a:latin typeface="Cambria Math" charset="0"/>
                  </a:rPr>
                  <a:t>^</a:t>
                </a:r>
                <a:r>
                  <a:rPr kumimoji="1" lang="en-US" altLang="zh-TW" dirty="0" smtClean="0"/>
                  <a:t>// sigma</a:t>
                </a:r>
                <a:r>
                  <a:rPr kumimoji="1" lang="zh-TW" altLang="en-US" dirty="0" smtClean="0"/>
                  <a:t>  </a:t>
                </a:r>
                <a:r>
                  <a:rPr kumimoji="1" lang="zh-TW" altLang="en-US" dirty="0" smtClean="0"/>
                  <a:t>假定</a:t>
                </a:r>
                <a:r>
                  <a:rPr kumimoji="1" lang="en-US" altLang="zh-TW" dirty="0" smtClean="0"/>
                  <a:t>eta  </a:t>
                </a:r>
                <a:r>
                  <a:rPr kumimoji="1" lang="zh-TW" altLang="en-US" dirty="0" smtClean="0"/>
                  <a:t>的隨機常態分佈是 （平均值為</a:t>
                </a:r>
                <a:r>
                  <a:rPr kumimoji="1" lang="en-US" altLang="zh-TW" dirty="0" smtClean="0"/>
                  <a:t>0,</a:t>
                </a:r>
                <a:r>
                  <a:rPr kumimoji="1" lang="zh-TW" altLang="en-US" dirty="0" smtClean="0"/>
                  <a:t>變異數是 </a:t>
                </a:r>
                <a:r>
                  <a:rPr kumimoji="1" lang="en-US" altLang="zh-TW" dirty="0" smtClean="0"/>
                  <a:t>sigma ^2)</a:t>
                </a:r>
                <a:r>
                  <a:rPr kumimoji="1" lang="zh-TW" altLang="en-US" dirty="0" smtClean="0"/>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46</a:t>
            </a:fld>
            <a:endParaRPr lang="en-US" altLang="zh-TW"/>
          </a:p>
        </p:txBody>
      </p:sp>
    </p:spTree>
    <p:extLst>
      <p:ext uri="{BB962C8B-B14F-4D97-AF65-F5344CB8AC3E}">
        <p14:creationId xmlns:p14="http://schemas.microsoft.com/office/powerpoint/2010/main" val="3817172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alpha hat</a:t>
                </a:r>
                <a:r>
                  <a:rPr lang="zh-TW" altLang="en-US" dirty="0"/>
                  <a:t> 為常態分布 </a:t>
                </a:r>
                <a:r>
                  <a:rPr lang="en-US" altLang="zh-TW" dirty="0"/>
                  <a:t>N(</a:t>
                </a:r>
                <a:r>
                  <a:rPr lang="zh-TW" altLang="en-US" dirty="0"/>
                  <a:t>平均</a:t>
                </a:r>
                <a:r>
                  <a:rPr lang="en-US" altLang="zh-TW" dirty="0"/>
                  <a:t>, </a:t>
                </a:r>
                <a:r>
                  <a:rPr lang="zh-TW" altLang="en-US" dirty="0"/>
                  <a:t>變異數</a:t>
                </a:r>
                <a:r>
                  <a:rPr lang="en-US" altLang="zh-TW" dirty="0"/>
                  <a:t>)</a:t>
                </a:r>
              </a:p>
              <a:p>
                <a:r>
                  <a:rPr lang="zh-TW" altLang="en-US" dirty="0"/>
                  <a:t>轉為 </a:t>
                </a:r>
                <a:r>
                  <a:rPr lang="en-US" altLang="zh-TW" dirty="0"/>
                  <a:t>N(0, 1)</a:t>
                </a:r>
              </a:p>
              <a:p>
                <a:r>
                  <a:rPr lang="zh-TW" altLang="en-US" dirty="0"/>
                  <a:t>加總</a:t>
                </a:r>
                <a:r>
                  <a:rPr lang="en-US" altLang="zh-TW" dirty="0"/>
                  <a:t>(…)</a:t>
                </a:r>
                <a:r>
                  <a:rPr lang="zh-TW" altLang="en-US" dirty="0"/>
                  <a:t> 是自由度為三的法方分布</a:t>
                </a:r>
                <a:endParaRPr lang="en-US" altLang="zh-TW" dirty="0"/>
              </a:p>
              <a:p>
                <a:r>
                  <a:rPr kumimoji="1" lang="en-US" altLang="zh-TW" dirty="0"/>
                  <a:t>@</a:t>
                </a:r>
                <a:r>
                  <a:rPr kumimoji="1" lang="zh-TW" altLang="en-US" dirty="0"/>
                  <a:t>因為</a:t>
                </a:r>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α</m:t>
                        </m:r>
                      </m:e>
                    </m:acc>
                  </m:oMath>
                </a14:m>
                <a:r>
                  <a:rPr lang="en-US" altLang="zh-TW" dirty="0"/>
                  <a:t>, </a:t>
                </a:r>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β</m:t>
                        </m:r>
                      </m:e>
                    </m:acc>
                  </m:oMath>
                </a14:m>
                <a:r>
                  <a:rPr lang="en-US" altLang="zh-TW" dirty="0"/>
                  <a:t>, and </a:t>
                </a:r>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γ</m:t>
                        </m:r>
                      </m:e>
                    </m:acc>
                  </m:oMath>
                </a14:m>
                <a:r>
                  <a:rPr kumimoji="1" lang="zh-TW" altLang="en-US" dirty="0"/>
                  <a:t> 為獨立的常態分佈，所以 「 方程式」 為自由度為</a:t>
                </a:r>
                <a:r>
                  <a:rPr kumimoji="1" lang="en-US" altLang="zh-TW" dirty="0"/>
                  <a:t>3</a:t>
                </a:r>
                <a:r>
                  <a:rPr kumimoji="1" lang="zh-TW" altLang="en-US" dirty="0"/>
                  <a:t>的卡方分佈</a:t>
                </a:r>
                <a:endParaRPr kumimoji="1" lang="en-US" altLang="zh-TW" dirty="0"/>
              </a:p>
              <a:p>
                <a:r>
                  <a:rPr kumimoji="1" lang="el-GR" altLang="zh-TW" dirty="0"/>
                  <a:t>Σ</a:t>
                </a:r>
                <a:r>
                  <a:rPr kumimoji="1" lang="en-US" altLang="zh-TW" dirty="0"/>
                  <a:t>( (Xi-</a:t>
                </a:r>
                <a:r>
                  <a:rPr kumimoji="1" lang="en-US" altLang="zh-TW" dirty="0" err="1"/>
                  <a:t>ui</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σ</a:t>
                </a:r>
                <a:r>
                  <a:rPr kumimoji="1" lang="en-US" altLang="zh-TW" dirty="0"/>
                  <a:t> )^2</a:t>
                </a:r>
              </a:p>
              <a:p>
                <a:endParaRPr kumimoji="1" lang="en-US" altLang="zh-TW" dirty="0"/>
              </a:p>
              <a:p>
                <a:endParaRPr kumimoji="1" lang="zh-TW" altLang="en-US" dirty="0"/>
              </a:p>
            </p:txBody>
          </p:sp>
        </mc:Choice>
        <mc:Fallback xmlns="">
          <p:sp>
            <p:nvSpPr>
              <p:cNvPr id="3" name="備忘稿版面配置區 2"/>
              <p:cNvSpPr>
                <a:spLocks noGrp="1"/>
              </p:cNvSpPr>
              <p:nvPr>
                <p:ph type="body" idx="1"/>
              </p:nvPr>
            </p:nvSpPr>
            <p:spPr/>
            <p:txBody>
              <a:bodyPr/>
              <a:lstStyle/>
              <a:p>
                <a:r>
                  <a:rPr lang="en-US" altLang="zh-TW" dirty="0" smtClean="0"/>
                  <a:t>chi-squared distribution </a:t>
                </a:r>
                <a:r>
                  <a:rPr lang="zh-TW" altLang="en-US" dirty="0" smtClean="0"/>
                  <a:t>：卡方</a:t>
                </a:r>
                <a:r>
                  <a:rPr lang="zh-TW" altLang="en-US" dirty="0" smtClean="0"/>
                  <a:t>分佈</a:t>
                </a:r>
                <a:endParaRPr lang="en-US" altLang="zh-TW" dirty="0" smtClean="0"/>
              </a:p>
              <a:p>
                <a:r>
                  <a:rPr kumimoji="1" lang="en-US" altLang="zh-TW" dirty="0" smtClean="0"/>
                  <a:t>@</a:t>
                </a:r>
                <a:r>
                  <a:rPr kumimoji="1" lang="zh-TW" altLang="en-US" dirty="0" smtClean="0"/>
                  <a:t>因為</a:t>
                </a:r>
                <a:r>
                  <a:rPr lang="zh-TW" altLang="en-US" i="0" smtClean="0">
                    <a:latin typeface="Cambria Math" panose="02040503050406030204" pitchFamily="18" charset="0"/>
                  </a:rPr>
                  <a:t>α</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β</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γ</a:t>
                </a:r>
                <a:r>
                  <a:rPr lang="en-US" altLang="zh-TW" i="0" smtClean="0">
                    <a:latin typeface="Cambria Math" charset="0"/>
                  </a:rPr>
                  <a:t> ̂</a:t>
                </a:r>
                <a:r>
                  <a:rPr kumimoji="1" lang="zh-TW" altLang="en-US" dirty="0" smtClean="0"/>
                  <a:t> </a:t>
                </a:r>
                <a:r>
                  <a:rPr kumimoji="1" lang="zh-TW" altLang="en-US" dirty="0" smtClean="0"/>
                  <a:t>為獨立的常態分佈，所以 「 方程式」 為自由度為</a:t>
                </a:r>
                <a:r>
                  <a:rPr kumimoji="1" lang="en-US" altLang="zh-TW" dirty="0" smtClean="0"/>
                  <a:t>3</a:t>
                </a:r>
                <a:r>
                  <a:rPr kumimoji="1" lang="zh-TW" altLang="en-US" dirty="0" smtClean="0"/>
                  <a:t>的卡方分佈</a:t>
                </a:r>
                <a:endParaRPr kumimoji="1" lang="en-US" altLang="zh-TW" dirty="0" smtClean="0"/>
              </a:p>
              <a:p>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47</a:t>
            </a:fld>
            <a:endParaRPr lang="en-US" altLang="zh-TW"/>
          </a:p>
        </p:txBody>
      </p:sp>
    </p:spTree>
    <p:extLst>
      <p:ext uri="{BB962C8B-B14F-4D97-AF65-F5344CB8AC3E}">
        <p14:creationId xmlns:p14="http://schemas.microsoft.com/office/powerpoint/2010/main" val="1149511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a:latin typeface="Cambria Math" panose="02040503050406030204" pitchFamily="18" charset="0"/>
                          </a:rPr>
                          <m:t>ε</m:t>
                        </m:r>
                      </m:e>
                      <m:sup>
                        <m:r>
                          <a:rPr lang="en-US" altLang="zh-TW">
                            <a:latin typeface="Cambria Math" panose="02040503050406030204" pitchFamily="18" charset="0"/>
                          </a:rPr>
                          <m:t>2</m:t>
                        </m:r>
                      </m:sup>
                    </m:sSup>
                    <m:r>
                      <a:rPr lang="en-US" altLang="zh-TW">
                        <a:latin typeface="Cambria Math" panose="02040503050406030204" pitchFamily="18" charset="0"/>
                      </a:rPr>
                      <m:t>/</m:t>
                    </m:r>
                    <m:sSup>
                      <m:sSupPr>
                        <m:ctrlPr>
                          <a:rPr lang="en-US" altLang="zh-TW" i="1">
                            <a:latin typeface="Cambria Math" panose="02040503050406030204" pitchFamily="18" charset="0"/>
                          </a:rPr>
                        </m:ctrlPr>
                      </m:sSupPr>
                      <m:e>
                        <m:r>
                          <m:rPr>
                            <m:sty m:val="p"/>
                          </m:rPr>
                          <a:rPr lang="zh-TW" altLang="en-US">
                            <a:latin typeface="Cambria Math" panose="02040503050406030204" pitchFamily="18" charset="0"/>
                          </a:rPr>
                          <m:t>σ</m:t>
                        </m:r>
                      </m:e>
                      <m:sup>
                        <m:r>
                          <a:rPr lang="en-US" altLang="zh-TW">
                            <a:latin typeface="Cambria Math" panose="02040503050406030204" pitchFamily="18" charset="0"/>
                          </a:rPr>
                          <m:t>2</m:t>
                        </m:r>
                      </m:sup>
                    </m:sSup>
                  </m:oMath>
                </a14:m>
                <a:r>
                  <a:rPr kumimoji="1" lang="zh-TW" altLang="en-US" dirty="0"/>
                  <a:t> 的分佈為自由度為</a:t>
                </a:r>
                <a14:m>
                  <m:oMath xmlns:m="http://schemas.openxmlformats.org/officeDocument/2006/math">
                    <m:nary>
                      <m:naryPr>
                        <m:chr m:val="∑"/>
                        <m:supHide m:val="on"/>
                        <m:ctrlPr>
                          <a:rPr lang="en-US" altLang="zh-TW" i="1" smtClean="0">
                            <a:latin typeface="Cambria Math" panose="02040503050406030204" pitchFamily="18" charset="0"/>
                          </a:rPr>
                        </m:ctrlPr>
                      </m:naryPr>
                      <m:sub>
                        <m:r>
                          <m:rPr>
                            <m:sty m:val="p"/>
                            <m:brk m:alnAt="7"/>
                          </m:rPr>
                          <a:rPr lang="en-US" altLang="zh-TW">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c</m:t>
                            </m:r>
                          </m:sub>
                          <m:sup/>
                          <m:e>
                            <m:r>
                              <a:rPr lang="en-US" altLang="zh-TW">
                                <a:latin typeface="Cambria Math" panose="02040503050406030204" pitchFamily="18" charset="0"/>
                              </a:rPr>
                              <m:t>1</m:t>
                            </m:r>
                          </m:e>
                        </m:nary>
                      </m:e>
                    </m:nary>
                    <m:r>
                      <a:rPr lang="en-US" altLang="zh-TW">
                        <a:latin typeface="Cambria Math" panose="02040503050406030204" pitchFamily="18" charset="0"/>
                      </a:rPr>
                      <m:t>−3</m:t>
                    </m:r>
                  </m:oMath>
                </a14:m>
                <a:r>
                  <a:rPr kumimoji="1" lang="zh-TW" altLang="en-US" dirty="0"/>
                  <a:t> 的卡方變量 </a:t>
                </a:r>
                <a:r>
                  <a:rPr kumimoji="1" lang="en-US" altLang="zh-TW" dirty="0"/>
                  <a:t>(</a:t>
                </a:r>
                <a:r>
                  <a:rPr kumimoji="1" lang="el-GR" altLang="zh-TW" sz="1200" b="0" i="0" kern="1200" dirty="0">
                    <a:solidFill>
                      <a:schemeClr val="tx1"/>
                    </a:solidFill>
                    <a:effectLst/>
                    <a:latin typeface="Arial" charset="0"/>
                    <a:ea typeface="新細明體" pitchFamily="18" charset="-120"/>
                    <a:cs typeface="+mn-cs"/>
                  </a:rPr>
                  <a:t>ε</a:t>
                </a:r>
                <a:r>
                  <a:rPr kumimoji="1" lang="en-US" altLang="zh-TW" sz="1200" b="0" i="0" kern="1200" dirty="0">
                    <a:solidFill>
                      <a:schemeClr val="tx1"/>
                    </a:solidFill>
                    <a:effectLst/>
                    <a:latin typeface="Arial" charset="0"/>
                    <a:ea typeface="新細明體" pitchFamily="18" charset="-120"/>
                    <a:cs typeface="+mn-cs"/>
                  </a:rPr>
                  <a:t>: </a:t>
                </a:r>
                <a:r>
                  <a:rPr kumimoji="1" lang="en-US" altLang="zh-TW" sz="1200" b="1" i="0" kern="1200" dirty="0">
                    <a:solidFill>
                      <a:schemeClr val="tx1"/>
                    </a:solidFill>
                    <a:effectLst/>
                    <a:latin typeface="Arial" charset="0"/>
                    <a:ea typeface="新細明體" pitchFamily="18" charset="-120"/>
                    <a:cs typeface="+mn-cs"/>
                  </a:rPr>
                  <a:t>epsilon</a:t>
                </a:r>
                <a:r>
                  <a:rPr kumimoji="1" lang="en-US" altLang="zh-TW" dirty="0"/>
                  <a:t>)</a:t>
                </a:r>
                <a:endParaRPr kumimoji="1" lang="zh-TW" altLang="en-US" dirty="0"/>
              </a:p>
              <a:p>
                <a:r>
                  <a:rPr kumimoji="1" lang="zh-TW" altLang="en-US" dirty="0"/>
                  <a:t>＠代表 可以為</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a:latin typeface="Cambria Math" panose="02040503050406030204" pitchFamily="18" charset="0"/>
                          </a:rPr>
                          <m:t>ε</m:t>
                        </m:r>
                      </m:e>
                      <m:sup>
                        <m:r>
                          <a:rPr lang="en-US" altLang="zh-TW">
                            <a:latin typeface="Cambria Math" panose="02040503050406030204" pitchFamily="18" charset="0"/>
                          </a:rPr>
                          <m:t>2</m:t>
                        </m:r>
                      </m:sup>
                    </m:sSup>
                    <m:r>
                      <a:rPr lang="en-US" altLang="zh-TW">
                        <a:latin typeface="Cambria Math" panose="02040503050406030204" pitchFamily="18" charset="0"/>
                      </a:rPr>
                      <m:t>/</m:t>
                    </m:r>
                    <m:r>
                      <a:rPr lang="en-US" altLang="zh-TW" i="1">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c</m:t>
                            </m:r>
                          </m:sub>
                          <m:sup/>
                          <m:e>
                            <m:r>
                              <a:rPr lang="en-US" altLang="zh-TW">
                                <a:latin typeface="Cambria Math" panose="02040503050406030204" pitchFamily="18" charset="0"/>
                              </a:rPr>
                              <m:t>1</m:t>
                            </m:r>
                          </m:e>
                        </m:nary>
                      </m:e>
                    </m:nary>
                    <m:r>
                      <a:rPr lang="en-US" altLang="zh-TW">
                        <a:latin typeface="Cambria Math" panose="02040503050406030204" pitchFamily="18" charset="0"/>
                      </a:rPr>
                      <m:t>−3)</m:t>
                    </m:r>
                  </m:oMath>
                </a14:m>
                <a:r>
                  <a:rPr kumimoji="1" lang="zh-TW" altLang="en-US" dirty="0"/>
                  <a:t>使用來當作 </a:t>
                </a:r>
                <a14:m>
                  <m:oMath xmlns:m="http://schemas.openxmlformats.org/officeDocument/2006/math">
                    <m:sSup>
                      <m:sSupPr>
                        <m:ctrlPr>
                          <a:rPr lang="en-US" altLang="zh-TW" i="1" smtClean="0">
                            <a:latin typeface="Cambria Math" panose="02040503050406030204" pitchFamily="18" charset="0"/>
                          </a:rPr>
                        </m:ctrlPr>
                      </m:sSupPr>
                      <m:e>
                        <m:r>
                          <a:rPr lang="zh-TW" altLang="en-US" i="1">
                            <a:latin typeface="Cambria Math" panose="02040503050406030204" pitchFamily="18" charset="0"/>
                          </a:rPr>
                          <m:t>𝜎</m:t>
                        </m:r>
                      </m:e>
                      <m:sup>
                        <m:r>
                          <a:rPr lang="en-US" altLang="zh-TW" i="1">
                            <a:latin typeface="Cambria Math" panose="02040503050406030204" pitchFamily="18" charset="0"/>
                          </a:rPr>
                          <m:t>2</m:t>
                        </m:r>
                      </m:sup>
                    </m:sSup>
                  </m:oMath>
                </a14:m>
                <a:r>
                  <a:rPr kumimoji="1" lang="zh-TW" altLang="en-US" dirty="0"/>
                  <a:t>的無偏差估計</a:t>
                </a:r>
                <a:endParaRPr kumimoji="1" lang="en-US" altLang="zh-TW" dirty="0"/>
              </a:p>
              <a:p>
                <a:r>
                  <a:rPr kumimoji="1" lang="zh-TW" altLang="en-US" dirty="0"/>
                  <a:t>原本的 </a:t>
                </a:r>
                <a:r>
                  <a:rPr kumimoji="1" lang="en-US" altLang="zh-TW" dirty="0"/>
                  <a:t>error</a:t>
                </a:r>
                <a:r>
                  <a:rPr kumimoji="1" lang="zh-TW" altLang="en-US" dirty="0"/>
                  <a:t> </a:t>
                </a:r>
                <a:r>
                  <a:rPr kumimoji="1" lang="en-US" altLang="zh-TW" dirty="0"/>
                  <a:t>–</a:t>
                </a:r>
                <a:r>
                  <a:rPr kumimoji="1" lang="zh-TW" altLang="en-US" dirty="0"/>
                  <a:t> 調剛剛算的那幾項</a:t>
                </a:r>
                <a:endParaRPr kumimoji="1" lang="en-US" altLang="zh-TW" dirty="0"/>
              </a:p>
              <a:p>
                <a:r>
                  <a:rPr kumimoji="1" lang="zh-TW" altLang="en-US" dirty="0"/>
                  <a:t>統計上 </a:t>
                </a:r>
                <a:r>
                  <a:rPr kumimoji="1" lang="en-US" altLang="zh-TW" sz="1200" b="0" i="0" kern="1200" dirty="0">
                    <a:solidFill>
                      <a:schemeClr val="tx1"/>
                    </a:solidFill>
                    <a:effectLst/>
                    <a:latin typeface="Arial" charset="0"/>
                    <a:ea typeface="新細明體" pitchFamily="18" charset="-120"/>
                    <a:cs typeface="+mn-cs"/>
                  </a:rPr>
                  <a:t>unbiased estimator: sample mean = </a:t>
                </a:r>
                <a:r>
                  <a:rPr kumimoji="1" lang="zh-TW" altLang="en-US" sz="1200" b="0" i="0" kern="1200" dirty="0">
                    <a:solidFill>
                      <a:schemeClr val="tx1"/>
                    </a:solidFill>
                    <a:effectLst/>
                    <a:latin typeface="Arial" charset="0"/>
                    <a:ea typeface="新細明體" pitchFamily="18" charset="-120"/>
                    <a:cs typeface="+mn-cs"/>
                  </a:rPr>
                  <a:t>整體 </a:t>
                </a:r>
                <a:r>
                  <a:rPr kumimoji="1" lang="en-US" altLang="zh-TW" sz="1200" b="0" i="0" kern="1200" dirty="0">
                    <a:solidFill>
                      <a:schemeClr val="tx1"/>
                    </a:solidFill>
                    <a:effectLst/>
                    <a:latin typeface="Arial" charset="0"/>
                    <a:ea typeface="新細明體" pitchFamily="18" charset="-120"/>
                    <a:cs typeface="+mn-cs"/>
                  </a:rPr>
                  <a:t>mean </a:t>
                </a:r>
              </a:p>
              <a:p>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＠代表 可以為</a:t>
                </a:r>
                <a:r>
                  <a:rPr lang="zh-TW" altLang="en-US" i="0">
                    <a:latin typeface="Cambria Math" panose="02040503050406030204" pitchFamily="18" charset="0"/>
                  </a:rPr>
                  <a:t>ε</a:t>
                </a:r>
                <a:r>
                  <a:rPr lang="en-US" altLang="zh-TW" i="0" smtClean="0">
                    <a:latin typeface="Cambria Math" charset="0"/>
                  </a:rPr>
                  <a:t>^</a:t>
                </a:r>
                <a:r>
                  <a:rPr lang="en-US" altLang="zh-TW" i="0">
                    <a:latin typeface="Cambria Math" panose="02040503050406030204" pitchFamily="18" charset="0"/>
                  </a:rPr>
                  <a:t>2/(</a:t>
                </a:r>
                <a:r>
                  <a:rPr lang="en-US" altLang="zh-TW" i="0">
                    <a:latin typeface="Cambria Math" charset="0"/>
                  </a:rPr>
                  <a:t>∑_</a:t>
                </a:r>
                <a:r>
                  <a:rPr lang="en-US" altLang="zh-TW" i="0">
                    <a:latin typeface="Cambria Math" panose="02040503050406030204" pitchFamily="18" charset="0"/>
                  </a:rPr>
                  <a:t>r</a:t>
                </a:r>
                <a:r>
                  <a:rPr lang="en-US" altLang="zh-TW" i="0">
                    <a:latin typeface="Cambria Math" charset="0"/>
                  </a:rPr>
                  <a:t>▒∑_</a:t>
                </a:r>
                <a:r>
                  <a:rPr lang="en-US" altLang="zh-TW" i="0">
                    <a:latin typeface="Cambria Math" panose="02040503050406030204" pitchFamily="18" charset="0"/>
                  </a:rPr>
                  <a:t>c</a:t>
                </a:r>
                <a:r>
                  <a:rPr lang="en-US" altLang="zh-TW" i="0">
                    <a:latin typeface="Cambria Math" charset="0"/>
                  </a:rPr>
                  <a:t>▒</a:t>
                </a:r>
                <a:r>
                  <a:rPr lang="en-US" altLang="zh-TW" i="0">
                    <a:latin typeface="Cambria Math" panose="02040503050406030204" pitchFamily="18" charset="0"/>
                  </a:rPr>
                  <a:t>1−3)</a:t>
                </a:r>
                <a:r>
                  <a:rPr kumimoji="1" lang="zh-TW" altLang="en-US" dirty="0" smtClean="0"/>
                  <a:t>使用來當作 </a:t>
                </a:r>
                <a:r>
                  <a:rPr lang="zh-TW" altLang="en-US" i="0">
                    <a:latin typeface="Cambria Math" panose="02040503050406030204" pitchFamily="18" charset="0"/>
                  </a:rPr>
                  <a:t>𝜎</a:t>
                </a:r>
                <a:r>
                  <a:rPr lang="en-US" altLang="zh-TW" i="0" smtClean="0">
                    <a:latin typeface="Cambria Math" charset="0"/>
                  </a:rPr>
                  <a:t>^</a:t>
                </a:r>
                <a:r>
                  <a:rPr lang="en-US" altLang="zh-TW" i="0">
                    <a:latin typeface="Cambria Math" panose="02040503050406030204" pitchFamily="18" charset="0"/>
                  </a:rPr>
                  <a:t>2</a:t>
                </a:r>
                <a:r>
                  <a:rPr kumimoji="1" lang="zh-TW" altLang="en-US" dirty="0" smtClean="0"/>
                  <a:t>的無偏差估計</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48</a:t>
            </a:fld>
            <a:endParaRPr lang="en-US" altLang="zh-TW"/>
          </a:p>
        </p:txBody>
      </p:sp>
    </p:spTree>
    <p:extLst>
      <p:ext uri="{BB962C8B-B14F-4D97-AF65-F5344CB8AC3E}">
        <p14:creationId xmlns:p14="http://schemas.microsoft.com/office/powerpoint/2010/main" val="331540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latin typeface="Arial"/>
                <a:ea typeface="新細明體"/>
                <a:cs typeface="Arial"/>
              </a:rPr>
              <a:t>所以我們對於影像進行處裡的時候，需要一個模型來描述在沒有雜訊情況下，該表面在任何像素附近的一般形式</a:t>
            </a:r>
          </a:p>
          <a:p>
            <a:r>
              <a:rPr lang="zh-TW" dirty="0"/>
              <a:t>就是用局部的鄰域裡的資訊推一個最逼近原始灰度值的數學式出來，然後用這個數學式來表示鄰域內的灰度值</a:t>
            </a:r>
          </a:p>
          <a:p>
            <a:r>
              <a:rPr lang="zh-TW" altLang="en-US" dirty="0">
                <a:latin typeface="Arial"/>
                <a:ea typeface="新細明體"/>
                <a:cs typeface="Arial"/>
              </a:rPr>
              <a:t>=&gt; 更簡單來說，用一個數學模型來表示沒雜訊的真實影像</a:t>
            </a:r>
          </a:p>
          <a:p>
            <a:endParaRPr lang="zh-TW" altLang="en-US" dirty="0">
              <a:cs typeface="Arial"/>
            </a:endParaRPr>
          </a:p>
          <a:p>
            <a:r>
              <a:rPr lang="zh-TW" altLang="en-US" dirty="0">
                <a:latin typeface="Arial"/>
                <a:ea typeface="新細明體"/>
                <a:cs typeface="Arial"/>
              </a:rPr>
              <a:t>左邊真實的球 最右邊可能離散採樣</a:t>
            </a:r>
          </a:p>
          <a:p>
            <a:r>
              <a:rPr lang="zh-TW" altLang="en-US" dirty="0">
                <a:latin typeface="Arial"/>
                <a:ea typeface="新細明體"/>
                <a:cs typeface="Arial"/>
              </a:rPr>
              <a:t>引用: </a:t>
            </a:r>
            <a:r>
              <a:rPr lang="zh-TW" dirty="0">
                <a:hlinkClick r:id="rId3"/>
              </a:rPr>
              <a:t>https://all3dp.com/what-is-stl-file-format-extension-3d-printing/</a:t>
            </a:r>
            <a:endParaRPr lang="zh-TW" altLang="en-US"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a:t>
            </a:fld>
            <a:endParaRPr lang="en-US" altLang="zh-TW"/>
          </a:p>
        </p:txBody>
      </p:sp>
    </p:spTree>
    <p:extLst>
      <p:ext uri="{BB962C8B-B14F-4D97-AF65-F5344CB8AC3E}">
        <p14:creationId xmlns:p14="http://schemas.microsoft.com/office/powerpoint/2010/main" val="1217449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8.4 </a:t>
            </a:r>
            <a:r>
              <a:rPr lang="zh-TW" altLang="zh-TW" dirty="0"/>
              <a:t>對傾斜的小平面模型</a:t>
            </a:r>
            <a:r>
              <a:rPr kumimoji="1" lang="zh-TW" altLang="en-US" dirty="0"/>
              <a:t>尖端</a:t>
            </a:r>
            <a:r>
              <a:rPr lang="zh-TW" altLang="zh-TW" dirty="0"/>
              <a:t>雜訊的移除處理</a:t>
            </a:r>
            <a:endParaRPr lang="en-US" altLang="zh-TW"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49</a:t>
            </a:fld>
            <a:endParaRPr lang="en-US" altLang="zh-TW"/>
          </a:p>
        </p:txBody>
      </p:sp>
    </p:spTree>
    <p:extLst>
      <p:ext uri="{BB962C8B-B14F-4D97-AF65-F5344CB8AC3E}">
        <p14:creationId xmlns:p14="http://schemas.microsoft.com/office/powerpoint/2010/main" val="555892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8.4 </a:t>
            </a:r>
            <a:r>
              <a:rPr kumimoji="1" lang="zh-TW" altLang="en-US" dirty="0"/>
              <a:t>小平面基底的尖端雜訊移除</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a:p>
            <a:r>
              <a:rPr lang="zh-TW" altLang="en-US" dirty="0"/>
              <a:t>尖端雜訊像素  灰階值意義上和鄰居不一樣</a:t>
            </a:r>
            <a:endParaRPr lang="en-US" altLang="zh-TW" dirty="0"/>
          </a:p>
          <a:p>
            <a:r>
              <a:rPr lang="zh-TW" altLang="en-US" dirty="0"/>
              <a:t>在這裡並不能說 </a:t>
            </a:r>
            <a:r>
              <a:rPr lang="en-US" altLang="zh-TW" dirty="0"/>
              <a:t>b</a:t>
            </a:r>
            <a:r>
              <a:rPr lang="zh-TW" altLang="en-US" dirty="0"/>
              <a:t> 就沒有雜訊，他比</a:t>
            </a:r>
            <a:r>
              <a:rPr lang="en-US" altLang="zh-TW" dirty="0"/>
              <a:t>a</a:t>
            </a:r>
            <a:r>
              <a:rPr lang="zh-TW" altLang="en-US" dirty="0"/>
              <a:t> 要難以斷定。這個例子指出空間灰階值的統計就相當重要</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50</a:t>
            </a:fld>
            <a:endParaRPr lang="en-US" altLang="zh-TW" dirty="0"/>
          </a:p>
        </p:txBody>
      </p:sp>
    </p:spTree>
    <p:extLst>
      <p:ext uri="{BB962C8B-B14F-4D97-AF65-F5344CB8AC3E}">
        <p14:creationId xmlns:p14="http://schemas.microsoft.com/office/powerpoint/2010/main" val="2548861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我們現在還是用斜面小平面模型的這個方程式</a:t>
                </a:r>
              </a:p>
              <a:p>
                <a:r>
                  <a:rPr kumimoji="1" lang="zh-TW" altLang="en-US" dirty="0"/>
                  <a:t>考慮一個鄰域大</a:t>
                </a:r>
                <a:r>
                  <a:rPr kumimoji="1" lang="en-US" altLang="zh-TW" dirty="0"/>
                  <a:t>N </a:t>
                </a:r>
                <a:r>
                  <a:rPr kumimoji="1" lang="zh-TW" altLang="en-US" dirty="0"/>
                  <a:t>大</a:t>
                </a:r>
                <a:r>
                  <a:rPr kumimoji="1" lang="en-US" altLang="zh-TW" dirty="0"/>
                  <a:t>N</a:t>
                </a:r>
                <a:r>
                  <a:rPr kumimoji="1" lang="zh-TW" altLang="en-US" dirty="0"/>
                  <a:t>是個正方形，但是不包括區域中心的那個像素</a:t>
                </a:r>
                <a:endParaRPr kumimoji="1" lang="en-US" altLang="zh-TW" dirty="0"/>
              </a:p>
              <a:p>
                <a:r>
                  <a:rPr kumimoji="1" lang="en-US" altLang="zh-CN" dirty="0"/>
                  <a:t>=&gt;</a:t>
                </a:r>
                <a:r>
                  <a:rPr kumimoji="1" lang="zh-TW" altLang="en-US" dirty="0"/>
                  <a:t> 先排除掉中間那個點來看，看模型預估的值應該是多少</a:t>
                </a:r>
                <a:endParaRPr kumimoji="1" lang="en-US" altLang="zh-CN" dirty="0"/>
              </a:p>
            </p:txBody>
          </p:sp>
        </mc:Choice>
        <mc:Fallback xmlns="">
          <p:sp>
            <p:nvSpPr>
              <p:cNvPr id="3" name="備忘稿版面配置區 2"/>
              <p:cNvSpPr>
                <a:spLocks noGrp="1"/>
              </p:cNvSpPr>
              <p:nvPr>
                <p:ph type="body" idx="1"/>
              </p:nvPr>
            </p:nvSpPr>
            <p:spPr/>
            <p:txBody>
              <a:bodyPr/>
              <a:lstStyle/>
              <a:p>
                <a:r>
                  <a:rPr lang="zh-TW" altLang="en-US" dirty="0" smtClean="0"/>
                  <a:t>設</a:t>
                </a:r>
                <a:r>
                  <a:rPr lang="en-US" altLang="zh-TW" dirty="0" smtClean="0"/>
                  <a:t>N</a:t>
                </a:r>
                <a:r>
                  <a:rPr lang="zh-TW" altLang="en-US" dirty="0" smtClean="0"/>
                  <a:t>為一組鄰近像素不包含中心像素</a:t>
                </a:r>
                <a:r>
                  <a:rPr lang="zh-TW" altLang="en-US" dirty="0" smtClean="0"/>
                  <a:t>的集合。記作 Ｎ＝ＲＸＣ</a:t>
                </a:r>
                <a:r>
                  <a:rPr lang="en-US" altLang="zh-TW" dirty="0" smtClean="0"/>
                  <a:t>-{(0,0)}</a:t>
                </a:r>
                <a:endParaRPr lang="en-US" altLang="zh-TW" dirty="0" smtClean="0"/>
              </a:p>
              <a:p>
                <a:r>
                  <a:rPr lang="en-US" altLang="zh-TW" dirty="0" smtClean="0"/>
                  <a:t>Gaussian </a:t>
                </a:r>
                <a:r>
                  <a:rPr lang="en-US" altLang="zh-TW" dirty="0" smtClean="0"/>
                  <a:t>noise  </a:t>
                </a:r>
                <a:r>
                  <a:rPr lang="zh-TW" altLang="en-US" dirty="0" smtClean="0"/>
                  <a:t>高斯雜訊</a:t>
                </a:r>
              </a:p>
              <a:p>
                <a:r>
                  <a:rPr kumimoji="1" lang="zh-TW" altLang="en-US" dirty="0" smtClean="0"/>
                  <a:t>有平均值</a:t>
                </a:r>
                <a:r>
                  <a:rPr kumimoji="1" lang="en-US" altLang="zh-TW" dirty="0" smtClean="0"/>
                  <a:t>0</a:t>
                </a:r>
              </a:p>
              <a:p>
                <a:endParaRPr kumimoji="1" lang="en-US" altLang="zh-TW" dirty="0" smtClean="0"/>
              </a:p>
              <a:p>
                <a:r>
                  <a:rPr kumimoji="1" lang="zh-TW" altLang="en-US" dirty="0" smtClean="0"/>
                  <a:t>其中，</a:t>
                </a:r>
                <a:r>
                  <a:rPr kumimoji="1" lang="en-US" altLang="zh-TW" dirty="0" err="1" smtClean="0"/>
                  <a:t>η</a:t>
                </a:r>
                <a:r>
                  <a:rPr kumimoji="1" lang="zh-TW" altLang="en-US" dirty="0" smtClean="0"/>
                  <a:t>（</a:t>
                </a:r>
                <a:r>
                  <a:rPr kumimoji="1" lang="en-US" altLang="zh-TW" dirty="0" smtClean="0"/>
                  <a:t>R</a:t>
                </a:r>
                <a:r>
                  <a:rPr kumimoji="1" lang="zh-TW" altLang="en-US" dirty="0" smtClean="0"/>
                  <a:t>，</a:t>
                </a:r>
                <a:r>
                  <a:rPr kumimoji="1" lang="en-US" altLang="zh-TW" dirty="0" smtClean="0"/>
                  <a:t>C</a:t>
                </a:r>
                <a:r>
                  <a:rPr kumimoji="1" lang="zh-TW" altLang="en-US" dirty="0" smtClean="0"/>
                  <a:t>）被假定為具有</a:t>
                </a:r>
                <a:r>
                  <a:rPr kumimoji="1" lang="zh-TW" altLang="en-US" dirty="0" smtClean="0"/>
                  <a:t>平均</a:t>
                </a:r>
                <a:r>
                  <a:rPr kumimoji="1" lang="zh-TW" altLang="en-US" dirty="0" smtClean="0"/>
                  <a:t>值為</a:t>
                </a:r>
                <a:r>
                  <a:rPr kumimoji="1" lang="en-US" altLang="zh-TW" dirty="0" smtClean="0"/>
                  <a:t>0</a:t>
                </a:r>
                <a:r>
                  <a:rPr kumimoji="1" lang="zh-TW" altLang="en-US" dirty="0" smtClean="0"/>
                  <a:t>，</a:t>
                </a:r>
                <a:r>
                  <a:rPr kumimoji="1" lang="zh-TW" altLang="en-US" dirty="0" smtClean="0"/>
                  <a:t>變異數</a:t>
                </a:r>
                <a:r>
                  <a:rPr lang="zh-TW" altLang="en-US" sz="1200" i="0" smtClean="0">
                    <a:latin typeface="Cambria Math" panose="02040503050406030204" pitchFamily="18" charset="0"/>
                  </a:rPr>
                  <a:t>𝜎</a:t>
                </a:r>
                <a:r>
                  <a:rPr lang="en-US" altLang="zh-TW" sz="1200" i="0" smtClean="0">
                    <a:latin typeface="Cambria Math" charset="0"/>
                  </a:rPr>
                  <a:t>^</a:t>
                </a:r>
                <a:r>
                  <a:rPr lang="en-US" altLang="zh-TW" sz="1200" b="0" i="0" smtClean="0">
                    <a:latin typeface="Cambria Math" panose="02040503050406030204" pitchFamily="18" charset="0"/>
                  </a:rPr>
                  <a:t>2</a:t>
                </a:r>
                <a:r>
                  <a:rPr kumimoji="1" lang="zh-TW" altLang="en-US" dirty="0" smtClean="0"/>
                  <a:t>的</a:t>
                </a:r>
                <a:r>
                  <a:rPr kumimoji="1" lang="zh-TW" altLang="en-US" dirty="0" smtClean="0"/>
                  <a:t>獨立</a:t>
                </a:r>
                <a:r>
                  <a:rPr kumimoji="1" lang="zh-TW" altLang="en-US" dirty="0" smtClean="0"/>
                  <a:t>添加的</a:t>
                </a:r>
                <a:r>
                  <a:rPr kumimoji="1" lang="zh-TW" altLang="en-US" dirty="0" smtClean="0"/>
                  <a:t>高斯</a:t>
                </a:r>
                <a:r>
                  <a:rPr kumimoji="1" lang="zh-TW" altLang="en-US" dirty="0" smtClean="0"/>
                  <a:t>雜訊</a:t>
                </a:r>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51</a:t>
            </a:fld>
            <a:endParaRPr lang="en-US" altLang="zh-TW"/>
          </a:p>
        </p:txBody>
      </p:sp>
    </p:spTree>
    <p:extLst>
      <p:ext uri="{BB962C8B-B14F-4D97-AF65-F5344CB8AC3E}">
        <p14:creationId xmlns:p14="http://schemas.microsoft.com/office/powerpoint/2010/main" val="1806454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誤差公式和估計值公式都應該很熟悉了</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但是之前有兩個加和號，現在只有一個</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因為之前考慮的鄰域可以是長方形，但這邊考慮的是正方形，所以</a:t>
                </a:r>
                <a:r>
                  <a:rPr lang="en-US" altLang="zh-TW" dirty="0"/>
                  <a:t>r</a:t>
                </a:r>
                <a:r>
                  <a:rPr lang="zh-TW" altLang="en-US" dirty="0"/>
                  <a:t>和</a:t>
                </a:r>
                <a:r>
                  <a:rPr lang="en-US" altLang="zh-TW" dirty="0"/>
                  <a:t>c</a:t>
                </a:r>
                <a:r>
                  <a:rPr lang="zh-TW" altLang="en-US" dirty="0"/>
                  <a:t>的總數相同，可以寫在一起</a:t>
                </a:r>
                <a:endParaRPr kumimoji="1"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smtClean="0"/>
                  <a:t>最小平方法過程決定</a:t>
                </a:r>
                <a:r>
                  <a:rPr lang="zh-TW" altLang="en-US" sz="1200" i="0" smtClean="0">
                    <a:latin typeface="Cambria Math" panose="02040503050406030204" pitchFamily="18" charset="0"/>
                  </a:rPr>
                  <a:t>𝛼</a:t>
                </a:r>
                <a:r>
                  <a:rPr lang="en-US" altLang="zh-TW" sz="1200" i="0" smtClean="0">
                    <a:latin typeface="Cambria Math" charset="0"/>
                  </a:rPr>
                  <a:t> ̂</a:t>
                </a:r>
                <a:r>
                  <a:rPr lang="en-US" altLang="zh-TW" sz="1200" dirty="0" smtClean="0"/>
                  <a:t>, </a:t>
                </a:r>
                <a:r>
                  <a:rPr lang="zh-TW" altLang="en-US" sz="1200" i="0" smtClean="0">
                    <a:latin typeface="Cambria Math" panose="02040503050406030204" pitchFamily="18" charset="0"/>
                  </a:rPr>
                  <a:t>𝛽</a:t>
                </a:r>
                <a:r>
                  <a:rPr lang="en-US" altLang="zh-TW" sz="1200" i="0" smtClean="0">
                    <a:latin typeface="Cambria Math" charset="0"/>
                  </a:rPr>
                  <a:t> ̂</a:t>
                </a:r>
                <a:r>
                  <a:rPr lang="en-US" altLang="zh-TW" sz="1200" dirty="0" smtClean="0"/>
                  <a:t>, and </a:t>
                </a:r>
                <a:r>
                  <a:rPr lang="zh-TW" altLang="en-US" sz="1200" i="0" smtClean="0">
                    <a:latin typeface="Cambria Math" panose="02040503050406030204" pitchFamily="18" charset="0"/>
                  </a:rPr>
                  <a:t>𝛾</a:t>
                </a:r>
                <a:r>
                  <a:rPr lang="en-US" altLang="zh-TW" sz="1200" i="0" smtClean="0">
                    <a:latin typeface="Cambria Math" charset="0"/>
                  </a:rPr>
                  <a:t> ̂</a:t>
                </a:r>
                <a:r>
                  <a:rPr kumimoji="1" lang="zh-TW" altLang="en-US" dirty="0" smtClean="0"/>
                  <a:t>其中最小化的擬合表面之間的平方差的總和由觀察給出：</a:t>
                </a:r>
              </a:p>
              <a:p>
                <a:r>
                  <a:rPr kumimoji="1" lang="en-US" altLang="zh-TW" dirty="0" smtClean="0"/>
                  <a:t>^</a:t>
                </a:r>
                <a:r>
                  <a:rPr kumimoji="1" lang="en-US" altLang="zh-TW" dirty="0" smtClean="0"/>
                  <a:t>a  </a:t>
                </a:r>
                <a:r>
                  <a:rPr kumimoji="1" lang="zh-TW" altLang="en-US" dirty="0" smtClean="0"/>
                  <a:t>有 </a:t>
                </a:r>
                <a:r>
                  <a:rPr kumimoji="1" lang="en-US" altLang="zh-TW" dirty="0" smtClean="0"/>
                  <a:t>^ </a:t>
                </a:r>
                <a:r>
                  <a:rPr kumimoji="1" lang="zh-TW" altLang="en-US" dirty="0" smtClean="0"/>
                  <a:t>皆代表有誤差要最小化。是個量測估計值</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52</a:t>
            </a:fld>
            <a:endParaRPr lang="en-US" altLang="zh-TW"/>
          </a:p>
        </p:txBody>
      </p:sp>
    </p:spTree>
    <p:extLst>
      <p:ext uri="{BB962C8B-B14F-4D97-AF65-F5344CB8AC3E}">
        <p14:creationId xmlns:p14="http://schemas.microsoft.com/office/powerpoint/2010/main" val="151370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我們現在要利用剛才的那些資訊來移除峰值雜訊了</a:t>
                </a:r>
              </a:p>
              <a:p>
                <a:r>
                  <a:rPr kumimoji="1" lang="zh-TW" altLang="en-US" dirty="0"/>
                  <a:t>現在我們有</a:t>
                </a:r>
                <a:r>
                  <a:rPr kumimoji="1" lang="en-US" altLang="zh-TW" dirty="0"/>
                  <a:t>g(0,0) </a:t>
                </a:r>
                <a:r>
                  <a:rPr kumimoji="1" lang="zh-TW" altLang="en-US" dirty="0"/>
                  <a:t>是在原點的觀測值 觀測值是可能有雜訊的</a:t>
                </a:r>
              </a:p>
              <a:p>
                <a:r>
                  <a:rPr kumimoji="1" lang="zh-TW" altLang="en-US" dirty="0"/>
                  <a:t>還有</a:t>
                </a:r>
                <a:r>
                  <a:rPr kumimoji="1" lang="en-US" altLang="zh-TW" dirty="0"/>
                  <a:t>rhat </a:t>
                </a:r>
                <a:r>
                  <a:rPr kumimoji="1" lang="zh-TW" altLang="en-US" dirty="0"/>
                  <a:t>是擬合函數在原點的估計值 因為</a:t>
                </a:r>
                <a:r>
                  <a:rPr kumimoji="1" lang="en-US" altLang="zh-TW" dirty="0"/>
                  <a:t>a, b=0 </a:t>
                </a:r>
              </a:p>
              <a:p>
                <a:r>
                  <a:rPr kumimoji="1" lang="en-US" altLang="zh-TW" dirty="0" err="1"/>
                  <a:t>Rhat</a:t>
                </a:r>
                <a:r>
                  <a:rPr kumimoji="1" lang="en-US" altLang="zh-TW" dirty="0"/>
                  <a:t> </a:t>
                </a:r>
                <a:r>
                  <a:rPr kumimoji="1" lang="zh-TW" altLang="en-US" dirty="0"/>
                  <a:t>應該和鄰居像素的值比較相近</a:t>
                </a:r>
              </a:p>
              <a:p>
                <a:r>
                  <a:rPr kumimoji="1" lang="zh-TW" altLang="en-US" dirty="0"/>
                  <a:t>如果 </a:t>
                </a:r>
                <a:r>
                  <a:rPr kumimoji="1" lang="en-US" altLang="zh-TW" dirty="0"/>
                  <a:t>g(0,0)</a:t>
                </a:r>
                <a:r>
                  <a:rPr kumimoji="1" lang="zh-TW" altLang="en-US" dirty="0"/>
                  <a:t>小於等於</a:t>
                </a:r>
                <a:r>
                  <a:rPr kumimoji="1" lang="en-US" altLang="zh-TW" dirty="0"/>
                  <a:t>rhat</a:t>
                </a:r>
                <a:r>
                  <a:rPr kumimoji="1" lang="zh-TW" altLang="en-US" dirty="0"/>
                  <a:t>的話，我們就認為</a:t>
                </a:r>
                <a:r>
                  <a:rPr kumimoji="1" lang="en-US" altLang="zh-TW" dirty="0"/>
                  <a:t>g(0,0)</a:t>
                </a:r>
                <a:r>
                  <a:rPr kumimoji="1" lang="zh-TW" altLang="en-US" dirty="0"/>
                  <a:t>不是雜訊</a:t>
                </a:r>
              </a:p>
              <a:p>
                <a:r>
                  <a:rPr kumimoji="1" lang="zh-TW" altLang="en-US" dirty="0"/>
                  <a:t>所以我們就要用到統計學裡的假設檢驗</a:t>
                </a:r>
                <a:endParaRPr lang="en-US" altLang="zh-TW" b="0" i="0" dirty="0">
                  <a:latin typeface="Cambria Math" panose="02040503050406030204" pitchFamily="18" charset="0"/>
                </a:endParaRPr>
              </a:p>
              <a:p>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a:t>
                </a:r>
                <a:r>
                  <a:rPr lang="zh-TW" altLang="en-US" dirty="0"/>
                  <a:t>有高斯分佈平均值為</a:t>
                </a:r>
                <a:r>
                  <a:rPr lang="en-US" altLang="zh-TW" dirty="0"/>
                  <a:t>0 ,</a:t>
                </a:r>
                <a:r>
                  <a:rPr lang="zh-TW" altLang="en-US" dirty="0"/>
                  <a:t>變異數</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r>
                  <a:rPr lang="zh-TW" altLang="en-US" dirty="0"/>
                  <a:t>下面要推倒證明這件事情</a:t>
                </a:r>
                <a:endParaRPr lang="en-US" altLang="zh-TW" dirty="0"/>
              </a:p>
            </p:txBody>
          </p:sp>
        </mc:Choice>
        <mc:Fallback xmlns="">
          <p:sp>
            <p:nvSpPr>
              <p:cNvPr id="3" name="備忘稿版面配置區 2"/>
              <p:cNvSpPr>
                <a:spLocks noGrp="1"/>
              </p:cNvSpPr>
              <p:nvPr>
                <p:ph type="body" idx="1"/>
              </p:nvPr>
            </p:nvSpPr>
            <p:spPr/>
            <p:txBody>
              <a:bodyPr/>
              <a:lstStyle/>
              <a:p>
                <a:r>
                  <a:rPr kumimoji="1" lang="zh-TW" altLang="en-US" dirty="0" smtClean="0"/>
                  <a:t>基於 </a:t>
                </a:r>
                <a:r>
                  <a:rPr kumimoji="1" lang="en-US" altLang="zh-TW" dirty="0" smtClean="0"/>
                  <a:t>g 00 </a:t>
                </a:r>
                <a:r>
                  <a:rPr kumimoji="1" lang="zh-TW" altLang="en-US" dirty="0" smtClean="0"/>
                  <a:t>不是一個</a:t>
                </a:r>
                <a:r>
                  <a:rPr kumimoji="1" lang="en-US" altLang="zh-TW" dirty="0" err="1" smtClean="0"/>
                  <a:t>pead</a:t>
                </a:r>
                <a:r>
                  <a:rPr kumimoji="1" lang="en-US" altLang="zh-TW" dirty="0" smtClean="0"/>
                  <a:t> noise </a:t>
                </a:r>
                <a:r>
                  <a:rPr kumimoji="1" lang="zh-TW" altLang="en-US" dirty="0" smtClean="0"/>
                  <a:t>的假設</a:t>
                </a:r>
                <a:r>
                  <a:rPr kumimoji="1" lang="en-US" altLang="zh-TW" dirty="0" smtClean="0"/>
                  <a:t>&gt; </a:t>
                </a:r>
              </a:p>
              <a:p>
                <a:endParaRPr kumimoji="1" lang="en-US" altLang="zh-TW" dirty="0" smtClean="0"/>
              </a:p>
              <a:p>
                <a:r>
                  <a:rPr kumimoji="1" lang="en-US" altLang="zh-TW" dirty="0" smtClean="0"/>
                  <a:t> </a:t>
                </a:r>
                <a:r>
                  <a:rPr lang="en-US" altLang="zh-TW" b="0" i="0" smtClean="0">
                    <a:latin typeface="Cambria Math" panose="02040503050406030204" pitchFamily="18" charset="0"/>
                  </a:rPr>
                  <a:t>g</a:t>
                </a:r>
                <a:r>
                  <a:rPr lang="en-US" altLang="zh-TW" b="0" i="0" smtClean="0">
                    <a:latin typeface="Cambria Math" charset="0"/>
                  </a:rPr>
                  <a:t>(</a:t>
                </a:r>
                <a:r>
                  <a:rPr lang="en-US" altLang="zh-TW" b="0" i="0" smtClean="0">
                    <a:latin typeface="Cambria Math" panose="02040503050406030204" pitchFamily="18" charset="0"/>
                  </a:rPr>
                  <a:t>0,0</a:t>
                </a:r>
                <a:r>
                  <a:rPr lang="en-US" altLang="zh-TW" b="0" i="0" smtClean="0">
                    <a:latin typeface="Cambria Math" charset="0"/>
                  </a:rPr>
                  <a:t>)</a:t>
                </a:r>
                <a:r>
                  <a:rPr lang="en-US" altLang="zh-TW" b="0" i="0" smtClean="0">
                    <a:latin typeface="Cambria Math" panose="02040503050406030204" pitchFamily="18" charset="0"/>
                  </a:rPr>
                  <a:t>−</a:t>
                </a:r>
                <a:r>
                  <a:rPr lang="zh-TW" altLang="en-US" b="0" i="0" smtClean="0">
                    <a:latin typeface="Cambria Math" panose="02040503050406030204" pitchFamily="18" charset="0"/>
                  </a:rPr>
                  <a:t>γ</a:t>
                </a:r>
                <a:r>
                  <a:rPr lang="en-US" altLang="zh-TW" b="0" i="0" smtClean="0">
                    <a:latin typeface="Cambria Math" charset="0"/>
                  </a:rPr>
                  <a:t> ̂</a:t>
                </a:r>
                <a:r>
                  <a:rPr lang="en-US" altLang="zh-TW" dirty="0" smtClean="0"/>
                  <a:t> </a:t>
                </a:r>
                <a:r>
                  <a:rPr lang="en-US" altLang="zh-TW" dirty="0" smtClean="0"/>
                  <a:t> </a:t>
                </a:r>
                <a:r>
                  <a:rPr lang="zh-TW" altLang="en-US" dirty="0" smtClean="0"/>
                  <a:t>有高斯分佈平均值為</a:t>
                </a:r>
                <a:r>
                  <a:rPr lang="en-US" altLang="zh-TW" dirty="0" smtClean="0"/>
                  <a:t>0 </a:t>
                </a:r>
                <a:r>
                  <a:rPr lang="zh-TW" altLang="en-US" dirty="0" smtClean="0"/>
                  <a:t>變異數ＸＸＸ</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53</a:t>
            </a:fld>
            <a:endParaRPr lang="en-US" altLang="zh-TW"/>
          </a:p>
        </p:txBody>
      </p:sp>
    </p:spTree>
    <p:extLst>
      <p:ext uri="{BB962C8B-B14F-4D97-AF65-F5344CB8AC3E}">
        <p14:creationId xmlns:p14="http://schemas.microsoft.com/office/powerpoint/2010/main" val="250193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基於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oMath>
                </a14:m>
                <a:r>
                  <a:rPr kumimoji="1" lang="zh-TW" altLang="en-US" dirty="0"/>
                  <a:t>不是一個峰值雜訊的假設</a:t>
                </a:r>
                <a:endParaRPr kumimoji="1" lang="en-US" altLang="zh-TW" dirty="0"/>
              </a:p>
              <a:p>
                <a:r>
                  <a:rPr kumimoji="1" lang="en-US" altLang="zh-TW" dirty="0"/>
                  <a:t>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a:t>
                </a:r>
                <a:r>
                  <a:rPr lang="zh-TW" altLang="en-US" dirty="0"/>
                  <a:t>有高斯分佈平均值為</a:t>
                </a:r>
                <a:r>
                  <a:rPr lang="en-US" altLang="zh-TW" dirty="0"/>
                  <a:t>0 ,</a:t>
                </a:r>
                <a:r>
                  <a:rPr lang="zh-TW" altLang="en-US" dirty="0"/>
                  <a:t>變異數</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r>
                  <a:rPr kumimoji="1" lang="el-GR" altLang="zh-TW" sz="1200" b="0" i="0" kern="1200" dirty="0">
                    <a:solidFill>
                      <a:schemeClr val="tx1"/>
                    </a:solidFill>
                    <a:effectLst/>
                    <a:latin typeface="Arial" charset="0"/>
                    <a:ea typeface="新細明體" pitchFamily="18" charset="-120"/>
                    <a:cs typeface="+mn-cs"/>
                  </a:rPr>
                  <a:t>σ</a:t>
                </a:r>
                <a:r>
                  <a:rPr kumimoji="1" lang="en-US" altLang="zh-TW" sz="1200" b="0" i="0" kern="1200" dirty="0">
                    <a:solidFill>
                      <a:schemeClr val="tx1"/>
                    </a:solidFill>
                    <a:effectLst/>
                    <a:latin typeface="Arial" charset="0"/>
                    <a:ea typeface="新細明體" pitchFamily="18" charset="-120"/>
                    <a:cs typeface="+mn-cs"/>
                  </a:rPr>
                  <a:t>^2 + </a:t>
                </a:r>
                <a:r>
                  <a:rPr kumimoji="1" lang="el-GR" altLang="zh-TW" sz="1200" b="0" i="0" kern="1200" dirty="0">
                    <a:solidFill>
                      <a:schemeClr val="tx1"/>
                    </a:solidFill>
                    <a:effectLst/>
                    <a:latin typeface="Arial" charset="0"/>
                    <a:ea typeface="新細明體" pitchFamily="18" charset="-120"/>
                    <a:cs typeface="+mn-cs"/>
                  </a:rPr>
                  <a:t>Σ</a:t>
                </a:r>
                <a:r>
                  <a:rPr kumimoji="1" lang="en-US" altLang="zh-TW" sz="1200" b="0" i="0" kern="1200" dirty="0">
                    <a:solidFill>
                      <a:schemeClr val="tx1"/>
                    </a:solidFill>
                    <a:effectLst/>
                    <a:latin typeface="Arial" charset="0"/>
                    <a:ea typeface="新細明體" pitchFamily="18" charset="-120"/>
                    <a:cs typeface="+mn-cs"/>
                  </a:rPr>
                  <a:t> V[</a:t>
                </a:r>
                <a:r>
                  <a:rPr kumimoji="1" lang="el-GR" altLang="zh-TW" sz="1200" b="0" i="0" kern="1200" dirty="0">
                    <a:solidFill>
                      <a:schemeClr val="tx1"/>
                    </a:solidFill>
                    <a:effectLst/>
                    <a:latin typeface="Arial" charset="0"/>
                    <a:ea typeface="新細明體" pitchFamily="18" charset="-120"/>
                    <a:cs typeface="+mn-cs"/>
                  </a:rPr>
                  <a:t>η</a:t>
                </a:r>
                <a:r>
                  <a:rPr kumimoji="1" lang="en-US" altLang="zh-TW" sz="1200" b="0" i="0" kern="1200" dirty="0">
                    <a:solidFill>
                      <a:schemeClr val="tx1"/>
                    </a:solidFill>
                    <a:effectLst/>
                    <a:latin typeface="Arial" charset="0"/>
                    <a:ea typeface="新細明體" pitchFamily="18" charset="-120"/>
                    <a:cs typeface="+mn-cs"/>
                  </a:rPr>
                  <a:t>(</a:t>
                </a:r>
                <a:r>
                  <a:rPr kumimoji="1" lang="en-US" altLang="zh-TW" sz="1200" b="0" i="0" kern="1200" dirty="0" err="1">
                    <a:solidFill>
                      <a:schemeClr val="tx1"/>
                    </a:solidFill>
                    <a:effectLst/>
                    <a:latin typeface="Arial" charset="0"/>
                    <a:ea typeface="新細明體" pitchFamily="18" charset="-120"/>
                    <a:cs typeface="+mn-cs"/>
                  </a:rPr>
                  <a:t>r,c</a:t>
                </a:r>
                <a:r>
                  <a:rPr kumimoji="1" lang="en-US" altLang="zh-TW" sz="1200" b="0" i="0" kern="1200" dirty="0">
                    <a:solidFill>
                      <a:schemeClr val="tx1"/>
                    </a:solidFill>
                    <a:effectLst/>
                    <a:latin typeface="Arial" charset="0"/>
                    <a:ea typeface="新細明體" pitchFamily="18" charset="-120"/>
                    <a:cs typeface="+mn-cs"/>
                  </a:rPr>
                  <a:t>)] / (#N)^2 (#N </a:t>
                </a:r>
                <a:r>
                  <a:rPr kumimoji="1" lang="zh-TW" altLang="en-US" sz="1200" b="0" i="0" kern="1200" dirty="0">
                    <a:solidFill>
                      <a:schemeClr val="tx1"/>
                    </a:solidFill>
                    <a:effectLst/>
                    <a:latin typeface="Arial" charset="0"/>
                    <a:ea typeface="新細明體" pitchFamily="18" charset="-120"/>
                    <a:cs typeface="+mn-cs"/>
                  </a:rPr>
                  <a:t>個 </a:t>
                </a:r>
                <a:r>
                  <a:rPr kumimoji="1" lang="el-GR" altLang="zh-TW" sz="1200" b="0" i="0" kern="1200" dirty="0">
                    <a:solidFill>
                      <a:schemeClr val="tx1"/>
                    </a:solidFill>
                    <a:effectLst/>
                    <a:latin typeface="Arial" charset="0"/>
                    <a:ea typeface="新細明體" pitchFamily="18" charset="-120"/>
                    <a:cs typeface="+mn-cs"/>
                  </a:rPr>
                  <a:t>σ</a:t>
                </a:r>
                <a:r>
                  <a:rPr kumimoji="1" lang="en-US" altLang="zh-TW" sz="1200" b="0" i="0" kern="1200" dirty="0">
                    <a:solidFill>
                      <a:schemeClr val="tx1"/>
                    </a:solidFill>
                    <a:effectLst/>
                    <a:latin typeface="Arial" charset="0"/>
                    <a:ea typeface="新細明體" pitchFamily="18" charset="-120"/>
                    <a:cs typeface="+mn-cs"/>
                  </a:rPr>
                  <a:t>^2</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14:m>
                  <m:oMath xmlns:m="http://schemas.openxmlformats.org/officeDocument/2006/math">
                    <m:sSup>
                      <m:sSupPr>
                        <m:ctrlPr>
                          <a:rPr lang="el-GR" altLang="zh-TW" i="1" smtClean="0">
                            <a:latin typeface="Cambria Math" panose="02040503050406030204" pitchFamily="18" charset="0"/>
                            <a:ea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b="0" i="1" smtClean="0">
                            <a:latin typeface="Cambria Math" panose="02040503050406030204" pitchFamily="18" charset="0"/>
                            <a:ea typeface="Cambria Math" panose="02040503050406030204" pitchFamily="18" charset="0"/>
                          </a:rPr>
                          <m:t>2</m:t>
                        </m:r>
                      </m:sup>
                    </m:sSup>
                    <m:r>
                      <a:rPr lang="en-US" altLang="zh-TW" b="0" i="0" smtClean="0">
                        <a:latin typeface="Cambria Math" panose="02040503050406030204" pitchFamily="18" charset="0"/>
                        <a:ea typeface="Cambria Math" panose="02040503050406030204" pitchFamily="18" charset="0"/>
                      </a:rPr>
                      <m:t>+ </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𝑁</m:t>
                        </m:r>
                      </m:num>
                      <m:den>
                        <m:sSup>
                          <m:sSupPr>
                            <m:ctrlPr>
                              <a:rPr lang="en-US" altLang="zh-TW" b="0"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m:t>
                            </m:r>
                          </m:e>
                          <m:sup>
                            <m:r>
                              <a:rPr lang="en-US" altLang="zh-TW" b="0" i="1" smtClean="0">
                                <a:latin typeface="Cambria Math" panose="02040503050406030204" pitchFamily="18" charset="0"/>
                                <a:ea typeface="Cambria Math" panose="02040503050406030204" pitchFamily="18" charset="0"/>
                              </a:rPr>
                              <m:t>2</m:t>
                            </m:r>
                          </m:sup>
                        </m:sSup>
                      </m:den>
                    </m:f>
                    <m:sSup>
                      <m:sSupPr>
                        <m:ctrlPr>
                          <a:rPr lang="el-GR" altLang="zh-TW" i="1">
                            <a:latin typeface="Cambria Math" panose="02040503050406030204" pitchFamily="18" charset="0"/>
                            <a:ea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oMath>
                </a14:m>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 </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p:txBody>
          </p:sp>
        </mc:Choice>
        <mc:Fallback xmlns="">
          <p:sp>
            <p:nvSpPr>
              <p:cNvPr id="3" name="備忘稿版面配置區 2"/>
              <p:cNvSpPr>
                <a:spLocks noGrp="1"/>
              </p:cNvSpPr>
              <p:nvPr>
                <p:ph type="body" idx="1"/>
              </p:nvPr>
            </p:nvSpPr>
            <p:spPr/>
            <p:txBody>
              <a:bodyPr/>
              <a:lstStyle/>
              <a:p>
                <a:r>
                  <a:rPr kumimoji="1" lang="zh-TW" altLang="en-US" dirty="0" smtClean="0"/>
                  <a:t>基於 </a:t>
                </a:r>
                <a:r>
                  <a:rPr kumimoji="1" lang="en-US" altLang="zh-TW" dirty="0" smtClean="0"/>
                  <a:t>g 00 </a:t>
                </a:r>
                <a:r>
                  <a:rPr kumimoji="1" lang="zh-TW" altLang="en-US" dirty="0" smtClean="0"/>
                  <a:t>不是一個</a:t>
                </a:r>
                <a:r>
                  <a:rPr kumimoji="1" lang="en-US" altLang="zh-TW" dirty="0" err="1" smtClean="0"/>
                  <a:t>pead</a:t>
                </a:r>
                <a:r>
                  <a:rPr kumimoji="1" lang="en-US" altLang="zh-TW" dirty="0" smtClean="0"/>
                  <a:t> noise </a:t>
                </a:r>
                <a:r>
                  <a:rPr kumimoji="1" lang="zh-TW" altLang="en-US" dirty="0" smtClean="0"/>
                  <a:t>的假設</a:t>
                </a:r>
                <a:r>
                  <a:rPr kumimoji="1" lang="en-US" altLang="zh-TW" dirty="0" smtClean="0"/>
                  <a:t>&gt; </a:t>
                </a:r>
              </a:p>
              <a:p>
                <a:endParaRPr kumimoji="1" lang="en-US" altLang="zh-TW" dirty="0" smtClean="0"/>
              </a:p>
              <a:p>
                <a:r>
                  <a:rPr kumimoji="1" lang="en-US" altLang="zh-TW" dirty="0" smtClean="0"/>
                  <a:t> </a:t>
                </a:r>
                <a:r>
                  <a:rPr lang="en-US" altLang="zh-TW" b="0" i="0" smtClean="0">
                    <a:latin typeface="Cambria Math" panose="02040503050406030204" pitchFamily="18" charset="0"/>
                  </a:rPr>
                  <a:t>g</a:t>
                </a:r>
                <a:r>
                  <a:rPr lang="en-US" altLang="zh-TW" b="0" i="0" smtClean="0">
                    <a:latin typeface="Cambria Math" charset="0"/>
                  </a:rPr>
                  <a:t>(</a:t>
                </a:r>
                <a:r>
                  <a:rPr lang="en-US" altLang="zh-TW" b="0" i="0" smtClean="0">
                    <a:latin typeface="Cambria Math" panose="02040503050406030204" pitchFamily="18" charset="0"/>
                  </a:rPr>
                  <a:t>0,0</a:t>
                </a:r>
                <a:r>
                  <a:rPr lang="en-US" altLang="zh-TW" b="0" i="0" smtClean="0">
                    <a:latin typeface="Cambria Math" charset="0"/>
                  </a:rPr>
                  <a:t>)</a:t>
                </a:r>
                <a:r>
                  <a:rPr lang="en-US" altLang="zh-TW" b="0" i="0" smtClean="0">
                    <a:latin typeface="Cambria Math" panose="02040503050406030204" pitchFamily="18" charset="0"/>
                  </a:rPr>
                  <a:t>−</a:t>
                </a:r>
                <a:r>
                  <a:rPr lang="zh-TW" altLang="en-US" b="0" i="0" smtClean="0">
                    <a:latin typeface="Cambria Math" panose="02040503050406030204" pitchFamily="18" charset="0"/>
                  </a:rPr>
                  <a:t>γ</a:t>
                </a:r>
                <a:r>
                  <a:rPr lang="en-US" altLang="zh-TW" b="0" i="0" smtClean="0">
                    <a:latin typeface="Cambria Math" charset="0"/>
                  </a:rPr>
                  <a:t> ̂</a:t>
                </a:r>
                <a:r>
                  <a:rPr lang="en-US" altLang="zh-TW" dirty="0" smtClean="0"/>
                  <a:t> </a:t>
                </a:r>
                <a:r>
                  <a:rPr lang="en-US" altLang="zh-TW" dirty="0" smtClean="0"/>
                  <a:t> </a:t>
                </a:r>
                <a:r>
                  <a:rPr lang="zh-TW" altLang="en-US" dirty="0" smtClean="0"/>
                  <a:t>有高斯分佈平均值為</a:t>
                </a:r>
                <a:r>
                  <a:rPr lang="en-US" altLang="zh-TW" dirty="0" smtClean="0"/>
                  <a:t>0 </a:t>
                </a:r>
                <a:r>
                  <a:rPr lang="zh-TW" altLang="en-US" dirty="0" smtClean="0"/>
                  <a:t>變異數ＸＸＸ</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54</a:t>
            </a:fld>
            <a:endParaRPr lang="en-US" altLang="zh-TW"/>
          </a:p>
        </p:txBody>
      </p:sp>
    </p:spTree>
    <p:extLst>
      <p:ext uri="{BB962C8B-B14F-4D97-AF65-F5344CB8AC3E}">
        <p14:creationId xmlns:p14="http://schemas.microsoft.com/office/powerpoint/2010/main" val="1885302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基於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oMath>
                </a14:m>
                <a:r>
                  <a:rPr kumimoji="1" lang="zh-TW" altLang="en-US" dirty="0"/>
                  <a:t>不是一個峰值雜訊的假設</a:t>
                </a:r>
                <a:endParaRPr kumimoji="1" lang="en-US" altLang="zh-TW" dirty="0"/>
              </a:p>
              <a:p>
                <a:endParaRPr kumimoji="1" lang="en-US" altLang="zh-TW" dirty="0"/>
              </a:p>
              <a:p>
                <a:r>
                  <a:rPr kumimoji="1" lang="en-US" altLang="zh-TW" dirty="0"/>
                  <a:t>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a:t>
                </a:r>
                <a:r>
                  <a:rPr lang="zh-TW" altLang="en-US" dirty="0"/>
                  <a:t>有高斯分佈平均值為</a:t>
                </a:r>
                <a:r>
                  <a:rPr lang="en-US" altLang="zh-TW" dirty="0"/>
                  <a:t>0 ,</a:t>
                </a:r>
                <a:r>
                  <a:rPr lang="zh-TW" altLang="en-US" dirty="0"/>
                  <a:t>變異數</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r>
                  <a:rPr lang="en-US" altLang="zh-TW" dirty="0"/>
                  <a:t>V[1/x * a] -&gt; (1/x)^2 V[a]</a:t>
                </a:r>
              </a:p>
            </p:txBody>
          </p:sp>
        </mc:Choice>
        <mc:Fallback xmlns="">
          <p:sp>
            <p:nvSpPr>
              <p:cNvPr id="3" name="備忘稿版面配置區 2"/>
              <p:cNvSpPr>
                <a:spLocks noGrp="1"/>
              </p:cNvSpPr>
              <p:nvPr>
                <p:ph type="body" idx="1"/>
              </p:nvPr>
            </p:nvSpPr>
            <p:spPr/>
            <p:txBody>
              <a:bodyPr/>
              <a:lstStyle/>
              <a:p>
                <a:r>
                  <a:rPr kumimoji="1" lang="zh-TW" altLang="en-US" dirty="0" smtClean="0"/>
                  <a:t>基於 </a:t>
                </a:r>
                <a:r>
                  <a:rPr kumimoji="1" lang="en-US" altLang="zh-TW" dirty="0" smtClean="0"/>
                  <a:t>g 00 </a:t>
                </a:r>
                <a:r>
                  <a:rPr kumimoji="1" lang="zh-TW" altLang="en-US" dirty="0" smtClean="0"/>
                  <a:t>不是一個</a:t>
                </a:r>
                <a:r>
                  <a:rPr kumimoji="1" lang="en-US" altLang="zh-TW" dirty="0" err="1" smtClean="0"/>
                  <a:t>pead</a:t>
                </a:r>
                <a:r>
                  <a:rPr kumimoji="1" lang="en-US" altLang="zh-TW" dirty="0" smtClean="0"/>
                  <a:t> noise </a:t>
                </a:r>
                <a:r>
                  <a:rPr kumimoji="1" lang="zh-TW" altLang="en-US" dirty="0" smtClean="0"/>
                  <a:t>的假設</a:t>
                </a:r>
                <a:r>
                  <a:rPr kumimoji="1" lang="en-US" altLang="zh-TW" dirty="0" smtClean="0"/>
                  <a:t>&gt; </a:t>
                </a:r>
              </a:p>
              <a:p>
                <a:endParaRPr kumimoji="1" lang="en-US" altLang="zh-TW" dirty="0" smtClean="0"/>
              </a:p>
              <a:p>
                <a:r>
                  <a:rPr kumimoji="1" lang="en-US" altLang="zh-TW" dirty="0" smtClean="0"/>
                  <a:t> </a:t>
                </a:r>
                <a:r>
                  <a:rPr lang="en-US" altLang="zh-TW" b="0" i="0" smtClean="0">
                    <a:latin typeface="Cambria Math" panose="02040503050406030204" pitchFamily="18" charset="0"/>
                  </a:rPr>
                  <a:t>g</a:t>
                </a:r>
                <a:r>
                  <a:rPr lang="en-US" altLang="zh-TW" b="0" i="0" smtClean="0">
                    <a:latin typeface="Cambria Math" charset="0"/>
                  </a:rPr>
                  <a:t>(</a:t>
                </a:r>
                <a:r>
                  <a:rPr lang="en-US" altLang="zh-TW" b="0" i="0" smtClean="0">
                    <a:latin typeface="Cambria Math" panose="02040503050406030204" pitchFamily="18" charset="0"/>
                  </a:rPr>
                  <a:t>0,0</a:t>
                </a:r>
                <a:r>
                  <a:rPr lang="en-US" altLang="zh-TW" b="0" i="0" smtClean="0">
                    <a:latin typeface="Cambria Math" charset="0"/>
                  </a:rPr>
                  <a:t>)</a:t>
                </a:r>
                <a:r>
                  <a:rPr lang="en-US" altLang="zh-TW" b="0" i="0" smtClean="0">
                    <a:latin typeface="Cambria Math" panose="02040503050406030204" pitchFamily="18" charset="0"/>
                  </a:rPr>
                  <a:t>−</a:t>
                </a:r>
                <a:r>
                  <a:rPr lang="zh-TW" altLang="en-US" b="0" i="0" smtClean="0">
                    <a:latin typeface="Cambria Math" panose="02040503050406030204" pitchFamily="18" charset="0"/>
                  </a:rPr>
                  <a:t>γ</a:t>
                </a:r>
                <a:r>
                  <a:rPr lang="en-US" altLang="zh-TW" b="0" i="0" smtClean="0">
                    <a:latin typeface="Cambria Math" charset="0"/>
                  </a:rPr>
                  <a:t> ̂</a:t>
                </a:r>
                <a:r>
                  <a:rPr lang="en-US" altLang="zh-TW" dirty="0" smtClean="0"/>
                  <a:t> </a:t>
                </a:r>
                <a:r>
                  <a:rPr lang="en-US" altLang="zh-TW" dirty="0" smtClean="0"/>
                  <a:t> </a:t>
                </a:r>
                <a:r>
                  <a:rPr lang="zh-TW" altLang="en-US" dirty="0" smtClean="0"/>
                  <a:t>有高斯分佈平均值為</a:t>
                </a:r>
                <a:r>
                  <a:rPr lang="en-US" altLang="zh-TW" dirty="0" smtClean="0"/>
                  <a:t>0 </a:t>
                </a:r>
                <a:r>
                  <a:rPr lang="zh-TW" altLang="en-US" dirty="0" smtClean="0"/>
                  <a:t>變異數ＸＸＸ</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55</a:t>
            </a:fld>
            <a:endParaRPr lang="en-US" altLang="zh-TW"/>
          </a:p>
        </p:txBody>
      </p:sp>
    </p:spTree>
    <p:extLst>
      <p:ext uri="{BB962C8B-B14F-4D97-AF65-F5344CB8AC3E}">
        <p14:creationId xmlns:p14="http://schemas.microsoft.com/office/powerpoint/2010/main" val="3480637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從常態分配的母體中所抽樣的樣本數夠多，那麼這些樣本的表現就足夠代表母體的性質。但萬一樣本數不多的話還能適用嗎？為了解決這樣的問題</a:t>
                </a:r>
                <a:endParaRPr kumimoji="1" lang="en-US" altLang="zh-TW" dirty="0"/>
              </a:p>
              <a:p>
                <a:r>
                  <a:rPr lang="en-US" altLang="zh-TW" dirty="0">
                    <a:hlinkClick r:id="rId3"/>
                  </a:rPr>
                  <a:t>https://zh.wikipedia.org/wiki/</a:t>
                </a:r>
                <a:r>
                  <a:rPr lang="zh-TW" altLang="en-US" dirty="0"/>
                  <a:t>學生</a:t>
                </a:r>
                <a:r>
                  <a:rPr lang="en-US" altLang="zh-TW" dirty="0"/>
                  <a:t>t-</a:t>
                </a:r>
                <a:r>
                  <a:rPr lang="zh-TW" altLang="en-US" dirty="0"/>
                  <a:t>分布</a:t>
                </a:r>
                <a:r>
                  <a:rPr lang="en-US" altLang="zh-TW" dirty="0"/>
                  <a:t>:</a:t>
                </a:r>
                <a:endParaRPr kumimoji="1" lang="en-US" altLang="zh-TW" dirty="0"/>
              </a:p>
              <a:p>
                <a:r>
                  <a:rPr kumimoji="1" lang="zh-TW" altLang="en-US" dirty="0"/>
                  <a:t> 根據小樣本來估計呈 常態分布 且 變異數未知 的 總體的 平均值</a:t>
                </a:r>
                <a:endParaRPr kumimoji="1" lang="en-US" altLang="zh-TW" dirty="0"/>
              </a:p>
              <a:p>
                <a14:m>
                  <m:oMath xmlns:m="http://schemas.openxmlformats.org/officeDocument/2006/math">
                    <m:r>
                      <m:rPr>
                        <m:sty m:val="p"/>
                      </m:rPr>
                      <a:rPr lang="en-US" altLang="zh-TW" b="0" i="0" smtClean="0">
                        <a:latin typeface="Cambria Math" panose="02040503050406030204" pitchFamily="18" charset="0"/>
                      </a:rPr>
                      <m:t>Y</m:t>
                    </m:r>
                    <m:r>
                      <a:rPr lang="en-US" altLang="zh-TW" b="0" i="0"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m:rPr>
                            <m:sty m:val="p"/>
                          </m:rPr>
                          <a:rPr lang="en-US" altLang="zh-TW" b="0" i="0" smtClean="0">
                            <a:latin typeface="Cambria Math" panose="02040503050406030204" pitchFamily="18" charset="0"/>
                          </a:rPr>
                          <m:t>X</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r>
                          <a:rPr lang="zh-TW" altLang="en-US" b="0" i="1" smtClean="0">
                            <a:latin typeface="Cambria Math" panose="02040503050406030204" pitchFamily="18" charset="0"/>
                          </a:rPr>
                          <m:t> </m:t>
                        </m:r>
                      </m:sup>
                    </m:sSubSup>
                  </m:oMath>
                </a14:m>
                <a:r>
                  <a:rPr kumimoji="1" lang="en-US" altLang="zh-TW" dirty="0"/>
                  <a:t>:</a:t>
                </a:r>
                <a:r>
                  <a:rPr kumimoji="1" lang="zh-TW" altLang="en-US" dirty="0"/>
                  <a:t> 符合自由度為 Ｎ 的卡方分佈</a:t>
                </a:r>
                <a:endParaRPr kumimoji="1" lang="en-US" altLang="zh-TW" dirty="0"/>
              </a:p>
              <a:p>
                <a:endParaRPr kumimoji="1" lang="en-US" altLang="zh-TW" dirty="0"/>
              </a:p>
              <a:p>
                <a:r>
                  <a:rPr lang="zh-TW" altLang="en-US" dirty="0"/>
                  <a:t>同卡方分布在一些前提的情況下</a:t>
                </a:r>
                <a:r>
                  <a:rPr lang="en-US" altLang="zh-TW" dirty="0"/>
                  <a:t>(</a:t>
                </a:r>
                <a:r>
                  <a:rPr lang="zh-CN" altLang="en-US" dirty="0"/>
                  <a:t>這邊是常態分布</a:t>
                </a:r>
                <a:r>
                  <a:rPr lang="en-US" altLang="zh-TW" dirty="0"/>
                  <a:t>)</a:t>
                </a:r>
                <a:r>
                  <a:rPr lang="zh-CN" altLang="en-US" dirty="0"/>
                  <a:t>，</a:t>
                </a:r>
                <a:r>
                  <a:rPr lang="en-US" altLang="zh-TW" dirty="0" err="1">
                    <a:latin typeface="Arial"/>
                    <a:ea typeface="新細明體"/>
                    <a:cs typeface="Arial"/>
                  </a:rPr>
                  <a:t>一些數值的加總，可轉成統計上與機率的關係</a:t>
                </a:r>
                <a:endParaRPr lang="en-US" altLang="zh-TW" dirty="0">
                  <a:cs typeface="Arial" charset="0"/>
                </a:endParaRPr>
              </a:p>
              <a:p>
                <a:pPr algn="just"/>
                <a:r>
                  <a:rPr lang="en-US" altLang="zh-TW" dirty="0" err="1">
                    <a:latin typeface="Arial"/>
                    <a:ea typeface="新細明體"/>
                    <a:cs typeface="Arial"/>
                  </a:rPr>
                  <a:t>並藉此，依靠統計來當做判斷標準</a:t>
                </a:r>
                <a:r>
                  <a:rPr lang="en-US" altLang="zh-TW" dirty="0">
                    <a:latin typeface="Arial"/>
                    <a:ea typeface="新細明體"/>
                    <a:cs typeface="Arial"/>
                  </a:rPr>
                  <a:t> (ex: </a:t>
                </a:r>
                <a:r>
                  <a:rPr lang="en-US" altLang="zh-TW" dirty="0" err="1">
                    <a:latin typeface="Arial"/>
                    <a:ea typeface="新細明體"/>
                    <a:cs typeface="Arial"/>
                  </a:rPr>
                  <a:t>希望機率多少等</a:t>
                </a:r>
                <a:r>
                  <a:rPr lang="en-US" altLang="zh-TW" dirty="0">
                    <a:latin typeface="Arial"/>
                    <a:ea typeface="新細明體"/>
                    <a:cs typeface="Arial"/>
                  </a:rPr>
                  <a:t>)</a:t>
                </a:r>
              </a:p>
              <a:p>
                <a:pPr algn="just"/>
                <a:r>
                  <a:rPr lang="zh-TW" altLang="en-US" dirty="0">
                    <a:latin typeface="Arial"/>
                    <a:ea typeface="新細明體"/>
                    <a:cs typeface="Arial"/>
                  </a:rPr>
                  <a:t>下面那個 </a:t>
                </a:r>
                <a:r>
                  <a:rPr lang="en-US" altLang="zh-TW" dirty="0">
                    <a:latin typeface="Arial"/>
                    <a:ea typeface="新細明體"/>
                    <a:cs typeface="Arial"/>
                  </a:rPr>
                  <a:t>T </a:t>
                </a:r>
                <a:r>
                  <a:rPr lang="zh-TW" altLang="en-US" dirty="0">
                    <a:latin typeface="Arial"/>
                    <a:ea typeface="新細明體"/>
                    <a:cs typeface="Arial"/>
                  </a:rPr>
                  <a:t>就是哪來查表看機率的</a:t>
                </a:r>
                <a:endParaRPr lang="en-US" altLang="zh-TW" dirty="0">
                  <a:cs typeface="Arial"/>
                </a:endParaRPr>
              </a:p>
              <a:p>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a:t>複習</a:t>
                </a:r>
                <a:r>
                  <a:rPr kumimoji="1" lang="en-US" altLang="zh-TW" dirty="0"/>
                  <a:t> </a:t>
                </a:r>
              </a:p>
              <a:p>
                <a:r>
                  <a:rPr lang="en-US" altLang="zh-TW" dirty="0">
                    <a:hlinkClick r:id="rId4"/>
                  </a:rPr>
                  <a:t>https://zh.wikipedia.org/wiki/</a:t>
                </a:r>
                <a:r>
                  <a:rPr lang="zh-TW" altLang="en-US" dirty="0"/>
                  <a:t>學生</a:t>
                </a:r>
                <a:r>
                  <a:rPr lang="en-US" altLang="zh-TW" dirty="0"/>
                  <a:t>t-</a:t>
                </a:r>
                <a:r>
                  <a:rPr lang="zh-TW" altLang="en-US" dirty="0"/>
                  <a:t>分布</a:t>
                </a:r>
                <a:r>
                  <a:rPr lang="en-US" altLang="zh-TW" dirty="0"/>
                  <a:t>:</a:t>
                </a:r>
                <a:endParaRPr kumimoji="1" lang="en-US" altLang="zh-TW" dirty="0"/>
              </a:p>
              <a:p>
                <a:r>
                  <a:rPr kumimoji="1" lang="zh-TW" altLang="en-US" dirty="0"/>
                  <a:t> 根據小樣本來估計呈常態分布且變異數未知的總體的平均值</a:t>
                </a:r>
                <a:endParaRPr kumimoji="1" lang="en-US" altLang="zh-TW" dirty="0"/>
              </a:p>
              <a:p>
                <a:r>
                  <a:rPr kumimoji="1" lang="en-US" altLang="zh-TW" dirty="0"/>
                  <a:t>https://</a:t>
                </a:r>
                <a:r>
                  <a:rPr kumimoji="1" lang="en-US" altLang="zh-TW" dirty="0" err="1"/>
                  <a:t>zh.wikipedia.org</a:t>
                </a:r>
                <a:r>
                  <a:rPr kumimoji="1" lang="en-US" altLang="zh-TW" dirty="0"/>
                  <a:t>/wiki/</a:t>
                </a:r>
                <a:r>
                  <a:rPr kumimoji="1" lang="zh-TW" altLang="en-US" dirty="0"/>
                  <a:t>卡方分佈</a:t>
                </a:r>
                <a:endParaRPr kumimoji="1" lang="en-US" altLang="zh-TW" dirty="0"/>
              </a:p>
              <a:p>
                <a:r>
                  <a:rPr kumimoji="1" lang="zh-TW" altLang="en-US" dirty="0"/>
                  <a:t>符合自由度為 Ｎ 的卡方分佈 記作</a:t>
                </a:r>
                <a:r>
                  <a:rPr lang="en-US" altLang="zh-TW" b="0" i="0">
                    <a:latin typeface="Cambria Math" panose="02040503050406030204" pitchFamily="18" charset="0"/>
                  </a:rPr>
                  <a:t>Y~X_n^2</a:t>
                </a:r>
                <a:endParaRPr kumimoji="1" lang="en-US" altLang="zh-TW" dirty="0"/>
              </a:p>
              <a:p>
                <a:r>
                  <a:rPr kumimoji="1" lang="en-US" altLang="zh-TW" dirty="0"/>
                  <a:t>    </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56</a:t>
            </a:fld>
            <a:endParaRPr lang="en-US" altLang="zh-TW"/>
          </a:p>
        </p:txBody>
      </p:sp>
    </p:spTree>
    <p:extLst>
      <p:ext uri="{BB962C8B-B14F-4D97-AF65-F5344CB8AC3E}">
        <p14:creationId xmlns:p14="http://schemas.microsoft.com/office/powerpoint/2010/main" val="15646458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＠如果假設 </a:t>
                </a:r>
                <a:r>
                  <a:rPr lang="en-US" altLang="zh-TW" sz="1200" dirty="0"/>
                  <a:t>hypothesis </a:t>
                </a:r>
                <a14:m>
                  <m:oMath xmlns:m="http://schemas.openxmlformats.org/officeDocument/2006/math">
                    <m:r>
                      <m:rPr>
                        <m:sty m:val="p"/>
                      </m:rPr>
                      <a:rPr lang="en-US" altLang="zh-TW" sz="120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a:latin typeface="Cambria Math" panose="02040503050406030204" pitchFamily="18" charset="0"/>
                          </a:rPr>
                          <m:t>0,0</m:t>
                        </m:r>
                      </m:e>
                    </m:d>
                    <m:r>
                      <a:rPr lang="en-US" altLang="zh-TW" sz="1200" b="0" i="1" smtClean="0">
                        <a:latin typeface="Cambria Math" charset="0"/>
                      </a:rPr>
                      <m:t>=</m:t>
                    </m:r>
                    <m:acc>
                      <m:accPr>
                        <m:chr m:val="̂"/>
                        <m:ctrlPr>
                          <a:rPr lang="en-US" altLang="zh-TW" sz="1200" i="1">
                            <a:latin typeface="Cambria Math" panose="02040503050406030204" pitchFamily="18" charset="0"/>
                          </a:rPr>
                        </m:ctrlPr>
                      </m:accPr>
                      <m:e>
                        <m:r>
                          <m:rPr>
                            <m:sty m:val="p"/>
                          </m:rPr>
                          <a:rPr lang="zh-TW" altLang="en-US" sz="1200">
                            <a:latin typeface="Cambria Math" panose="02040503050406030204" pitchFamily="18" charset="0"/>
                          </a:rPr>
                          <m:t>γ</m:t>
                        </m:r>
                      </m:e>
                    </m:acc>
                  </m:oMath>
                </a14:m>
                <a:r>
                  <a:rPr lang="en-US" altLang="zh-TW" sz="1200" dirty="0"/>
                  <a:t> </a:t>
                </a:r>
                <a:r>
                  <a:rPr lang="zh-TW" altLang="en-US" sz="1200" dirty="0"/>
                  <a:t> 被 </a:t>
                </a:r>
                <a:r>
                  <a:rPr lang="en-US" altLang="zh-TW" sz="1200" dirty="0"/>
                  <a:t>reject</a:t>
                </a:r>
                <a:r>
                  <a:rPr lang="en-US" altLang="zh-TW" sz="1200" baseline="0" dirty="0"/>
                  <a:t> </a:t>
                </a:r>
                <a:r>
                  <a:rPr lang="zh-TW" altLang="en-US" sz="1200" baseline="0" dirty="0"/>
                  <a:t>則 中心像素被判定為峰值雜訊</a:t>
                </a:r>
                <a:endParaRPr lang="en-US" altLang="zh-TW" sz="1200" baseline="0" dirty="0"/>
              </a:p>
              <a:p>
                <a:r>
                  <a:rPr kumimoji="1" lang="zh-TW" altLang="en-US" dirty="0"/>
                  <a:t>當樣本數越多越接近母體</a:t>
                </a:r>
                <a:r>
                  <a:rPr kumimoji="1" lang="en-US" altLang="zh-TW" dirty="0"/>
                  <a:t>(</a:t>
                </a:r>
                <a:r>
                  <a:rPr kumimoji="1" lang="zh-TW" altLang="en-US" dirty="0"/>
                  <a:t>最上面 </a:t>
                </a:r>
                <a:r>
                  <a:rPr kumimoji="1" lang="en-US" altLang="zh-TW" dirty="0"/>
                  <a:t>N(0, 1))</a:t>
                </a:r>
              </a:p>
              <a:p>
                <a:r>
                  <a:rPr kumimoji="1" lang="zh-TW" altLang="en-US" dirty="0"/>
                  <a:t>參數是自由度</a:t>
                </a:r>
              </a:p>
            </p:txBody>
          </p:sp>
        </mc:Choice>
        <mc:Fallback xmlns="">
          <p:sp>
            <p:nvSpPr>
              <p:cNvPr id="3" name="備忘稿版面配置區 2"/>
              <p:cNvSpPr>
                <a:spLocks noGrp="1"/>
              </p:cNvSpPr>
              <p:nvPr>
                <p:ph type="body" idx="1"/>
              </p:nvPr>
            </p:nvSpPr>
            <p:spPr/>
            <p:txBody>
              <a:bodyPr/>
              <a:lstStyle/>
              <a:p>
                <a:r>
                  <a:rPr kumimoji="1" lang="zh-TW" altLang="en-US" dirty="0" smtClean="0"/>
                  <a:t>＠如果假設 </a:t>
                </a:r>
                <a:r>
                  <a:rPr lang="en-US" altLang="zh-TW" sz="1200" dirty="0" smtClean="0"/>
                  <a:t>hypothesis </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b="0" i="0" smtClean="0">
                    <a:latin typeface="Cambria Math" charset="0"/>
                  </a:rPr>
                  <a:t>=</a:t>
                </a:r>
                <a:r>
                  <a:rPr lang="zh-TW" altLang="en-US" sz="1200" i="0">
                    <a:latin typeface="Cambria Math" panose="02040503050406030204" pitchFamily="18" charset="0"/>
                  </a:rPr>
                  <a:t>γ</a:t>
                </a:r>
                <a:r>
                  <a:rPr lang="en-US" altLang="zh-TW" sz="1200" i="0">
                    <a:latin typeface="Cambria Math" charset="0"/>
                  </a:rPr>
                  <a:t> ̂</a:t>
                </a:r>
                <a:r>
                  <a:rPr lang="en-US" altLang="zh-TW" sz="1200" dirty="0" smtClean="0"/>
                  <a:t> </a:t>
                </a:r>
                <a:r>
                  <a:rPr lang="zh-TW" altLang="en-US" sz="1200" dirty="0" smtClean="0"/>
                  <a:t> </a:t>
                </a:r>
                <a:r>
                  <a:rPr lang="zh-TW" altLang="en-US" sz="1200" dirty="0" smtClean="0"/>
                  <a:t>被 </a:t>
                </a:r>
                <a:r>
                  <a:rPr lang="en-US" altLang="zh-TW" sz="1200" dirty="0" smtClean="0"/>
                  <a:t>reject</a:t>
                </a:r>
                <a:r>
                  <a:rPr lang="en-US" altLang="zh-TW" sz="1200" baseline="0" dirty="0" smtClean="0"/>
                  <a:t> </a:t>
                </a:r>
                <a:r>
                  <a:rPr lang="zh-TW" altLang="en-US" sz="1200" baseline="0" dirty="0" smtClean="0"/>
                  <a:t>則 中心像素被判定為峰值雜訊</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57</a:t>
            </a:fld>
            <a:endParaRPr lang="en-US" altLang="zh-TW"/>
          </a:p>
        </p:txBody>
      </p:sp>
    </p:spTree>
    <p:extLst>
      <p:ext uri="{BB962C8B-B14F-4D97-AF65-F5344CB8AC3E}">
        <p14:creationId xmlns:p14="http://schemas.microsoft.com/office/powerpoint/2010/main" val="2266611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＠所以我們已經得到 </a:t>
                </a:r>
                <a:r>
                  <a:rPr kumimoji="1" lang="en-US" altLang="zh-TW" dirty="0"/>
                  <a:t>Y = </a:t>
                </a:r>
                <a:r>
                  <a:rPr kumimoji="1" lang="zh-TW" altLang="en-US" dirty="0"/>
                  <a:t> </a:t>
                </a:r>
                <a14:m>
                  <m:oMath xmlns:m="http://schemas.openxmlformats.org/officeDocument/2006/math">
                    <m:sSup>
                      <m:sSupPr>
                        <m:ctrlPr>
                          <a:rPr lang="en-US" altLang="zh-TW" sz="1200" i="1" smtClean="0">
                            <a:latin typeface="Cambria Math" panose="02040503050406030204" pitchFamily="18" charset="0"/>
                          </a:rPr>
                        </m:ctrlPr>
                      </m:sSupPr>
                      <m:e>
                        <m:r>
                          <m:rPr>
                            <m:sty m:val="p"/>
                          </m:rPr>
                          <a:rPr lang="zh-TW" altLang="en-US" sz="1200" i="0" smtClean="0">
                            <a:latin typeface="Cambria Math" panose="02040503050406030204" pitchFamily="18" charset="0"/>
                          </a:rPr>
                          <m:t>ε</m:t>
                        </m:r>
                      </m:e>
                      <m:sup>
                        <m:r>
                          <a:rPr lang="en-US" altLang="zh-TW" sz="1200" b="0" i="0" smtClean="0">
                            <a:latin typeface="Cambria Math" panose="02040503050406030204" pitchFamily="18" charset="0"/>
                          </a:rPr>
                          <m:t>2</m:t>
                        </m:r>
                      </m:sup>
                    </m:sSup>
                    <m:r>
                      <a:rPr lang="en-US" altLang="zh-TW" sz="1200" b="0" i="0" smtClean="0">
                        <a:latin typeface="Cambria Math" panose="02040503050406030204" pitchFamily="18" charset="0"/>
                      </a:rPr>
                      <m:t>/</m:t>
                    </m:r>
                    <m:sSup>
                      <m:sSupPr>
                        <m:ctrlPr>
                          <a:rPr lang="en-US" altLang="zh-TW" sz="1200" b="0" i="1" smtClean="0">
                            <a:latin typeface="Cambria Math" panose="02040503050406030204" pitchFamily="18" charset="0"/>
                          </a:rPr>
                        </m:ctrlPr>
                      </m:sSupPr>
                      <m:e>
                        <m:r>
                          <m:rPr>
                            <m:sty m:val="p"/>
                          </m:rPr>
                          <a:rPr lang="zh-TW" altLang="en-US" sz="1200" b="0" i="0" smtClean="0">
                            <a:latin typeface="Cambria Math" panose="02040503050406030204" pitchFamily="18" charset="0"/>
                          </a:rPr>
                          <m:t>σ</m:t>
                        </m:r>
                      </m:e>
                      <m:sup>
                        <m:r>
                          <a:rPr lang="en-US" altLang="zh-TW" sz="1200" b="0" i="0" smtClean="0">
                            <a:latin typeface="Cambria Math" panose="02040503050406030204" pitchFamily="18" charset="0"/>
                          </a:rPr>
                          <m:t>2</m:t>
                        </m:r>
                      </m:sup>
                    </m:sSup>
                  </m:oMath>
                </a14:m>
                <a:r>
                  <a:rPr kumimoji="1" lang="zh-TW" altLang="en-US" dirty="0"/>
                  <a:t> 自由度為 </a:t>
                </a:r>
                <a:r>
                  <a:rPr kumimoji="1" lang="en-US" altLang="zh-TW" dirty="0"/>
                  <a:t>#N-3 </a:t>
                </a:r>
                <a:r>
                  <a:rPr kumimoji="1" lang="zh-TW" altLang="en-US" dirty="0"/>
                  <a:t>的卡方分佈</a:t>
                </a:r>
                <a:endParaRPr kumimoji="1" lang="en-US" altLang="zh-TW" dirty="0"/>
              </a:p>
              <a:p>
                <a:r>
                  <a:rPr kumimoji="1" lang="en-US" altLang="zh-TW" dirty="0"/>
                  <a:t>Z </a:t>
                </a:r>
                <a:r>
                  <a:rPr kumimoji="1" lang="zh-TW" altLang="en-US" dirty="0"/>
                  <a:t>前面提到 中心點</a:t>
                </a:r>
              </a:p>
              <a:p>
                <a:r>
                  <a:rPr kumimoji="1" lang="zh-TW" altLang="en-US" dirty="0"/>
                  <a:t>＠故 </a:t>
                </a:r>
                <a14:m>
                  <m:oMath xmlns:m="http://schemas.openxmlformats.org/officeDocument/2006/math">
                    <m:r>
                      <m:rPr>
                        <m:sty m:val="p"/>
                      </m:rPr>
                      <a:rPr lang="en-US" altLang="zh-TW" sz="1200" b="0" i="0" smtClean="0">
                        <a:latin typeface="Cambria Math" panose="02040503050406030204" pitchFamily="18" charset="0"/>
                      </a:rPr>
                      <m:t>t</m:t>
                    </m:r>
                    <m:r>
                      <a:rPr lang="en-US" altLang="zh-TW" sz="1200" b="0" i="0" smtClean="0">
                        <a:latin typeface="Cambria Math" panose="02040503050406030204" pitchFamily="18" charset="0"/>
                      </a:rPr>
                      <m:t>=</m:t>
                    </m:r>
                    <m:f>
                      <m:fPr>
                        <m:ctrlPr>
                          <a:rPr lang="en-US" altLang="zh-TW" sz="1200" i="1">
                            <a:latin typeface="Cambria Math" panose="02040503050406030204" pitchFamily="18" charset="0"/>
                          </a:rPr>
                        </m:ctrlPr>
                      </m:fPr>
                      <m:num>
                        <m:r>
                          <a:rPr lang="en-US" altLang="zh-TW" sz="1200" b="0" i="0" smtClean="0">
                            <a:latin typeface="Cambria Math" panose="02040503050406030204" pitchFamily="18" charset="0"/>
                          </a:rPr>
                          <m:t>(</m:t>
                        </m:r>
                        <m:r>
                          <m:rPr>
                            <m:sty m:val="p"/>
                          </m:rPr>
                          <a:rPr lang="en-US" altLang="zh-TW" sz="1200" i="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i="0">
                                <a:latin typeface="Cambria Math" panose="02040503050406030204" pitchFamily="18" charset="0"/>
                              </a:rPr>
                              <m:t>0,0</m:t>
                            </m:r>
                          </m:e>
                        </m:d>
                        <m:r>
                          <a:rPr lang="en-US" altLang="zh-TW" sz="1200" i="0">
                            <a:latin typeface="Cambria Math" panose="02040503050406030204" pitchFamily="18" charset="0"/>
                          </a:rPr>
                          <m:t>−</m:t>
                        </m:r>
                        <m:acc>
                          <m:accPr>
                            <m:chr m:val="̂"/>
                            <m:ctrlPr>
                              <a:rPr lang="en-US" altLang="zh-TW" sz="1200" i="1">
                                <a:latin typeface="Cambria Math" panose="02040503050406030204" pitchFamily="18" charset="0"/>
                              </a:rPr>
                            </m:ctrlPr>
                          </m:accPr>
                          <m:e>
                            <m:r>
                              <m:rPr>
                                <m:sty m:val="p"/>
                              </m:rPr>
                              <a:rPr lang="zh-TW" altLang="en-US" sz="1200" i="0">
                                <a:latin typeface="Cambria Math" panose="02040503050406030204" pitchFamily="18" charset="0"/>
                              </a:rPr>
                              <m:t>γ</m:t>
                            </m:r>
                          </m:e>
                        </m:acc>
                        <m:r>
                          <a:rPr lang="en-US" altLang="zh-TW" sz="1200" b="0" i="0" smtClean="0">
                            <a:latin typeface="Cambria Math" panose="02040503050406030204" pitchFamily="18" charset="0"/>
                          </a:rPr>
                          <m:t>)</m:t>
                        </m:r>
                        <m:rad>
                          <m:radPr>
                            <m:degHide m:val="on"/>
                            <m:ctrlPr>
                              <a:rPr lang="en-US" altLang="zh-TW" sz="1200" b="0" i="1" smtClean="0">
                                <a:latin typeface="Cambria Math" panose="02040503050406030204" pitchFamily="18" charset="0"/>
                              </a:rPr>
                            </m:ctrlPr>
                          </m:radPr>
                          <m:deg/>
                          <m:e>
                            <m:r>
                              <a:rPr lang="en-US" altLang="zh-TW" sz="1200" b="0" i="0" smtClean="0">
                                <a:latin typeface="Cambria Math" panose="02040503050406030204" pitchFamily="18" charset="0"/>
                              </a:rPr>
                              <m:t>#</m:t>
                            </m:r>
                            <m:r>
                              <m:rPr>
                                <m:sty m:val="p"/>
                              </m:rPr>
                              <a:rPr lang="en-US" altLang="zh-TW" sz="1200" b="0" i="0" smtClean="0">
                                <a:latin typeface="Cambria Math" panose="02040503050406030204" pitchFamily="18" charset="0"/>
                              </a:rPr>
                              <m:t>N</m:t>
                            </m:r>
                            <m:r>
                              <a:rPr lang="en-US" altLang="zh-TW" sz="1200" b="0" i="0" smtClean="0">
                                <a:latin typeface="Cambria Math" panose="02040503050406030204" pitchFamily="18" charset="0"/>
                              </a:rPr>
                              <m:t>−3</m:t>
                            </m:r>
                          </m:e>
                        </m:rad>
                      </m:num>
                      <m:den>
                        <m:rad>
                          <m:radPr>
                            <m:degHide m:val="on"/>
                            <m:ctrlPr>
                              <a:rPr lang="en-US" altLang="zh-TW" sz="1200" i="1">
                                <a:latin typeface="Cambria Math" panose="02040503050406030204" pitchFamily="18" charset="0"/>
                              </a:rPr>
                            </m:ctrlPr>
                          </m:radPr>
                          <m:deg/>
                          <m:e>
                            <m:r>
                              <a:rPr lang="en-US" altLang="zh-TW" sz="1200" b="0" i="0" smtClean="0">
                                <a:latin typeface="Cambria Math" panose="02040503050406030204" pitchFamily="18" charset="0"/>
                              </a:rPr>
                              <m:t>(</m:t>
                            </m:r>
                            <m:r>
                              <a:rPr lang="en-US" altLang="zh-TW" sz="1200" i="0">
                                <a:latin typeface="Cambria Math" panose="02040503050406030204" pitchFamily="18" charset="0"/>
                              </a:rPr>
                              <m:t>1+</m:t>
                            </m:r>
                            <m:f>
                              <m:fPr>
                                <m:ctrlPr>
                                  <a:rPr lang="en-US" altLang="zh-TW" sz="1200" i="1">
                                    <a:latin typeface="Cambria Math" panose="02040503050406030204" pitchFamily="18" charset="0"/>
                                  </a:rPr>
                                </m:ctrlPr>
                              </m:fPr>
                              <m:num>
                                <m:r>
                                  <a:rPr lang="en-US" altLang="zh-TW" sz="1200" i="0">
                                    <a:latin typeface="Cambria Math" panose="02040503050406030204" pitchFamily="18" charset="0"/>
                                  </a:rPr>
                                  <m:t>1</m:t>
                                </m:r>
                              </m:num>
                              <m:den>
                                <m:r>
                                  <a:rPr lang="en-US" altLang="zh-TW" sz="1200" i="0">
                                    <a:latin typeface="Cambria Math" panose="02040503050406030204" pitchFamily="18" charset="0"/>
                                  </a:rPr>
                                  <m:t>#</m:t>
                                </m:r>
                                <m:r>
                                  <m:rPr>
                                    <m:sty m:val="p"/>
                                  </m:rPr>
                                  <a:rPr lang="en-US" altLang="zh-TW" sz="1200" i="0">
                                    <a:latin typeface="Cambria Math" panose="02040503050406030204" pitchFamily="18" charset="0"/>
                                  </a:rPr>
                                  <m:t>N</m:t>
                                </m:r>
                              </m:den>
                            </m:f>
                            <m:r>
                              <a:rPr lang="en-US" altLang="zh-TW" sz="1200" b="0" i="0" smtClean="0">
                                <a:latin typeface="Cambria Math" panose="02040503050406030204" pitchFamily="18" charset="0"/>
                              </a:rPr>
                              <m:t>)</m:t>
                            </m:r>
                            <m:sSup>
                              <m:sSupPr>
                                <m:ctrlPr>
                                  <a:rPr lang="en-US" altLang="zh-TW" sz="1200" b="0" i="1" smtClean="0">
                                    <a:latin typeface="Cambria Math" panose="02040503050406030204" pitchFamily="18" charset="0"/>
                                  </a:rPr>
                                </m:ctrlPr>
                              </m:sSupPr>
                              <m:e>
                                <m:r>
                                  <m:rPr>
                                    <m:sty m:val="p"/>
                                  </m:rPr>
                                  <a:rPr lang="zh-TW" altLang="en-US" sz="1200" b="0" i="0" smtClean="0">
                                    <a:latin typeface="Cambria Math" panose="02040503050406030204" pitchFamily="18" charset="0"/>
                                  </a:rPr>
                                  <m:t>ε</m:t>
                                </m:r>
                              </m:e>
                              <m:sup>
                                <m:r>
                                  <a:rPr lang="en-US" altLang="zh-TW" sz="1200" b="0" i="0" smtClean="0">
                                    <a:latin typeface="Cambria Math" panose="02040503050406030204" pitchFamily="18" charset="0"/>
                                  </a:rPr>
                                  <m:t>2</m:t>
                                </m:r>
                              </m:sup>
                            </m:sSup>
                          </m:e>
                        </m:rad>
                      </m:den>
                    </m:f>
                  </m:oMath>
                </a14:m>
                <a:r>
                  <a:rPr kumimoji="1" lang="zh-TW" altLang="en-US" dirty="0"/>
                  <a:t> 具有自由度為 </a:t>
                </a:r>
                <a:r>
                  <a:rPr kumimoji="1" lang="en-US" altLang="zh-TW" dirty="0"/>
                  <a:t>#N-3 </a:t>
                </a:r>
                <a:r>
                  <a:rPr kumimoji="1" lang="zh-TW" altLang="en-US" dirty="0"/>
                  <a:t>的</a:t>
                </a:r>
                <a:r>
                  <a:rPr kumimoji="1" lang="en-US" altLang="zh-TW" dirty="0"/>
                  <a:t>t-</a:t>
                </a:r>
                <a:r>
                  <a:rPr kumimoji="1" lang="zh-TW" altLang="en-US" dirty="0"/>
                  <a:t>分佈</a:t>
                </a:r>
                <a:endParaRPr kumimoji="1" lang="en-US" altLang="zh-TW" dirty="0"/>
              </a:p>
              <a:p>
                <a:r>
                  <a:rPr kumimoji="1" lang="en-US" altLang="zh-TW" dirty="0"/>
                  <a:t>(epsilon, sigma)</a:t>
                </a:r>
              </a:p>
              <a:p>
                <a:r>
                  <a:rPr kumimoji="1" lang="en-US" altLang="zh-TW" dirty="0"/>
                  <a:t>t</a:t>
                </a:r>
                <a:r>
                  <a:rPr kumimoji="1" lang="zh-TW" altLang="en-US" dirty="0"/>
                  <a:t> 就是這樣計算</a:t>
                </a:r>
              </a:p>
            </p:txBody>
          </p:sp>
        </mc:Choice>
        <mc:Fallback xmlns="">
          <p:sp>
            <p:nvSpPr>
              <p:cNvPr id="3" name="備忘稿版面配置區 2"/>
              <p:cNvSpPr>
                <a:spLocks noGrp="1"/>
              </p:cNvSpPr>
              <p:nvPr>
                <p:ph type="body" idx="1"/>
              </p:nvPr>
            </p:nvSpPr>
            <p:spPr/>
            <p:txBody>
              <a:bodyPr/>
              <a:lstStyle/>
              <a:p>
                <a:r>
                  <a:rPr kumimoji="1" lang="zh-TW" altLang="en-US" dirty="0" smtClean="0"/>
                  <a:t>＠所以我們已經得到 </a:t>
                </a:r>
                <a:r>
                  <a:rPr lang="zh-TW" altLang="en-US" sz="1200" i="0" smtClean="0">
                    <a:latin typeface="Cambria Math" panose="02040503050406030204" pitchFamily="18" charset="0"/>
                  </a:rPr>
                  <a:t>ε</a:t>
                </a:r>
                <a:r>
                  <a:rPr lang="en-US" altLang="zh-TW" sz="1200" i="0" smtClean="0">
                    <a:latin typeface="Cambria Math" charset="0"/>
                  </a:rPr>
                  <a:t>^</a:t>
                </a:r>
                <a:r>
                  <a:rPr lang="en-US" altLang="zh-TW" sz="1200" b="0" i="0" smtClean="0">
                    <a:latin typeface="Cambria Math" panose="02040503050406030204" pitchFamily="18" charset="0"/>
                  </a:rPr>
                  <a:t>2/</a:t>
                </a:r>
                <a:r>
                  <a:rPr lang="zh-TW" altLang="en-US" sz="1200" b="0" i="0" smtClean="0">
                    <a:latin typeface="Cambria Math" panose="02040503050406030204" pitchFamily="18" charset="0"/>
                  </a:rPr>
                  <a:t>σ</a:t>
                </a:r>
                <a:r>
                  <a:rPr lang="en-US" altLang="zh-TW" sz="1200" b="0" i="0" smtClean="0">
                    <a:latin typeface="Cambria Math" charset="0"/>
                  </a:rPr>
                  <a:t>^</a:t>
                </a:r>
                <a:r>
                  <a:rPr lang="en-US" altLang="zh-TW" sz="1200" b="0" i="0" smtClean="0">
                    <a:latin typeface="Cambria Math" panose="02040503050406030204" pitchFamily="18" charset="0"/>
                  </a:rPr>
                  <a:t>2</a:t>
                </a:r>
                <a:r>
                  <a:rPr kumimoji="1" lang="zh-TW" altLang="en-US" dirty="0" smtClean="0"/>
                  <a:t> </a:t>
                </a:r>
                <a:r>
                  <a:rPr kumimoji="1" lang="zh-TW" altLang="en-US" dirty="0" smtClean="0"/>
                  <a:t>自由度為 </a:t>
                </a:r>
                <a:r>
                  <a:rPr kumimoji="1" lang="en-US" altLang="zh-TW" dirty="0" smtClean="0"/>
                  <a:t>#N-3 </a:t>
                </a:r>
                <a:r>
                  <a:rPr kumimoji="1" lang="zh-TW" altLang="en-US" dirty="0" smtClean="0"/>
                  <a:t>的卡方分佈</a:t>
                </a:r>
              </a:p>
              <a:p>
                <a:r>
                  <a:rPr kumimoji="1" lang="zh-TW" altLang="en-US" dirty="0" smtClean="0"/>
                  <a:t>＠故 </a:t>
                </a:r>
                <a:r>
                  <a:rPr lang="en-US" altLang="zh-TW" sz="1200" b="0" i="0" smtClean="0">
                    <a:latin typeface="Cambria Math" panose="02040503050406030204" pitchFamily="18" charset="0"/>
                  </a:rPr>
                  <a:t>t=</a:t>
                </a:r>
                <a:r>
                  <a:rPr lang="en-US" altLang="zh-TW" sz="1200" i="0">
                    <a:latin typeface="Cambria Math" charset="0"/>
                  </a:rPr>
                  <a:t>(</a:t>
                </a:r>
                <a:r>
                  <a:rPr lang="en-US" altLang="zh-TW" sz="1200" b="0" i="0" smtClean="0">
                    <a:latin typeface="Cambria Math" panose="02040503050406030204" pitchFamily="18" charset="0"/>
                  </a:rPr>
                  <a:t>(</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i="0">
                    <a:latin typeface="Cambria Math" panose="02040503050406030204" pitchFamily="18" charset="0"/>
                  </a:rPr>
                  <a:t>−</a:t>
                </a:r>
                <a:r>
                  <a:rPr lang="zh-TW" altLang="en-US" sz="1200" i="0">
                    <a:latin typeface="Cambria Math" panose="02040503050406030204" pitchFamily="18" charset="0"/>
                  </a:rPr>
                  <a:t>γ</a:t>
                </a:r>
                <a:r>
                  <a:rPr lang="en-US" altLang="zh-TW" sz="1200" i="0">
                    <a:latin typeface="Cambria Math" charset="0"/>
                  </a:rPr>
                  <a:t> ̂</a:t>
                </a:r>
                <a:r>
                  <a:rPr lang="en-US" altLang="zh-TW" sz="1200" b="0" i="0" smtClean="0">
                    <a:latin typeface="Cambria Math" panose="02040503050406030204" pitchFamily="18" charset="0"/>
                  </a:rPr>
                  <a:t>)</a:t>
                </a:r>
                <a:r>
                  <a:rPr lang="en-US" altLang="zh-TW" sz="1200" b="0" i="0" smtClean="0">
                    <a:latin typeface="Cambria Math" charset="0"/>
                  </a:rPr>
                  <a:t>√(</a:t>
                </a:r>
                <a:r>
                  <a:rPr lang="en-US" altLang="zh-TW" sz="1200" b="0" i="0" smtClean="0">
                    <a:latin typeface="Cambria Math" panose="02040503050406030204" pitchFamily="18" charset="0"/>
                  </a:rPr>
                  <a:t>#N−3</a:t>
                </a:r>
                <a:r>
                  <a:rPr lang="en-US" altLang="zh-TW" sz="1200" b="0" i="0" smtClean="0">
                    <a:latin typeface="Cambria Math" charset="0"/>
                  </a:rPr>
                  <a:t>)</a:t>
                </a:r>
                <a:r>
                  <a:rPr lang="en-US" altLang="zh-TW" sz="1200" b="0" i="0">
                    <a:latin typeface="Cambria Math" charset="0"/>
                  </a:rPr>
                  <a:t>)/√(</a:t>
                </a:r>
                <a:r>
                  <a:rPr lang="en-US" altLang="zh-TW" sz="1200" b="0" i="0" smtClean="0">
                    <a:latin typeface="Cambria Math" panose="02040503050406030204" pitchFamily="18" charset="0"/>
                  </a:rPr>
                  <a:t>(</a:t>
                </a:r>
                <a:r>
                  <a:rPr lang="en-US" altLang="zh-TW" sz="1200" i="0">
                    <a:latin typeface="Cambria Math" panose="02040503050406030204" pitchFamily="18" charset="0"/>
                  </a:rPr>
                  <a:t>1+1</a:t>
                </a:r>
                <a:r>
                  <a:rPr lang="en-US" altLang="zh-TW" sz="1200" i="0">
                    <a:latin typeface="Cambria Math" charset="0"/>
                  </a:rPr>
                  <a:t>/(</a:t>
                </a:r>
                <a:r>
                  <a:rPr lang="en-US" altLang="zh-TW" sz="1200" i="0">
                    <a:latin typeface="Cambria Math" panose="02040503050406030204" pitchFamily="18" charset="0"/>
                  </a:rPr>
                  <a:t>#N</a:t>
                </a:r>
                <a:r>
                  <a:rPr lang="en-US" altLang="zh-TW" sz="1200" i="0">
                    <a:latin typeface="Cambria Math" charset="0"/>
                  </a:rPr>
                  <a:t>)</a:t>
                </a:r>
                <a:r>
                  <a:rPr lang="en-US" altLang="zh-TW" sz="1200" b="0" i="0" smtClean="0">
                    <a:latin typeface="Cambria Math" panose="02040503050406030204" pitchFamily="18" charset="0"/>
                  </a:rPr>
                  <a:t>)</a:t>
                </a:r>
                <a:r>
                  <a:rPr lang="zh-TW" altLang="en-US" sz="1200" b="0" i="0" smtClean="0">
                    <a:latin typeface="Cambria Math" panose="02040503050406030204" pitchFamily="18" charset="0"/>
                  </a:rPr>
                  <a:t>ε</a:t>
                </a:r>
                <a:r>
                  <a:rPr lang="en-US" altLang="zh-TW" sz="1200" b="0" i="0" smtClean="0">
                    <a:latin typeface="Cambria Math" charset="0"/>
                  </a:rPr>
                  <a:t>^</a:t>
                </a:r>
                <a:r>
                  <a:rPr lang="en-US" altLang="zh-TW" sz="1200" b="0" i="0" smtClean="0">
                    <a:latin typeface="Cambria Math" panose="02040503050406030204" pitchFamily="18" charset="0"/>
                  </a:rPr>
                  <a:t>2</a:t>
                </a:r>
                <a:r>
                  <a:rPr lang="en-US" altLang="zh-TW" sz="1200" b="0" i="0" smtClean="0">
                    <a:latin typeface="Cambria Math" charset="0"/>
                  </a:rPr>
                  <a:t> </a:t>
                </a:r>
                <a:r>
                  <a:rPr lang="en-US" altLang="zh-TW" sz="1200" b="0" i="0">
                    <a:latin typeface="Cambria Math" charset="0"/>
                  </a:rPr>
                  <a:t>)</a:t>
                </a:r>
                <a:r>
                  <a:rPr kumimoji="1" lang="zh-TW" altLang="en-US" dirty="0" smtClean="0"/>
                  <a:t> </a:t>
                </a:r>
                <a:r>
                  <a:rPr kumimoji="1" lang="zh-TW" altLang="en-US" dirty="0" smtClean="0"/>
                  <a:t>具有</a:t>
                </a:r>
                <a:r>
                  <a:rPr kumimoji="1" lang="zh-TW" altLang="en-US" dirty="0" smtClean="0"/>
                  <a:t>自由度為 </a:t>
                </a:r>
                <a:r>
                  <a:rPr kumimoji="1" lang="en-US" altLang="zh-TW" dirty="0" smtClean="0"/>
                  <a:t>#N-3 </a:t>
                </a:r>
                <a:r>
                  <a:rPr kumimoji="1" lang="zh-TW" altLang="en-US" dirty="0" smtClean="0"/>
                  <a:t>的</a:t>
                </a:r>
                <a:r>
                  <a:rPr kumimoji="1" lang="en-US" altLang="zh-TW" dirty="0" smtClean="0"/>
                  <a:t>t-</a:t>
                </a:r>
                <a:r>
                  <a:rPr kumimoji="1" lang="zh-TW" altLang="en-US" dirty="0" smtClean="0"/>
                  <a:t>分佈</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58</a:t>
            </a:fld>
            <a:endParaRPr lang="en-US" altLang="zh-TW"/>
          </a:p>
        </p:txBody>
      </p:sp>
    </p:spTree>
    <p:extLst>
      <p:ext uri="{BB962C8B-B14F-4D97-AF65-F5344CB8AC3E}">
        <p14:creationId xmlns:p14="http://schemas.microsoft.com/office/powerpoint/2010/main" val="175230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一般式：一些數學方程式</a:t>
            </a:r>
          </a:p>
          <a:p>
            <a:pPr marL="228600" indent="-228600">
              <a:buAutoNum type="arabicPeriod"/>
            </a:pPr>
            <a:r>
              <a:rPr kumimoji="1" lang="zh-TW" altLang="en-US" dirty="0"/>
              <a:t>分段常數（平的小平面模型）理想區間：常數灰階值</a:t>
            </a:r>
          </a:p>
          <a:p>
            <a:pPr marL="228600" indent="-228600">
              <a:buAutoNum type="arabicPeriod"/>
            </a:pPr>
            <a:r>
              <a:rPr kumimoji="1" lang="zh-TW" altLang="en-US">
                <a:latin typeface="Arial"/>
                <a:ea typeface="新細明體"/>
                <a:cs typeface="Arial"/>
              </a:rPr>
              <a:t>分段線性（</a:t>
            </a:r>
            <a:r>
              <a:rPr lang="zh-TW" altLang="en-US">
                <a:latin typeface="Arial"/>
                <a:ea typeface="新細明體"/>
                <a:cs typeface="Arial"/>
              </a:rPr>
              <a:t>斜</a:t>
            </a:r>
            <a:r>
              <a:rPr kumimoji="1" lang="zh-TW" altLang="en-US">
                <a:latin typeface="Arial"/>
                <a:ea typeface="新細明體"/>
                <a:cs typeface="Arial"/>
              </a:rPr>
              <a:t>的小平面模型）理想區間：斜的平面灰階值</a:t>
            </a:r>
            <a:endParaRPr lang="zh-TW" altLang="en-US">
              <a:latin typeface="Arial"/>
              <a:ea typeface="新細明體"/>
              <a:cs typeface="Arial"/>
            </a:endParaRPr>
          </a:p>
          <a:p>
            <a:pPr marL="228600" indent="-228600">
              <a:buAutoNum type="arabicPeriod"/>
            </a:pPr>
            <a:r>
              <a:rPr kumimoji="1" lang="zh-TW" altLang="en-US">
                <a:latin typeface="Arial"/>
                <a:ea typeface="新細明體"/>
                <a:cs typeface="Arial"/>
              </a:rPr>
              <a:t>分段二次方程式（灰階表面）理想區間：二元二次方程式</a:t>
            </a:r>
            <a:r>
              <a:rPr lang="zh-TW" altLang="en-US">
                <a:latin typeface="Arial"/>
                <a:ea typeface="新細明體"/>
                <a:cs typeface="Arial"/>
              </a:rPr>
              <a:t> (圓形等)</a:t>
            </a:r>
            <a:endParaRPr lang="zh-TW" altLang="en-US">
              <a:cs typeface="Arial"/>
            </a:endParaRPr>
          </a:p>
          <a:p>
            <a:pPr marL="228600" indent="-228600">
              <a:buAutoNum type="arabicPeriod"/>
            </a:pPr>
            <a:r>
              <a:rPr kumimoji="1" lang="zh-TW" altLang="en-US" dirty="0"/>
              <a:t>分段</a:t>
            </a:r>
            <a:r>
              <a:rPr kumimoji="1" lang="zh-CN" altLang="en-US" dirty="0"/>
              <a:t>三</a:t>
            </a:r>
            <a:r>
              <a:rPr kumimoji="1" lang="zh-TW" altLang="en-US" dirty="0"/>
              <a:t>次方程式，灰階表面  理想區間：立方表面</a:t>
            </a:r>
          </a:p>
          <a:p>
            <a:pPr marL="0" indent="0">
              <a:buNone/>
            </a:pPr>
            <a:endParaRPr kumimoji="1" lang="zh-TW" altLang="en-US" dirty="0"/>
          </a:p>
          <a:p>
            <a:endParaRPr kumimoji="1" lang="zh-TW" altLang="en-US" dirty="0"/>
          </a:p>
          <a:p>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a:t>
            </a:fld>
            <a:endParaRPr lang="en-US" altLang="zh-TW"/>
          </a:p>
        </p:txBody>
      </p:sp>
    </p:spTree>
    <p:extLst>
      <p:ext uri="{BB962C8B-B14F-4D97-AF65-F5344CB8AC3E}">
        <p14:creationId xmlns:p14="http://schemas.microsoft.com/office/powerpoint/2010/main" val="8614550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＠如果假設 </a:t>
                </a:r>
                <a:r>
                  <a:rPr lang="en-US" altLang="zh-TW" sz="1200" dirty="0"/>
                  <a:t>hypothesis </a:t>
                </a:r>
                <a14:m>
                  <m:oMath xmlns:m="http://schemas.openxmlformats.org/officeDocument/2006/math">
                    <m:r>
                      <m:rPr>
                        <m:sty m:val="p"/>
                      </m:rPr>
                      <a:rPr lang="en-US" altLang="zh-TW" sz="120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a:latin typeface="Cambria Math" panose="02040503050406030204" pitchFamily="18" charset="0"/>
                          </a:rPr>
                          <m:t>0,0</m:t>
                        </m:r>
                      </m:e>
                    </m:d>
                    <m:r>
                      <a:rPr lang="en-US" altLang="zh-TW" sz="1200" b="0" i="1" smtClean="0">
                        <a:latin typeface="Cambria Math" charset="0"/>
                      </a:rPr>
                      <m:t>=</m:t>
                    </m:r>
                    <m:acc>
                      <m:accPr>
                        <m:chr m:val="̂"/>
                        <m:ctrlPr>
                          <a:rPr lang="en-US" altLang="zh-TW" sz="1200" i="1">
                            <a:latin typeface="Cambria Math" panose="02040503050406030204" pitchFamily="18" charset="0"/>
                          </a:rPr>
                        </m:ctrlPr>
                      </m:accPr>
                      <m:e>
                        <m:r>
                          <m:rPr>
                            <m:sty m:val="p"/>
                          </m:rPr>
                          <a:rPr lang="zh-TW" altLang="en-US" sz="1200">
                            <a:latin typeface="Cambria Math" panose="02040503050406030204" pitchFamily="18" charset="0"/>
                          </a:rPr>
                          <m:t>γ</m:t>
                        </m:r>
                      </m:e>
                    </m:acc>
                  </m:oMath>
                </a14:m>
                <a:r>
                  <a:rPr lang="en-US" altLang="zh-TW" sz="1200" dirty="0"/>
                  <a:t> </a:t>
                </a:r>
                <a:r>
                  <a:rPr lang="zh-TW" altLang="en-US" sz="1200" dirty="0"/>
                  <a:t> 被 </a:t>
                </a:r>
                <a:r>
                  <a:rPr lang="en-US" altLang="zh-TW" sz="1200" dirty="0"/>
                  <a:t>reject</a:t>
                </a:r>
                <a:r>
                  <a:rPr lang="en-US" altLang="zh-TW" sz="1200" baseline="0" dirty="0"/>
                  <a:t> </a:t>
                </a:r>
                <a:r>
                  <a:rPr lang="zh-TW" altLang="en-US" sz="1200" baseline="0" dirty="0"/>
                  <a:t>則 中心像素被判定為峰值雜訊</a:t>
                </a:r>
                <a:r>
                  <a:rPr lang="en-US" altLang="zh-TW" sz="1200" baseline="0" dirty="0"/>
                  <a:t> </a:t>
                </a:r>
                <a14:m>
                  <m:oMath xmlns:m="http://schemas.openxmlformats.org/officeDocument/2006/math">
                    <m:r>
                      <a:rPr lang="en-US" altLang="zh-TW" sz="1200" i="1" smtClean="0">
                        <a:latin typeface="Cambria Math" charset="0"/>
                        <a:ea typeface="Cambria Math" charset="0"/>
                        <a:cs typeface="Cambria Math" charset="0"/>
                      </a:rPr>
                      <m:t>≤</m:t>
                    </m:r>
                  </m:oMath>
                </a14:m>
                <a:r>
                  <a:rPr kumimoji="1" lang="en-US" altLang="zh-TW" dirty="0"/>
                  <a:t>.</a:t>
                </a:r>
              </a:p>
              <a:p>
                <a:r>
                  <a:rPr kumimoji="1" lang="en-US" altLang="zh-TW" dirty="0"/>
                  <a:t>t </a:t>
                </a:r>
                <a:r>
                  <a:rPr kumimoji="1" lang="zh-TW" altLang="en-US" dirty="0"/>
                  <a:t>估計呈常態分布且變異數未知的總體的平均值</a:t>
                </a:r>
                <a:endParaRPr kumimoji="1" lang="en-US" altLang="zh-TW" dirty="0"/>
              </a:p>
              <a:p>
                <a:r>
                  <a:rPr kumimoji="1" lang="zh-TW" altLang="en-US" dirty="0"/>
                  <a:t>因為前面假設</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zh-TW" altLang="en-US" b="0" i="1" smtClean="0">
                        <a:latin typeface="Cambria Math" panose="02040503050406030204" pitchFamily="18" charset="0"/>
                      </a:rPr>
                      <m:t> </m:t>
                    </m:r>
                    <m:r>
                      <a:rPr lang="zh-TW" altLang="en-US" b="0" i="1" smtClean="0">
                        <a:latin typeface="Cambria Math" panose="02040503050406030204" pitchFamily="18" charset="0"/>
                      </a:rPr>
                      <m:t>不是</m:t>
                    </m:r>
                    <m:r>
                      <a:rPr lang="en-US" altLang="zh-TW" b="0" i="1" smtClean="0">
                        <a:latin typeface="Cambria Math" panose="02040503050406030204" pitchFamily="18" charset="0"/>
                      </a:rPr>
                      <m:t>𝑝𝑒𝑎𝑘</m:t>
                    </m:r>
                    <m:r>
                      <a:rPr lang="en-US" altLang="zh-TW" b="0" i="1" smtClean="0">
                        <a:latin typeface="Cambria Math" panose="02040503050406030204" pitchFamily="18" charset="0"/>
                      </a:rPr>
                      <m:t> </m:t>
                    </m:r>
                    <m:r>
                      <a:rPr lang="en-US" altLang="zh-TW" b="0" i="1" smtClean="0">
                        <a:latin typeface="Cambria Math" panose="02040503050406030204" pitchFamily="18" charset="0"/>
                      </a:rPr>
                      <m:t>𝑛𝑜𝑖𝑒𝑠</m:t>
                    </m:r>
                    <m:r>
                      <a:rPr lang="en-US" altLang="zh-TW" b="0" i="1" smtClean="0">
                        <a:latin typeface="Cambria Math" panose="02040503050406030204" pitchFamily="18" charset="0"/>
                      </a:rPr>
                      <m:t>, </m:t>
                    </m:r>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has a Gaussian distribution with mean 0 and variance </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kumimoji="1" lang="en-US" altLang="zh-TW" dirty="0"/>
              </a:p>
              <a:p>
                <a:r>
                  <a:rPr kumimoji="1" lang="en-US" altLang="zh-TW" dirty="0"/>
                  <a:t>P = 0.05 -&gt;</a:t>
                </a:r>
                <a:r>
                  <a:rPr kumimoji="1" lang="zh-TW" altLang="en-US" dirty="0"/>
                  <a:t> </a:t>
                </a:r>
                <a:r>
                  <a:rPr kumimoji="1" lang="en-US" altLang="zh-TW" dirty="0"/>
                  <a:t>95%</a:t>
                </a:r>
                <a:r>
                  <a:rPr kumimoji="1" lang="zh-TW" altLang="en-US" dirty="0"/>
                  <a:t>的可信度</a:t>
                </a:r>
                <a:endParaRPr kumimoji="1" lang="en-US" altLang="zh-TW" dirty="0"/>
              </a:p>
              <a:p>
                <a:r>
                  <a:rPr kumimoji="1" lang="en-US" altLang="zh-TW" dirty="0"/>
                  <a:t>&lt;=</a:t>
                </a:r>
                <a:r>
                  <a:rPr kumimoji="1" lang="zh-TW" altLang="en-US" dirty="0"/>
                  <a:t> 就接受</a:t>
                </a:r>
              </a:p>
            </p:txBody>
          </p:sp>
        </mc:Choice>
        <mc:Fallback xmlns="">
          <p:sp>
            <p:nvSpPr>
              <p:cNvPr id="3" name="備忘稿版面配置區 2"/>
              <p:cNvSpPr>
                <a:spLocks noGrp="1"/>
              </p:cNvSpPr>
              <p:nvPr>
                <p:ph type="body" idx="1"/>
              </p:nvPr>
            </p:nvSpPr>
            <p:spPr/>
            <p:txBody>
              <a:bodyPr/>
              <a:lstStyle/>
              <a:p>
                <a:r>
                  <a:rPr kumimoji="1" lang="zh-TW" altLang="en-US" dirty="0" smtClean="0"/>
                  <a:t>＠如果假設 </a:t>
                </a:r>
                <a:r>
                  <a:rPr lang="en-US" altLang="zh-TW" sz="1200" dirty="0" smtClean="0"/>
                  <a:t>hypothesis </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b="0" i="0" smtClean="0">
                    <a:latin typeface="Cambria Math" charset="0"/>
                  </a:rPr>
                  <a:t>=</a:t>
                </a:r>
                <a:r>
                  <a:rPr lang="zh-TW" altLang="en-US" sz="1200" i="0">
                    <a:latin typeface="Cambria Math" panose="02040503050406030204" pitchFamily="18" charset="0"/>
                  </a:rPr>
                  <a:t>γ</a:t>
                </a:r>
                <a:r>
                  <a:rPr lang="en-US" altLang="zh-TW" sz="1200" i="0">
                    <a:latin typeface="Cambria Math" charset="0"/>
                  </a:rPr>
                  <a:t> ̂</a:t>
                </a:r>
                <a:r>
                  <a:rPr lang="en-US" altLang="zh-TW" sz="1200" dirty="0" smtClean="0"/>
                  <a:t> </a:t>
                </a:r>
                <a:r>
                  <a:rPr lang="zh-TW" altLang="en-US" sz="1200" dirty="0" smtClean="0"/>
                  <a:t> </a:t>
                </a:r>
                <a:r>
                  <a:rPr lang="zh-TW" altLang="en-US" sz="1200" dirty="0" smtClean="0"/>
                  <a:t>被 </a:t>
                </a:r>
                <a:r>
                  <a:rPr lang="en-US" altLang="zh-TW" sz="1200" dirty="0" smtClean="0"/>
                  <a:t>reject</a:t>
                </a:r>
                <a:r>
                  <a:rPr lang="en-US" altLang="zh-TW" sz="1200" baseline="0" dirty="0" smtClean="0"/>
                  <a:t> </a:t>
                </a:r>
                <a:r>
                  <a:rPr lang="zh-TW" altLang="en-US" sz="1200" baseline="0" dirty="0" smtClean="0"/>
                  <a:t>則 中心像素被判定為峰值雜訊</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59</a:t>
            </a:fld>
            <a:endParaRPr lang="en-US" altLang="zh-TW"/>
          </a:p>
        </p:txBody>
      </p:sp>
    </p:spTree>
    <p:extLst>
      <p:ext uri="{BB962C8B-B14F-4D97-AF65-F5344CB8AC3E}">
        <p14:creationId xmlns:p14="http://schemas.microsoft.com/office/powerpoint/2010/main" val="297492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＠如果假設 </a:t>
                </a:r>
                <a:r>
                  <a:rPr lang="en-US" altLang="zh-TW" sz="1200" dirty="0"/>
                  <a:t>hypothesis </a:t>
                </a:r>
                <a14:m>
                  <m:oMath xmlns:m="http://schemas.openxmlformats.org/officeDocument/2006/math">
                    <m:r>
                      <m:rPr>
                        <m:sty m:val="p"/>
                      </m:rPr>
                      <a:rPr lang="en-US" altLang="zh-TW" sz="120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a:latin typeface="Cambria Math" panose="02040503050406030204" pitchFamily="18" charset="0"/>
                          </a:rPr>
                          <m:t>0,0</m:t>
                        </m:r>
                      </m:e>
                    </m:d>
                    <m:r>
                      <a:rPr lang="en-US" altLang="zh-TW" sz="1200" b="0" i="1" smtClean="0">
                        <a:latin typeface="Cambria Math" charset="0"/>
                      </a:rPr>
                      <m:t>=</m:t>
                    </m:r>
                    <m:acc>
                      <m:accPr>
                        <m:chr m:val="̂"/>
                        <m:ctrlPr>
                          <a:rPr lang="en-US" altLang="zh-TW" sz="1200" i="1">
                            <a:latin typeface="Cambria Math" panose="02040503050406030204" pitchFamily="18" charset="0"/>
                          </a:rPr>
                        </m:ctrlPr>
                      </m:accPr>
                      <m:e>
                        <m:r>
                          <m:rPr>
                            <m:sty m:val="p"/>
                          </m:rPr>
                          <a:rPr lang="zh-TW" altLang="en-US" sz="1200">
                            <a:latin typeface="Cambria Math" panose="02040503050406030204" pitchFamily="18" charset="0"/>
                          </a:rPr>
                          <m:t>γ</m:t>
                        </m:r>
                      </m:e>
                    </m:acc>
                  </m:oMath>
                </a14:m>
                <a:r>
                  <a:rPr lang="en-US" altLang="zh-TW" sz="1200" dirty="0"/>
                  <a:t> </a:t>
                </a:r>
                <a:r>
                  <a:rPr lang="zh-TW" altLang="en-US" sz="1200" dirty="0"/>
                  <a:t> 被 </a:t>
                </a:r>
                <a:r>
                  <a:rPr lang="en-US" altLang="zh-TW" sz="1200" dirty="0"/>
                  <a:t>reject</a:t>
                </a:r>
                <a:r>
                  <a:rPr lang="en-US" altLang="zh-TW" sz="1200" baseline="0" dirty="0"/>
                  <a:t> </a:t>
                </a:r>
                <a:r>
                  <a:rPr lang="zh-TW" altLang="en-US" sz="1200" baseline="0" dirty="0"/>
                  <a:t>則 中心像素被判定為峰值雜訊</a:t>
                </a:r>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＠如果假設 </a:t>
                </a:r>
                <a:r>
                  <a:rPr lang="en-US" altLang="zh-TW" sz="1200" dirty="0" smtClean="0"/>
                  <a:t>hypothesis </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b="0" i="0" smtClean="0">
                    <a:latin typeface="Cambria Math" charset="0"/>
                  </a:rPr>
                  <a:t>=</a:t>
                </a:r>
                <a:r>
                  <a:rPr lang="zh-TW" altLang="en-US" sz="1200" i="0">
                    <a:latin typeface="Cambria Math" panose="02040503050406030204" pitchFamily="18" charset="0"/>
                  </a:rPr>
                  <a:t>γ</a:t>
                </a:r>
                <a:r>
                  <a:rPr lang="en-US" altLang="zh-TW" sz="1200" i="0">
                    <a:latin typeface="Cambria Math" charset="0"/>
                  </a:rPr>
                  <a:t> ̂</a:t>
                </a:r>
                <a:r>
                  <a:rPr lang="en-US" altLang="zh-TW" sz="1200" dirty="0" smtClean="0"/>
                  <a:t> </a:t>
                </a:r>
                <a:r>
                  <a:rPr lang="zh-TW" altLang="en-US" sz="1200" dirty="0" smtClean="0"/>
                  <a:t> </a:t>
                </a:r>
                <a:r>
                  <a:rPr lang="zh-TW" altLang="en-US" sz="1200" dirty="0" smtClean="0"/>
                  <a:t>被 </a:t>
                </a:r>
                <a:r>
                  <a:rPr lang="en-US" altLang="zh-TW" sz="1200" dirty="0" smtClean="0"/>
                  <a:t>reject</a:t>
                </a:r>
                <a:r>
                  <a:rPr lang="en-US" altLang="zh-TW" sz="1200" baseline="0" dirty="0" smtClean="0"/>
                  <a:t> </a:t>
                </a:r>
                <a:r>
                  <a:rPr lang="zh-TW" altLang="en-US" sz="1200" baseline="0" dirty="0" smtClean="0"/>
                  <a:t>則 中心像素被判定為峰值雜訊</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60</a:t>
            </a:fld>
            <a:endParaRPr lang="en-US" altLang="zh-TW"/>
          </a:p>
        </p:txBody>
      </p:sp>
    </p:spTree>
    <p:extLst>
      <p:ext uri="{BB962C8B-B14F-4D97-AF65-F5344CB8AC3E}">
        <p14:creationId xmlns:p14="http://schemas.microsoft.com/office/powerpoint/2010/main" val="1031874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dirty="0"/>
                  <a:t>If </a:t>
                </a:r>
                <a14:m>
                  <m:oMath xmlns:m="http://schemas.openxmlformats.org/officeDocument/2006/math">
                    <m:r>
                      <m:rPr>
                        <m:sty m:val="p"/>
                      </m:rPr>
                      <a:rPr lang="en-US" altLang="zh-TW" sz="1200">
                        <a:latin typeface="Cambria Math" panose="02040503050406030204" pitchFamily="18" charset="0"/>
                      </a:rPr>
                      <m:t>t</m:t>
                    </m:r>
                    <m:r>
                      <a:rPr lang="en-US" altLang="zh-TW" sz="1200">
                        <a:latin typeface="Cambria Math" panose="02040503050406030204" pitchFamily="18" charset="0"/>
                        <a:ea typeface="Cambria Math" panose="02040503050406030204" pitchFamily="18" charset="0"/>
                      </a:rPr>
                      <m:t>&gt;</m:t>
                    </m:r>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T</m:t>
                        </m:r>
                      </m:e>
                      <m:sub>
                        <m:r>
                          <a:rPr lang="en-US" altLang="zh-TW" sz="1200">
                            <a:latin typeface="Cambria Math" panose="02040503050406030204" pitchFamily="18" charset="0"/>
                          </a:rPr>
                          <m:t>#</m:t>
                        </m:r>
                        <m:r>
                          <m:rPr>
                            <m:sty m:val="p"/>
                          </m:rPr>
                          <a:rPr lang="en-US" altLang="zh-TW" sz="1200">
                            <a:latin typeface="Cambria Math" panose="02040503050406030204" pitchFamily="18" charset="0"/>
                          </a:rPr>
                          <m:t>N</m:t>
                        </m:r>
                        <m:r>
                          <a:rPr lang="en-US" altLang="zh-TW" sz="1200">
                            <a:latin typeface="Cambria Math" panose="02040503050406030204" pitchFamily="18" charset="0"/>
                          </a:rPr>
                          <m:t>−3, </m:t>
                        </m:r>
                        <m:r>
                          <m:rPr>
                            <m:sty m:val="p"/>
                          </m:rPr>
                          <a:rPr lang="en-US" altLang="zh-TW" sz="1200">
                            <a:latin typeface="Cambria Math" panose="02040503050406030204" pitchFamily="18" charset="0"/>
                          </a:rPr>
                          <m:t>p</m:t>
                        </m:r>
                      </m:sub>
                    </m:sSub>
                  </m:oMath>
                </a14:m>
                <a:r>
                  <a:rPr lang="en-US" altLang="zh-TW" sz="1200" dirty="0"/>
                  <a:t> </a:t>
                </a:r>
                <a:endParaRPr kumimoji="1"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 </a:t>
                </a:r>
                <a:r>
                  <a:rPr lang="en-US" altLang="zh-TW" sz="1200" dirty="0"/>
                  <a:t>hypothesis </a:t>
                </a:r>
                <a14:m>
                  <m:oMath xmlns:m="http://schemas.openxmlformats.org/officeDocument/2006/math">
                    <m:r>
                      <m:rPr>
                        <m:sty m:val="p"/>
                      </m:rPr>
                      <a:rPr lang="en-US" altLang="zh-TW" sz="120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a:latin typeface="Cambria Math" panose="02040503050406030204" pitchFamily="18" charset="0"/>
                          </a:rPr>
                          <m:t>0,0</m:t>
                        </m:r>
                      </m:e>
                    </m:d>
                    <m:r>
                      <a:rPr lang="en-US" altLang="zh-TW" sz="1200" b="0" i="1" smtClean="0">
                        <a:latin typeface="Cambria Math" charset="0"/>
                      </a:rPr>
                      <m:t>=</m:t>
                    </m:r>
                  </m:oMath>
                </a14:m>
                <a:r>
                  <a:rPr lang="en-US" altLang="zh-TW" sz="1200" dirty="0"/>
                  <a:t> r </a:t>
                </a:r>
                <a:r>
                  <a:rPr lang="zh-TW" altLang="en-US" sz="1200" dirty="0"/>
                  <a:t>被 </a:t>
                </a:r>
                <a:r>
                  <a:rPr lang="en-US" altLang="zh-TW" sz="1200" dirty="0"/>
                  <a:t>reject</a:t>
                </a:r>
                <a:r>
                  <a:rPr lang="en-US" altLang="zh-TW" sz="1200" baseline="0" dirty="0"/>
                  <a:t> </a:t>
                </a:r>
                <a:r>
                  <a:rPr lang="zh-TW" altLang="en-US" sz="1200" baseline="0" dirty="0"/>
                  <a:t>則 中心像素輸出值為給定的</a:t>
                </a:r>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a:latin typeface="Cambria Math" panose="02040503050406030204" pitchFamily="18" charset="0"/>
                          </a:rPr>
                          <m:t>γ</m:t>
                        </m:r>
                      </m:e>
                    </m:acc>
                  </m:oMath>
                </a14:m>
                <a:r>
                  <a:rPr lang="en-US" altLang="zh-TW" dirty="0"/>
                  <a:t>.</a:t>
                </a:r>
                <a:endParaRPr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dirty="0"/>
                  <a:t>If </a:t>
                </a:r>
                <a14:m>
                  <m:oMath xmlns:m="http://schemas.openxmlformats.org/officeDocument/2006/math">
                    <m:r>
                      <m:rPr>
                        <m:sty m:val="p"/>
                      </m:rPr>
                      <a:rPr lang="en-US" altLang="zh-TW" sz="1200">
                        <a:latin typeface="Cambria Math" panose="02040503050406030204" pitchFamily="18" charset="0"/>
                      </a:rPr>
                      <m:t>t</m:t>
                    </m:r>
                    <m:r>
                      <a:rPr lang="en-US" altLang="zh-TW" sz="120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m:rPr>
                            <m:sty m:val="p"/>
                          </m:rPr>
                          <a:rPr lang="en-US" altLang="zh-TW" sz="1200">
                            <a:latin typeface="Cambria Math" panose="02040503050406030204" pitchFamily="18" charset="0"/>
                          </a:rPr>
                          <m:t>T</m:t>
                        </m:r>
                      </m:e>
                      <m:sub>
                        <m:r>
                          <a:rPr lang="en-US" altLang="zh-TW" sz="1200">
                            <a:latin typeface="Cambria Math" panose="02040503050406030204" pitchFamily="18" charset="0"/>
                          </a:rPr>
                          <m:t>#</m:t>
                        </m:r>
                        <m:r>
                          <m:rPr>
                            <m:sty m:val="p"/>
                          </m:rPr>
                          <a:rPr lang="en-US" altLang="zh-TW" sz="1200">
                            <a:latin typeface="Cambria Math" panose="02040503050406030204" pitchFamily="18" charset="0"/>
                          </a:rPr>
                          <m:t>N</m:t>
                        </m:r>
                        <m:r>
                          <a:rPr lang="en-US" altLang="zh-TW" sz="1200">
                            <a:latin typeface="Cambria Math" panose="02040503050406030204" pitchFamily="18" charset="0"/>
                          </a:rPr>
                          <m:t>−3, </m:t>
                        </m:r>
                        <m:r>
                          <m:rPr>
                            <m:sty m:val="p"/>
                          </m:rPr>
                          <a:rPr lang="en-US" altLang="zh-TW" sz="1200">
                            <a:latin typeface="Cambria Math" panose="02040503050406030204" pitchFamily="18" charset="0"/>
                          </a:rPr>
                          <m:t>p</m:t>
                        </m:r>
                      </m:sub>
                    </m:sSub>
                  </m:oMath>
                </a14:m>
                <a:r>
                  <a:rPr lang="en-US" altLang="zh-TW" sz="1200" dirty="0"/>
                  <a:t> </a:t>
                </a:r>
              </a:p>
              <a:p>
                <a:pPr marL="0" marR="0" lvl="1" indent="0" algn="l" defTabSz="914400" rtl="0" eaLnBrk="0" fontAlgn="base" latinLnBrk="0" hangingPunct="0">
                  <a:lnSpc>
                    <a:spcPct val="100000"/>
                  </a:lnSpc>
                  <a:spcBef>
                    <a:spcPct val="30000"/>
                  </a:spcBef>
                  <a:spcAft>
                    <a:spcPct val="0"/>
                  </a:spcAft>
                  <a:buClrTx/>
                  <a:buSzTx/>
                  <a:buFontTx/>
                  <a:buNone/>
                  <a:tabLst/>
                  <a:defRPr/>
                </a:pPr>
                <a:r>
                  <a:rPr lang="zh-TW" altLang="en-US" dirty="0"/>
                  <a:t>＠</a:t>
                </a:r>
                <a:r>
                  <a:rPr kumimoji="1" lang="zh-TW" altLang="en-US" dirty="0"/>
                  <a:t> </a:t>
                </a:r>
                <a:r>
                  <a:rPr lang="en-US" altLang="zh-TW" sz="1200" dirty="0"/>
                  <a:t>hypothesis </a:t>
                </a:r>
                <a14:m>
                  <m:oMath xmlns:m="http://schemas.openxmlformats.org/officeDocument/2006/math">
                    <m:r>
                      <m:rPr>
                        <m:sty m:val="p"/>
                      </m:rPr>
                      <a:rPr lang="en-US" altLang="zh-TW" sz="1200">
                        <a:latin typeface="Cambria Math" panose="02040503050406030204" pitchFamily="18" charset="0"/>
                      </a:rPr>
                      <m:t>g</m:t>
                    </m:r>
                    <m:d>
                      <m:dPr>
                        <m:ctrlPr>
                          <a:rPr lang="en-US" altLang="zh-TW" sz="1200" i="1">
                            <a:latin typeface="Cambria Math" panose="02040503050406030204" pitchFamily="18" charset="0"/>
                          </a:rPr>
                        </m:ctrlPr>
                      </m:dPr>
                      <m:e>
                        <m:r>
                          <a:rPr lang="en-US" altLang="zh-TW" sz="1200">
                            <a:latin typeface="Cambria Math" panose="02040503050406030204" pitchFamily="18" charset="0"/>
                          </a:rPr>
                          <m:t>0,0</m:t>
                        </m:r>
                      </m:e>
                    </m:d>
                    <m:r>
                      <a:rPr lang="en-US" altLang="zh-TW" sz="1200" b="0" i="1" smtClean="0">
                        <a:latin typeface="Cambria Math" charset="0"/>
                      </a:rPr>
                      <m:t>=</m:t>
                    </m:r>
                  </m:oMath>
                </a14:m>
                <a:r>
                  <a:rPr kumimoji="1" lang="en-US" altLang="zh-TW" baseline="0" dirty="0"/>
                  <a:t>r</a:t>
                </a:r>
                <a:r>
                  <a:rPr lang="zh-TW" altLang="en-US" sz="1200" dirty="0"/>
                  <a:t>沒有被 </a:t>
                </a:r>
                <a:r>
                  <a:rPr lang="en-US" altLang="zh-TW" sz="1200" dirty="0"/>
                  <a:t>reject</a:t>
                </a:r>
                <a:r>
                  <a:rPr lang="en-US" altLang="zh-TW" sz="1200" baseline="0" dirty="0"/>
                  <a:t> </a:t>
                </a:r>
                <a:r>
                  <a:rPr lang="zh-TW" altLang="en-US" sz="1200" baseline="0" dirty="0"/>
                  <a:t>則 中心像素輸出值為給定的</a:t>
                </a:r>
                <a14:m>
                  <m:oMath xmlns:m="http://schemas.openxmlformats.org/officeDocument/2006/math">
                    <m:r>
                      <m:rPr>
                        <m:sty m:val="p"/>
                      </m:rPr>
                      <a:rPr lang="en-US" altLang="zh-TW" smtClean="0">
                        <a:latin typeface="Cambria Math" panose="02040503050406030204" pitchFamily="18" charset="0"/>
                      </a:rPr>
                      <m:t>g</m:t>
                    </m:r>
                    <m:d>
                      <m:dPr>
                        <m:ctrlPr>
                          <a:rPr lang="en-US" altLang="zh-TW" i="1">
                            <a:latin typeface="Cambria Math" panose="02040503050406030204" pitchFamily="18" charset="0"/>
                          </a:rPr>
                        </m:ctrlPr>
                      </m:dPr>
                      <m:e>
                        <m:r>
                          <a:rPr lang="en-US" altLang="zh-TW">
                            <a:latin typeface="Cambria Math" panose="02040503050406030204" pitchFamily="18" charset="0"/>
                          </a:rPr>
                          <m:t>0,0</m:t>
                        </m:r>
                      </m:e>
                    </m:d>
                  </m:oMath>
                </a14:m>
                <a:endParaRPr lang="en-US" altLang="zh-TW"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TW" altLang="en-US" dirty="0"/>
                  <a:t>注意</a:t>
                </a:r>
                <a:r>
                  <a:rPr lang="en-US" altLang="zh-TW" dirty="0"/>
                  <a:t>:</a:t>
                </a:r>
                <a:r>
                  <a:rPr lang="zh-TW" altLang="en-US" dirty="0"/>
                  <a:t> 強者我統計高手朋友強調</a:t>
                </a:r>
                <a:r>
                  <a:rPr kumimoji="1" lang="zh-TW" altLang="en-US" sz="1200" b="0" i="0" kern="1200" dirty="0">
                    <a:solidFill>
                      <a:schemeClr val="tx1"/>
                    </a:solidFill>
                    <a:effectLst/>
                    <a:latin typeface="Arial" charset="0"/>
                    <a:ea typeface="新細明體" pitchFamily="18" charset="-120"/>
                    <a:cs typeface="+mn-cs"/>
                  </a:rPr>
                  <a:t>統計上只是沒拒絕，不代表接受</a:t>
                </a:r>
                <a:endParaRPr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mc:Choice>
        <mc:Fallback xmlns="">
          <p:sp>
            <p:nvSpPr>
              <p:cNvPr id="3" name="備忘稿版面配置區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If </a:t>
                </a:r>
                <a:r>
                  <a:rPr lang="en-US" altLang="zh-TW" sz="1200" i="0">
                    <a:latin typeface="Cambria Math" panose="02040503050406030204" pitchFamily="18" charset="0"/>
                  </a:rPr>
                  <a:t>t</a:t>
                </a:r>
                <a:r>
                  <a:rPr lang="en-US" altLang="zh-TW" sz="1200" i="0">
                    <a:latin typeface="Cambria Math" panose="02040503050406030204" pitchFamily="18" charset="0"/>
                    <a:ea typeface="Cambria Math" panose="02040503050406030204" pitchFamily="18" charset="0"/>
                  </a:rPr>
                  <a:t>&gt;</a:t>
                </a:r>
                <a:r>
                  <a:rPr lang="en-US" altLang="zh-TW" sz="1200" i="0">
                    <a:latin typeface="Cambria Math" panose="02040503050406030204" pitchFamily="18" charset="0"/>
                  </a:rPr>
                  <a:t>T</a:t>
                </a:r>
                <a:r>
                  <a:rPr lang="en-US" altLang="zh-TW" sz="1200" i="0">
                    <a:latin typeface="Cambria Math" charset="0"/>
                  </a:rPr>
                  <a:t>_(</a:t>
                </a:r>
                <a:r>
                  <a:rPr lang="en-US" altLang="zh-TW" sz="1200" i="0">
                    <a:latin typeface="Cambria Math" panose="02040503050406030204" pitchFamily="18" charset="0"/>
                  </a:rPr>
                  <a:t>#N−3, p</a:t>
                </a:r>
                <a:r>
                  <a:rPr lang="en-US" altLang="zh-TW" sz="1200" i="0">
                    <a:latin typeface="Cambria Math" charset="0"/>
                  </a:rPr>
                  <a:t>)</a:t>
                </a:r>
                <a:r>
                  <a:rPr lang="en-US" altLang="zh-TW" sz="1200" dirty="0"/>
                  <a:t> </a:t>
                </a:r>
                <a:endParaRPr kumimoji="1" lang="zh-TW" alt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TW" altLang="en-US" dirty="0" smtClean="0"/>
                  <a:t>＠ </a:t>
                </a:r>
                <a:r>
                  <a:rPr lang="en-US" altLang="zh-TW" sz="1200" dirty="0" smtClean="0"/>
                  <a:t>hypothesis </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b="0" i="0" smtClean="0">
                    <a:latin typeface="Cambria Math" charset="0"/>
                  </a:rPr>
                  <a:t>=</a:t>
                </a:r>
                <a:r>
                  <a:rPr lang="en-US" altLang="zh-TW" sz="1200" dirty="0" smtClean="0"/>
                  <a:t> </a:t>
                </a:r>
                <a:r>
                  <a:rPr lang="en-US" altLang="zh-TW" sz="1200" dirty="0" smtClean="0"/>
                  <a:t>r </a:t>
                </a:r>
                <a:r>
                  <a:rPr lang="zh-TW" altLang="en-US" sz="1200" dirty="0" smtClean="0"/>
                  <a:t>被 </a:t>
                </a:r>
                <a:r>
                  <a:rPr lang="en-US" altLang="zh-TW" sz="1200" dirty="0" smtClean="0"/>
                  <a:t>reject</a:t>
                </a:r>
                <a:r>
                  <a:rPr lang="en-US" altLang="zh-TW" sz="1200" baseline="0" dirty="0" smtClean="0"/>
                  <a:t> </a:t>
                </a:r>
                <a:r>
                  <a:rPr lang="zh-TW" altLang="en-US" sz="1200" baseline="0" dirty="0" smtClean="0"/>
                  <a:t>則 </a:t>
                </a:r>
                <a:r>
                  <a:rPr lang="zh-TW" altLang="en-US" sz="1200" baseline="0" dirty="0" smtClean="0"/>
                  <a:t>中心像素輸出值為給定的</a:t>
                </a:r>
                <a:r>
                  <a:rPr lang="zh-TW" altLang="en-US" i="0">
                    <a:latin typeface="Cambria Math" panose="02040503050406030204" pitchFamily="18" charset="0"/>
                  </a:rPr>
                  <a:t>γ</a:t>
                </a:r>
                <a:r>
                  <a:rPr lang="en-US" altLang="zh-TW" i="0" smtClean="0">
                    <a:latin typeface="Cambria Math" charset="0"/>
                  </a:rPr>
                  <a:t> ̂</a:t>
                </a:r>
                <a:r>
                  <a:rPr lang="en-US" altLang="zh-TW" dirty="0" smtClean="0"/>
                  <a:t>.</a:t>
                </a:r>
                <a:endParaRPr lang="zh-TW" alt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If </a:t>
                </a:r>
                <a:r>
                  <a:rPr lang="en-US" altLang="zh-TW" sz="1200" i="0">
                    <a:latin typeface="Cambria Math" panose="02040503050406030204" pitchFamily="18" charset="0"/>
                  </a:rPr>
                  <a:t>t</a:t>
                </a:r>
                <a:r>
                  <a:rPr lang="en-US" altLang="zh-TW" sz="1200" i="0">
                    <a:latin typeface="Cambria Math" panose="02040503050406030204" pitchFamily="18" charset="0"/>
                    <a:ea typeface="Cambria Math" panose="02040503050406030204" pitchFamily="18" charset="0"/>
                  </a:rPr>
                  <a:t>≤</a:t>
                </a:r>
                <a:r>
                  <a:rPr lang="en-US" altLang="zh-TW" sz="1200" i="0">
                    <a:latin typeface="Cambria Math" panose="02040503050406030204" pitchFamily="18" charset="0"/>
                  </a:rPr>
                  <a:t>T</a:t>
                </a:r>
                <a:r>
                  <a:rPr lang="en-US" altLang="zh-TW" sz="1200" i="0">
                    <a:latin typeface="Cambria Math" charset="0"/>
                  </a:rPr>
                  <a:t>_(</a:t>
                </a:r>
                <a:r>
                  <a:rPr lang="en-US" altLang="zh-TW" sz="1200" i="0">
                    <a:latin typeface="Cambria Math" panose="02040503050406030204" pitchFamily="18" charset="0"/>
                  </a:rPr>
                  <a:t>#N−3, p</a:t>
                </a:r>
                <a:r>
                  <a:rPr lang="en-US" altLang="zh-TW" sz="1200" i="0">
                    <a:latin typeface="Cambria Math" charset="0"/>
                  </a:rPr>
                  <a:t>)</a:t>
                </a:r>
                <a:r>
                  <a:rPr lang="en-US" altLang="zh-TW" sz="1200" dirty="0"/>
                  <a:t> </a:t>
                </a:r>
                <a:endParaRPr lang="en-US" altLang="zh-TW" sz="12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a:t>
                </a:r>
                <a:r>
                  <a:rPr kumimoji="1" lang="zh-TW" altLang="en-US" dirty="0" smtClean="0"/>
                  <a:t> </a:t>
                </a:r>
                <a:r>
                  <a:rPr lang="en-US" altLang="zh-TW" sz="1200" dirty="0" smtClean="0"/>
                  <a:t>hypothesis </a:t>
                </a:r>
                <a:r>
                  <a:rPr lang="en-US" altLang="zh-TW" sz="1200" i="0">
                    <a:latin typeface="Cambria Math" panose="02040503050406030204" pitchFamily="18" charset="0"/>
                  </a:rPr>
                  <a:t>g</a:t>
                </a:r>
                <a:r>
                  <a:rPr lang="en-US" altLang="zh-TW" sz="1200" i="0">
                    <a:latin typeface="Cambria Math" charset="0"/>
                  </a:rPr>
                  <a:t>(</a:t>
                </a:r>
                <a:r>
                  <a:rPr lang="en-US" altLang="zh-TW" sz="1200" i="0">
                    <a:latin typeface="Cambria Math" panose="02040503050406030204" pitchFamily="18" charset="0"/>
                  </a:rPr>
                  <a:t>0,0</a:t>
                </a:r>
                <a:r>
                  <a:rPr lang="en-US" altLang="zh-TW" sz="1200" i="0">
                    <a:latin typeface="Cambria Math" charset="0"/>
                  </a:rPr>
                  <a:t>)</a:t>
                </a:r>
                <a:r>
                  <a:rPr lang="en-US" altLang="zh-TW" sz="1200" b="0" i="0" smtClean="0">
                    <a:latin typeface="Cambria Math" charset="0"/>
                  </a:rPr>
                  <a:t>=</a:t>
                </a:r>
                <a:r>
                  <a:rPr kumimoji="1" lang="en-US" altLang="zh-TW" baseline="0" dirty="0" smtClean="0"/>
                  <a:t>r</a:t>
                </a:r>
                <a:r>
                  <a:rPr lang="zh-TW" altLang="en-US" sz="1200" dirty="0" smtClean="0"/>
                  <a:t>沒有被</a:t>
                </a:r>
                <a:r>
                  <a:rPr lang="zh-TW" altLang="en-US" sz="1200" dirty="0" smtClean="0"/>
                  <a:t> </a:t>
                </a:r>
                <a:r>
                  <a:rPr lang="en-US" altLang="zh-TW" sz="1200" dirty="0" smtClean="0"/>
                  <a:t>reject</a:t>
                </a:r>
                <a:r>
                  <a:rPr lang="en-US" altLang="zh-TW" sz="1200" baseline="0" dirty="0" smtClean="0"/>
                  <a:t> </a:t>
                </a:r>
                <a:r>
                  <a:rPr lang="zh-TW" altLang="en-US" sz="1200" baseline="0" dirty="0" smtClean="0"/>
                  <a:t>則 中心像素輸出值為給定</a:t>
                </a:r>
                <a:r>
                  <a:rPr lang="zh-TW" altLang="en-US" sz="1200" baseline="0" dirty="0" smtClean="0"/>
                  <a:t>的</a:t>
                </a:r>
                <a:r>
                  <a:rPr lang="en-US" altLang="zh-TW" i="0" smtClean="0">
                    <a:latin typeface="Cambria Math" panose="02040503050406030204" pitchFamily="18" charset="0"/>
                  </a:rPr>
                  <a:t>g</a:t>
                </a:r>
                <a:r>
                  <a:rPr lang="en-US" altLang="zh-TW" i="0">
                    <a:latin typeface="Cambria Math" charset="0"/>
                  </a:rPr>
                  <a:t>(</a:t>
                </a:r>
                <a:r>
                  <a:rPr lang="en-US" altLang="zh-TW" i="0">
                    <a:latin typeface="Cambria Math" panose="02040503050406030204" pitchFamily="18" charset="0"/>
                  </a:rPr>
                  <a:t>0,0</a:t>
                </a:r>
                <a:r>
                  <a:rPr lang="en-US" altLang="zh-TW" i="0">
                    <a:latin typeface="Cambria Math" charset="0"/>
                  </a:rPr>
                  <a:t>)</a:t>
                </a:r>
                <a:endParaRPr lang="zh-TW" alt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zh-TW" alt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61</a:t>
            </a:fld>
            <a:endParaRPr lang="en-US" altLang="zh-TW"/>
          </a:p>
        </p:txBody>
      </p:sp>
    </p:spTree>
    <p:extLst>
      <p:ext uri="{BB962C8B-B14F-4D97-AF65-F5344CB8AC3E}">
        <p14:creationId xmlns:p14="http://schemas.microsoft.com/office/powerpoint/2010/main" val="397221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Arial"/>
                <a:ea typeface="新細明體"/>
                <a:cs typeface="Arial"/>
              </a:rPr>
              <a:t>8.5</a:t>
            </a:r>
            <a:r>
              <a:rPr lang="zh-CN" altLang="en-US" dirty="0">
                <a:latin typeface="Arial"/>
                <a:ea typeface="新細明體"/>
                <a:cs typeface="Arial"/>
              </a:rPr>
              <a:t> </a:t>
            </a:r>
            <a:r>
              <a:rPr lang="zh-TW" altLang="en-US" dirty="0"/>
              <a:t>重複模型 </a:t>
            </a:r>
            <a:r>
              <a:rPr lang="zh-TW" altLang="zh-TW" dirty="0">
                <a:latin typeface="Arial"/>
                <a:ea typeface="新細明體"/>
                <a:cs typeface="Arial"/>
              </a:rPr>
              <a:t>介紹小平面模型可以用來將亮度灰階影像表面分區域</a:t>
            </a:r>
            <a:endParaRPr lang="en-US" altLang="zh-TW" dirty="0">
              <a:latin typeface="Arial"/>
              <a:ea typeface="新細明體"/>
              <a:cs typeface="Arial"/>
            </a:endParaRPr>
          </a:p>
          <a:p>
            <a:r>
              <a:rPr kumimoji="1" lang="en-US" altLang="zh-TW" sz="1200" b="0" i="0" kern="1200" dirty="0">
                <a:solidFill>
                  <a:schemeClr val="tx1"/>
                </a:solidFill>
                <a:effectLst/>
                <a:latin typeface="Arial" charset="0"/>
                <a:ea typeface="新細明體" pitchFamily="18" charset="-120"/>
                <a:cs typeface="+mn-cs"/>
              </a:rPr>
              <a:t>facet model  -&gt; partition image to regions</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62</a:t>
            </a:fld>
            <a:endParaRPr lang="en-US" altLang="zh-TW"/>
          </a:p>
        </p:txBody>
      </p:sp>
    </p:spTree>
    <p:extLst>
      <p:ext uri="{BB962C8B-B14F-4D97-AF65-F5344CB8AC3E}">
        <p14:creationId xmlns:p14="http://schemas.microsoft.com/office/powerpoint/2010/main" val="22513025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重複模型對理想影像假設影像的空間域可以被分割成許多相連區域 每一個都符合特定的灰階和形狀限制</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63</a:t>
            </a:fld>
            <a:endParaRPr lang="en-US" altLang="zh-TW" dirty="0"/>
          </a:p>
        </p:txBody>
      </p:sp>
    </p:spTree>
    <p:extLst>
      <p:ext uri="{BB962C8B-B14F-4D97-AF65-F5344CB8AC3E}">
        <p14:creationId xmlns:p14="http://schemas.microsoft.com/office/powerpoint/2010/main" val="42682614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有點類似 </a:t>
            </a:r>
            <a:r>
              <a:rPr lang="en-US" altLang="zh-TW" dirty="0" err="1"/>
              <a:t>maya</a:t>
            </a:r>
            <a:r>
              <a:rPr lang="zh-TW" altLang="en-US" dirty="0"/>
              <a:t> 或 </a:t>
            </a:r>
            <a:r>
              <a:rPr lang="en-US" altLang="zh-TW" dirty="0" err="1"/>
              <a:t>autoCAD</a:t>
            </a:r>
            <a:r>
              <a:rPr lang="en-US" altLang="zh-TW" dirty="0"/>
              <a:t> </a:t>
            </a:r>
            <a:r>
              <a:rPr lang="zh-TW" altLang="en-US" dirty="0"/>
              <a:t>建模</a:t>
            </a:r>
            <a:r>
              <a:rPr lang="en-US" altLang="zh-TW" dirty="0"/>
              <a:t>-&gt;</a:t>
            </a:r>
            <a:r>
              <a:rPr lang="zh-TW" altLang="en-US" dirty="0"/>
              <a:t>基於不同四面體或三角形</a:t>
            </a:r>
            <a:endParaRPr lang="en-US" altLang="zh-TW" dirty="0"/>
          </a:p>
          <a:p>
            <a:r>
              <a:rPr lang="en-US" altLang="zh-TW" dirty="0"/>
              <a:t>Ex: </a:t>
            </a:r>
            <a:r>
              <a:rPr lang="zh-TW" altLang="en-US" dirty="0"/>
              <a:t>熊由多個不同的四面體構成</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64</a:t>
            </a:fld>
            <a:endParaRPr lang="en-US" altLang="zh-TW" dirty="0"/>
          </a:p>
        </p:txBody>
      </p:sp>
    </p:spTree>
    <p:extLst>
      <p:ext uri="{BB962C8B-B14F-4D97-AF65-F5344CB8AC3E}">
        <p14:creationId xmlns:p14="http://schemas.microsoft.com/office/powerpoint/2010/main" val="27003058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形狀限制</a:t>
            </a:r>
            <a:endParaRPr lang="en-US" altLang="zh-TW" dirty="0"/>
          </a:p>
          <a:p>
            <a:r>
              <a:rPr lang="en-US" altLang="zh-TW" dirty="0"/>
              <a:t>--</a:t>
            </a:r>
            <a:r>
              <a:rPr lang="zh-TW" altLang="en-US" dirty="0"/>
              <a:t>每一個小平面必須滿足平滑的形狀</a:t>
            </a:r>
            <a:endParaRPr lang="en-US" altLang="zh-TW" dirty="0"/>
          </a:p>
          <a:p>
            <a:r>
              <a:rPr lang="zh-TW" altLang="en-US" dirty="0"/>
              <a:t>灰階限制</a:t>
            </a:r>
          </a:p>
          <a:p>
            <a:r>
              <a:rPr lang="en-US" altLang="zh-TW" dirty="0"/>
              <a:t>--</a:t>
            </a:r>
            <a:r>
              <a:rPr lang="zh-TW" altLang="en-US" dirty="0"/>
              <a:t>每一個小平面的座標（Ｒ</a:t>
            </a:r>
            <a:r>
              <a:rPr lang="en-US" altLang="zh-TW" dirty="0"/>
              <a:t>, C</a:t>
            </a:r>
            <a:r>
              <a:rPr lang="zh-TW" altLang="en-US" dirty="0"/>
              <a:t>）必須是多項式方程式</a:t>
            </a:r>
            <a:endParaRPr lang="en-US" altLang="zh-TW" dirty="0"/>
          </a:p>
          <a:p>
            <a:r>
              <a:rPr lang="zh-TW" altLang="en-US" dirty="0"/>
              <a:t>每個 </a:t>
            </a:r>
            <a:r>
              <a:rPr lang="en-US" altLang="zh-TW" dirty="0"/>
              <a:t>region</a:t>
            </a:r>
            <a:r>
              <a:rPr lang="zh-TW" altLang="en-US" dirty="0"/>
              <a:t> 由 </a:t>
            </a:r>
            <a:r>
              <a:rPr lang="en-US" altLang="zh-TW" dirty="0"/>
              <a:t>k*k</a:t>
            </a:r>
            <a:r>
              <a:rPr lang="zh-TW" altLang="en-US" dirty="0"/>
              <a:t> 個 </a:t>
            </a:r>
            <a:r>
              <a:rPr lang="en-US" altLang="zh-TW" dirty="0" err="1"/>
              <a:t>piexls</a:t>
            </a:r>
            <a:r>
              <a:rPr lang="zh-TW" altLang="en-US" dirty="0"/>
              <a:t> 構成</a:t>
            </a:r>
            <a:endParaRPr lang="en-US" altLang="zh-TW" dirty="0"/>
          </a:p>
          <a:p>
            <a:r>
              <a:rPr lang="en-US" altLang="zh-TW" dirty="0"/>
              <a:t>Output</a:t>
            </a:r>
            <a:r>
              <a:rPr lang="zh-TW" altLang="en-US" dirty="0"/>
              <a:t> 會是最小 </a:t>
            </a:r>
            <a:r>
              <a:rPr lang="en-US" altLang="zh-TW" dirty="0"/>
              <a:t>variance</a:t>
            </a:r>
            <a:r>
              <a:rPr lang="zh-TW" altLang="en-US" dirty="0"/>
              <a:t> </a:t>
            </a:r>
            <a:endParaRPr lang="en-US" altLang="zh-TW" dirty="0"/>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65</a:t>
            </a:fld>
            <a:endParaRPr lang="en-US" altLang="zh-TW" dirty="0"/>
          </a:p>
        </p:txBody>
      </p:sp>
    </p:spTree>
    <p:extLst>
      <p:ext uri="{BB962C8B-B14F-4D97-AF65-F5344CB8AC3E}">
        <p14:creationId xmlns:p14="http://schemas.microsoft.com/office/powerpoint/2010/main" val="4221234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8.6 </a:t>
            </a:r>
            <a:r>
              <a:rPr lang="zh-TW" altLang="zh-TW" dirty="0"/>
              <a:t>介紹使用梯度邊界偵測應用</a:t>
            </a:r>
            <a:endParaRPr lang="en-US" altLang="zh-TW" dirty="0"/>
          </a:p>
          <a:p>
            <a:r>
              <a:rPr kumimoji="1" lang="en-US" altLang="zh-TW" sz="1200" b="0" i="0" kern="1200" dirty="0">
                <a:solidFill>
                  <a:schemeClr val="tx1"/>
                </a:solidFill>
                <a:effectLst/>
                <a:latin typeface="Arial" charset="0"/>
                <a:ea typeface="新細明體" pitchFamily="18" charset="-120"/>
                <a:cs typeface="+mn-cs"/>
              </a:rPr>
              <a:t>gradient edge detector</a:t>
            </a:r>
            <a:endParaRPr lang="en-US" altLang="zh-TW"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66</a:t>
            </a:fld>
            <a:endParaRPr lang="en-US" altLang="zh-TW"/>
          </a:p>
        </p:txBody>
      </p:sp>
    </p:spTree>
    <p:extLst>
      <p:ext uri="{BB962C8B-B14F-4D97-AF65-F5344CB8AC3E}">
        <p14:creationId xmlns:p14="http://schemas.microsoft.com/office/powerpoint/2010/main" val="2419847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8.6 </a:t>
            </a:r>
            <a:r>
              <a:rPr kumimoji="1" lang="zh-TW" altLang="en-US" dirty="0"/>
              <a:t>基於梯度的平面邊界偵測 </a:t>
            </a:r>
            <a:r>
              <a:rPr kumimoji="1" lang="en-US" altLang="zh-TW" dirty="0"/>
              <a:t>(</a:t>
            </a:r>
            <a:r>
              <a:rPr kumimoji="1" lang="zh-TW" altLang="en-US" dirty="0"/>
              <a:t>可參考 </a:t>
            </a:r>
            <a:r>
              <a:rPr kumimoji="1" lang="en-US" altLang="zh-TW" dirty="0"/>
              <a:t>7.4 Edge Detection)</a:t>
            </a:r>
            <a:endParaRPr kumimoji="1" lang="zh-TW" altLang="en-US" dirty="0"/>
          </a:p>
          <a:p>
            <a:r>
              <a:rPr kumimoji="1" lang="zh-TW" altLang="en-US" dirty="0"/>
              <a:t>邊界就是它的一邊暗，另一邊暗 </a:t>
            </a:r>
            <a:endParaRPr kumimoji="1" lang="en-US" altLang="zh-TW" dirty="0"/>
          </a:p>
          <a:p>
            <a:r>
              <a:rPr kumimoji="1" lang="zh-TW" altLang="en-US" dirty="0"/>
              <a:t>所以梯度邊界偵測就是找一階偏微分的值很大的地方（明顯的不連續）</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67</a:t>
            </a:fld>
            <a:endParaRPr lang="en-US" altLang="zh-TW"/>
          </a:p>
        </p:txBody>
      </p:sp>
    </p:spTree>
    <p:extLst>
      <p:ext uri="{BB962C8B-B14F-4D97-AF65-F5344CB8AC3E}">
        <p14:creationId xmlns:p14="http://schemas.microsoft.com/office/powerpoint/2010/main" val="13659188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以斜面的小平面模型為例</a:t>
            </a:r>
            <a:endParaRPr kumimoji="1"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是可以直接用梯度的大小做邊界檢測就可以 </a:t>
            </a:r>
            <a:r>
              <a:rPr kumimoji="1" lang="en-US" altLang="zh-TW" dirty="0"/>
              <a:t>(</a:t>
            </a:r>
            <a:r>
              <a:rPr kumimoji="1" lang="zh-TW" altLang="en-US" dirty="0"/>
              <a:t>同 </a:t>
            </a:r>
            <a:r>
              <a:rPr kumimoji="1" lang="en-US" altLang="zh-TW" dirty="0"/>
              <a:t>7.4.1</a:t>
            </a:r>
            <a:r>
              <a:rPr kumimoji="1" lang="zh-TW" altLang="en-US" dirty="0"/>
              <a:t> 提到的</a:t>
            </a:r>
            <a:r>
              <a:rPr kumimoji="1" lang="en-US" altLang="zh-TW" dirty="0"/>
              <a:t>)</a:t>
            </a:r>
            <a:r>
              <a:rPr kumimoji="1" lang="zh-TW" altLang="en-US" dirty="0"/>
              <a:t>，這種</a:t>
            </a:r>
            <a:r>
              <a:rPr kumimoji="1" lang="zh-TW" altLang="en-US" sz="1200" b="0" i="0" kern="1200" dirty="0">
                <a:solidFill>
                  <a:schemeClr val="tx1"/>
                </a:solidFill>
                <a:effectLst/>
                <a:latin typeface="Arial" charset="0"/>
                <a:ea typeface="新細明體" pitchFamily="18" charset="-120"/>
                <a:cs typeface="+mn-cs"/>
              </a:rPr>
              <a:t>方式就是 </a:t>
            </a:r>
            <a:r>
              <a:rPr kumimoji="1" lang="en-US" altLang="zh-TW" sz="1200" b="0" i="0" kern="1200" dirty="0">
                <a:solidFill>
                  <a:schemeClr val="tx1"/>
                </a:solidFill>
                <a:effectLst/>
                <a:latin typeface="Arial" charset="0"/>
                <a:ea typeface="新細明體" pitchFamily="18" charset="-120"/>
                <a:cs typeface="+mn-cs"/>
              </a:rPr>
              <a:t>gradient-based edge detectors</a:t>
            </a:r>
            <a:endParaRPr kumimoji="1"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對於 </a:t>
            </a:r>
            <a:r>
              <a:rPr kumimoji="1" lang="en-US" altLang="zh-TW" dirty="0"/>
              <a:t>row, col</a:t>
            </a:r>
            <a:r>
              <a:rPr kumimoji="1" lang="zh-TW" altLang="en-US" dirty="0"/>
              <a:t> 個別偏微分 </a:t>
            </a:r>
            <a:r>
              <a:rPr kumimoji="1" lang="en-US" altLang="zh-TW" dirty="0"/>
              <a:t>-&gt;</a:t>
            </a:r>
            <a:r>
              <a:rPr kumimoji="1" lang="zh-TW" altLang="en-US" dirty="0"/>
              <a:t> 得到個別 </a:t>
            </a:r>
            <a:r>
              <a:rPr kumimoji="1" lang="en-US" altLang="zh-TW" dirty="0"/>
              <a:t>row, col</a:t>
            </a:r>
            <a:r>
              <a:rPr kumimoji="1" lang="zh-TW" altLang="en-US" dirty="0"/>
              <a:t> 梯度 </a:t>
            </a:r>
            <a:r>
              <a:rPr kumimoji="1" lang="en-US" altLang="zh-TW" dirty="0"/>
              <a:t>-&gt;</a:t>
            </a:r>
            <a:r>
              <a:rPr kumimoji="1" lang="zh-TW" altLang="en-US" dirty="0"/>
              <a:t> 畢氏定理</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dirty="0"/>
              <a:t>(</a:t>
            </a:r>
            <a:r>
              <a:rPr kumimoji="1" lang="zh-TW" altLang="en-US" dirty="0"/>
              <a:t>怕大家一時之間比較難想起來，下一頁有說明</a:t>
            </a:r>
            <a:r>
              <a:rPr kumimoji="1" lang="en-US" altLang="zh-TW" dirty="0"/>
              <a:t>)</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68</a:t>
            </a:fld>
            <a:endParaRPr lang="en-US" altLang="zh-TW"/>
          </a:p>
        </p:txBody>
      </p:sp>
    </p:spTree>
    <p:extLst>
      <p:ext uri="{BB962C8B-B14F-4D97-AF65-F5344CB8AC3E}">
        <p14:creationId xmlns:p14="http://schemas.microsoft.com/office/powerpoint/2010/main" val="195212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dirty="0">
                <a:latin typeface="Arial"/>
                <a:ea typeface="新細明體"/>
                <a:cs typeface="Arial"/>
                <a:hlinkClick r:id="rId3"/>
              </a:rPr>
              <a:t>https://en.wikipedia.org/wiki/Cubic_surface</a:t>
            </a:r>
            <a:endParaRPr lang="zh-TW" dirty="0">
              <a:latin typeface="Arial"/>
              <a:ea typeface="新細明體"/>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a:t>
            </a:fld>
            <a:endParaRPr lang="en-US" altLang="zh-TW"/>
          </a:p>
        </p:txBody>
      </p:sp>
    </p:spTree>
    <p:extLst>
      <p:ext uri="{BB962C8B-B14F-4D97-AF65-F5344CB8AC3E}">
        <p14:creationId xmlns:p14="http://schemas.microsoft.com/office/powerpoint/2010/main" val="40408048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之前 </a:t>
                </a:r>
                <a:r>
                  <a:rPr kumimoji="1" lang="en-US" altLang="zh-TW" dirty="0"/>
                  <a:t>8.3</a:t>
                </a:r>
                <a:r>
                  <a:rPr kumimoji="1" lang="zh-TW" altLang="en-US" dirty="0"/>
                  <a:t> 的舉例，我們已知中心點為 </a:t>
                </a:r>
                <a:r>
                  <a:rPr kumimoji="1" lang="en-US" altLang="zh-TW" dirty="0"/>
                  <a:t>g(r, c) = alpha</a:t>
                </a:r>
                <a:r>
                  <a:rPr kumimoji="1" lang="en-US" altLang="zh-TW" baseline="0" dirty="0"/>
                  <a:t> * </a:t>
                </a:r>
                <a:r>
                  <a:rPr kumimoji="1" lang="en-US" altLang="zh-TW" dirty="0"/>
                  <a:t>r + beta *</a:t>
                </a:r>
                <a:r>
                  <a:rPr kumimoji="1" lang="en-US" altLang="zh-TW" baseline="0" dirty="0"/>
                  <a:t> c + gamma</a:t>
                </a:r>
              </a:p>
              <a:p>
                <a:r>
                  <a:rPr kumimoji="1" lang="zh-TW" altLang="en-US" baseline="0" dirty="0"/>
                  <a:t>對 </a:t>
                </a:r>
                <a:r>
                  <a:rPr kumimoji="1" lang="en-US" altLang="zh-TW" baseline="0" dirty="0"/>
                  <a:t>row</a:t>
                </a:r>
                <a:r>
                  <a:rPr kumimoji="1" lang="zh-TW" altLang="en-US" baseline="0" dirty="0"/>
                  <a:t> 偏微</a:t>
                </a:r>
                <a:r>
                  <a:rPr kumimoji="1" lang="en-US" altLang="zh-TW" baseline="0" dirty="0"/>
                  <a:t>:</a:t>
                </a:r>
                <a:r>
                  <a:rPr kumimoji="1" lang="zh-TW" altLang="en-US" baseline="0" dirty="0"/>
                  <a:t> </a:t>
                </a:r>
                <a:r>
                  <a:rPr kumimoji="1" lang="en-US" altLang="zh-TW" baseline="0" dirty="0"/>
                  <a:t>-1.17</a:t>
                </a:r>
                <a:r>
                  <a:rPr kumimoji="1" lang="zh-TW" altLang="en-US" baseline="0" dirty="0"/>
                  <a:t>。</a:t>
                </a:r>
                <a:r>
                  <a:rPr kumimoji="1" lang="zh-TW" altLang="en-US" dirty="0"/>
                  <a:t>對 </a:t>
                </a:r>
                <a:r>
                  <a:rPr kumimoji="1" lang="en-US" altLang="zh-TW" dirty="0"/>
                  <a:t>col</a:t>
                </a:r>
                <a:r>
                  <a:rPr kumimoji="1" lang="zh-TW" altLang="en-US" dirty="0"/>
                  <a:t> 偏微</a:t>
                </a:r>
                <a:r>
                  <a:rPr kumimoji="1" lang="en-US" altLang="zh-TW" dirty="0"/>
                  <a:t>:</a:t>
                </a:r>
                <a:r>
                  <a:rPr kumimoji="1" lang="zh-TW" altLang="en-US" dirty="0"/>
                  <a:t> </a:t>
                </a:r>
                <a:r>
                  <a:rPr kumimoji="1" lang="en-US" altLang="zh-TW" dirty="0"/>
                  <a:t>2.67</a:t>
                </a:r>
              </a:p>
              <a:p>
                <a:r>
                  <a:rPr kumimoji="1" lang="zh-TW" altLang="en-US" dirty="0"/>
                  <a:t>有兩個方向的 </a:t>
                </a:r>
                <a:r>
                  <a:rPr kumimoji="1" lang="en-US" altLang="zh-TW" dirty="0"/>
                  <a:t>gradient -&gt; </a:t>
                </a:r>
                <a:r>
                  <a:rPr kumimoji="1" lang="zh-TW" altLang="en-US" dirty="0"/>
                  <a:t>求大小 </a:t>
                </a:r>
                <a:endParaRPr kumimoji="1" lang="en-US" altLang="zh-TW" dirty="0"/>
              </a:p>
              <a:p>
                <a:r>
                  <a:rPr lang="en-US" altLang="zh-TW" dirty="0">
                    <a:hlinkClick r:id="rId3"/>
                  </a:rPr>
                  <a:t>https://docs.opencv.org/2.4/doc/tutorials/imgproc/imgtrans/sobel_derivatives/sobel_derivatives.html</a:t>
                </a:r>
                <a:endParaRPr kumimoji="1" lang="en-US" altLang="zh-TW" dirty="0"/>
              </a:p>
              <a:p>
                <a:r>
                  <a:rPr kumimoji="1" lang="en-US" altLang="zh-TW" dirty="0" err="1">
                    <a:latin typeface="Arial"/>
                    <a:ea typeface="新細明體"/>
                    <a:cs typeface="Arial"/>
                  </a:rPr>
                  <a:t>Opencv</a:t>
                </a:r>
                <a:r>
                  <a:rPr kumimoji="1" lang="zh-TW" altLang="en-US" dirty="0">
                    <a:latin typeface="Arial"/>
                    <a:ea typeface="新細明體"/>
                    <a:cs typeface="Arial"/>
                  </a:rPr>
                  <a:t> 等一般使用 </a:t>
                </a:r>
                <a:r>
                  <a:rPr kumimoji="1" lang="en-US" altLang="zh-TW" dirty="0">
                    <a:latin typeface="Arial"/>
                    <a:ea typeface="新細明體"/>
                    <a:cs typeface="Arial"/>
                  </a:rPr>
                  <a:t>Sobel </a:t>
                </a:r>
                <a:r>
                  <a:rPr kumimoji="1" lang="zh-TW" altLang="en-US" dirty="0">
                    <a:latin typeface="Arial"/>
                    <a:ea typeface="新細明體"/>
                    <a:cs typeface="Arial"/>
                  </a:rPr>
                  <a:t>的 </a:t>
                </a:r>
                <a:r>
                  <a:rPr kumimoji="1" lang="en-US" altLang="zh-TW" dirty="0" err="1">
                    <a:latin typeface="Arial"/>
                    <a:ea typeface="新細明體"/>
                    <a:cs typeface="Arial"/>
                  </a:rPr>
                  <a:t>kernal</a:t>
                </a:r>
                <a:r>
                  <a:rPr kumimoji="1" lang="zh-TW" altLang="en-US" dirty="0">
                    <a:latin typeface="Arial"/>
                    <a:ea typeface="新細明體"/>
                    <a:cs typeface="Arial"/>
                  </a:rPr>
                  <a:t> 來近似一階微分 </a:t>
                </a:r>
                <a:r>
                  <a:rPr kumimoji="1" lang="en-US" altLang="zh-TW" dirty="0">
                    <a:latin typeface="Arial"/>
                    <a:ea typeface="新細明體"/>
                    <a:cs typeface="Arial"/>
                  </a:rPr>
                  <a:t>(chap</a:t>
                </a:r>
                <a:r>
                  <a:rPr kumimoji="1" lang="en-US" altLang="zh-TW" baseline="0" dirty="0">
                    <a:latin typeface="Arial"/>
                    <a:ea typeface="新細明體"/>
                    <a:cs typeface="Arial"/>
                  </a:rPr>
                  <a:t> 7.4.1</a:t>
                </a:r>
                <a:r>
                  <a:rPr kumimoji="1" lang="zh-TW" altLang="en-US" baseline="0" dirty="0">
                    <a:latin typeface="Arial"/>
                    <a:ea typeface="新細明體"/>
                    <a:cs typeface="Arial"/>
                  </a:rPr>
                  <a:t> 與 </a:t>
                </a:r>
                <a:r>
                  <a:rPr kumimoji="1" lang="en-US" altLang="zh-TW" baseline="0" dirty="0">
                    <a:latin typeface="Arial"/>
                    <a:ea typeface="新細明體"/>
                    <a:cs typeface="Arial"/>
                  </a:rPr>
                  <a:t>HW</a:t>
                </a:r>
                <a:r>
                  <a:rPr lang="zh-TW" altLang="en-US" dirty="0">
                    <a:latin typeface="Arial"/>
                    <a:ea typeface="新細明體"/>
                    <a:cs typeface="Arial"/>
                  </a:rPr>
                  <a:t> </a:t>
                </a:r>
                <a:r>
                  <a:rPr kumimoji="1" lang="zh-TW" altLang="en-US" baseline="0" dirty="0">
                    <a:latin typeface="Arial"/>
                    <a:ea typeface="新細明體"/>
                    <a:cs typeface="Arial"/>
                  </a:rPr>
                  <a:t> 有講到</a:t>
                </a:r>
                <a:r>
                  <a:rPr kumimoji="1" lang="en-US" altLang="zh-TW" dirty="0">
                    <a:latin typeface="Arial"/>
                    <a:ea typeface="新細明體"/>
                    <a:cs typeface="Arial"/>
                  </a:rPr>
                  <a:t>)</a:t>
                </a:r>
                <a:endParaRPr lang="en-US" altLang="zh-TW" dirty="0">
                  <a:latin typeface="Arial"/>
                  <a:ea typeface="新細明體"/>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Arial"/>
                    <a:ea typeface="新細明體"/>
                    <a:cs typeface="Arial"/>
                  </a:rPr>
                  <a:t>但問題是</a:t>
                </a:r>
                <a:r>
                  <a:rPr kumimoji="1" lang="zh-TW" altLang="en-US" dirty="0">
                    <a:latin typeface="Arial"/>
                    <a:ea typeface="新細明體"/>
                    <a:cs typeface="Arial"/>
                  </a:rPr>
                  <a:t>這個梯度的大小的門檻值要設為多少，才能判斷出有邊界呢</a:t>
                </a:r>
                <a:endParaRPr lang="zh-TW" altLang="en-US" dirty="0">
                  <a:latin typeface="Arial"/>
                  <a:ea typeface="新細明體"/>
                  <a:cs typeface="Arial"/>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所以我們又要用統計值了</a:t>
                </a:r>
              </a:p>
              <a:p>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smtClean="0"/>
                  <a:t>透過簡化的過程，我們可以明顯的看到</a:t>
                </a:r>
                <a:r>
                  <a:rPr lang="zh-TW" altLang="en-US" i="0" smtClean="0">
                    <a:latin typeface="Cambria Math" panose="02040503050406030204" pitchFamily="18" charset="0"/>
                  </a:rPr>
                  <a:t>𝛼</a:t>
                </a:r>
                <a:r>
                  <a:rPr lang="en-US" altLang="zh-TW" i="0" smtClean="0">
                    <a:latin typeface="Cambria Math" charset="0"/>
                  </a:rPr>
                  <a:t> ̂</a:t>
                </a:r>
                <a:r>
                  <a:rPr lang="en-US" altLang="zh-TW" dirty="0" smtClean="0"/>
                  <a:t>, </a:t>
                </a:r>
                <a:r>
                  <a:rPr lang="zh-TW" altLang="en-US" i="0" smtClean="0">
                    <a:latin typeface="Cambria Math" panose="02040503050406030204" pitchFamily="18" charset="0"/>
                  </a:rPr>
                  <a:t>𝛽</a:t>
                </a:r>
                <a:r>
                  <a:rPr lang="en-US" altLang="zh-TW" i="0" smtClean="0">
                    <a:latin typeface="Cambria Math" charset="0"/>
                  </a:rPr>
                  <a:t> ̂</a:t>
                </a:r>
                <a:r>
                  <a:rPr lang="en-US" altLang="zh-TW" dirty="0" smtClean="0"/>
                  <a:t>, and </a:t>
                </a:r>
                <a:r>
                  <a:rPr lang="zh-TW" altLang="en-US" i="0" smtClean="0">
                    <a:latin typeface="Cambria Math" panose="02040503050406030204" pitchFamily="18" charset="0"/>
                  </a:rPr>
                  <a:t>𝛾</a:t>
                </a:r>
                <a:r>
                  <a:rPr lang="en-US" altLang="zh-TW" i="0" smtClean="0">
                    <a:latin typeface="Cambria Math" charset="0"/>
                  </a:rPr>
                  <a:t> ̂</a:t>
                </a:r>
                <a:r>
                  <a:rPr kumimoji="1" lang="zh-TW" altLang="en-US" dirty="0" smtClean="0"/>
                  <a:t> </a:t>
                </a:r>
                <a:r>
                  <a:rPr kumimoji="1" lang="zh-TW" altLang="en-US" dirty="0" smtClean="0"/>
                  <a:t>在雜訊上的相依</a:t>
                </a:r>
                <a:endParaRPr kumimoji="1"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69</a:t>
            </a:fld>
            <a:endParaRPr lang="en-US" altLang="zh-TW"/>
          </a:p>
        </p:txBody>
      </p:sp>
    </p:spTree>
    <p:extLst>
      <p:ext uri="{BB962C8B-B14F-4D97-AF65-F5344CB8AC3E}">
        <p14:creationId xmlns:p14="http://schemas.microsoft.com/office/powerpoint/2010/main" val="809809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N</a:t>
                </a:r>
                <a:r>
                  <a:rPr lang="zh-TW" altLang="en-US" dirty="0"/>
                  <a:t> 是指常態分佈</a:t>
                </a:r>
                <a:endParaRPr lang="en-US" altLang="zh-TW" dirty="0"/>
              </a:p>
              <a:p>
                <a:r>
                  <a:rPr kumimoji="1" lang="zh-TW" altLang="en-US" dirty="0"/>
                  <a:t>符合自由度為 </a:t>
                </a:r>
                <a:r>
                  <a:rPr kumimoji="1" lang="en-US" altLang="zh-TW" dirty="0"/>
                  <a:t>2</a:t>
                </a:r>
                <a:r>
                  <a:rPr kumimoji="1" lang="zh-TW" altLang="en-US" dirty="0"/>
                  <a:t> 的卡方分佈 記作</a:t>
                </a:r>
                <a14:m>
                  <m:oMath xmlns:m="http://schemas.openxmlformats.org/officeDocument/2006/math">
                    <m:r>
                      <m:rPr>
                        <m:sty m:val="p"/>
                      </m:rPr>
                      <a:rPr lang="en-US" altLang="zh-TW" b="0" i="0" smtClean="0">
                        <a:latin typeface="Cambria Math" panose="02040503050406030204" pitchFamily="18" charset="0"/>
                      </a:rPr>
                      <m:t>Y</m:t>
                    </m:r>
                    <m:r>
                      <a:rPr lang="en-US" altLang="zh-TW" b="0" i="0"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m:rPr>
                            <m:sty m:val="p"/>
                          </m:rPr>
                          <a:rPr lang="en-US" altLang="zh-TW" b="0" i="0" smtClean="0">
                            <a:latin typeface="Cambria Math" panose="02040503050406030204" pitchFamily="18" charset="0"/>
                          </a:rPr>
                          <m:t>X</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oMath>
                </a14:m>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如果取的一個鄰域內沒有邊界，說明這個鄰域內灰度值很相近，</a:t>
                </a:r>
                <a:r>
                  <a:rPr kumimoji="1" lang="en-US" altLang="zh-TW" dirty="0" err="1"/>
                  <a:t>ahat</a:t>
                </a:r>
                <a:r>
                  <a:rPr kumimoji="1" lang="en-US" altLang="zh-TW" dirty="0"/>
                  <a:t> </a:t>
                </a:r>
                <a:r>
                  <a:rPr kumimoji="1" lang="en-US" altLang="zh-TW" dirty="0" err="1"/>
                  <a:t>bhat</a:t>
                </a:r>
                <a:r>
                  <a:rPr kumimoji="1" lang="zh-TW" altLang="en-US" dirty="0"/>
                  <a:t>接近為</a:t>
                </a:r>
                <a:r>
                  <a:rPr kumimoji="1" lang="en-US" altLang="zh-TW" dirty="0"/>
                  <a:t>0</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所以梯度的大小也接近</a:t>
                </a:r>
                <a:r>
                  <a:rPr kumimoji="1" lang="en-US" altLang="zh-TW" dirty="0"/>
                  <a:t>0</a:t>
                </a:r>
                <a:endParaRPr lang="en-US" altLang="zh-TW" dirty="0"/>
              </a:p>
              <a:p>
                <a:r>
                  <a:rPr lang="zh-TW" altLang="en-US" dirty="0"/>
                  <a:t>找邊界的時候，接近</a:t>
                </a:r>
                <a:r>
                  <a:rPr lang="en-US" altLang="zh-TW" dirty="0"/>
                  <a:t>0</a:t>
                </a:r>
                <a:r>
                  <a:rPr lang="zh-TW" altLang="en-US" dirty="0"/>
                  <a:t>說明不是邊界</a:t>
                </a:r>
                <a:endParaRPr lang="en-US" altLang="zh-TW" dirty="0"/>
              </a:p>
              <a:p>
                <a:r>
                  <a:rPr lang="en-US" altLang="zh-TW" dirty="0"/>
                  <a:t>N</a:t>
                </a:r>
                <a:r>
                  <a:rPr lang="zh-TW" altLang="en-US" dirty="0"/>
                  <a:t> 是指常態分佈</a:t>
                </a:r>
                <a:endParaRPr lang="en-US" altLang="zh-TW" dirty="0"/>
              </a:p>
              <a:p>
                <a:r>
                  <a:rPr kumimoji="1" lang="zh-TW" altLang="en-US" dirty="0"/>
                  <a:t>符合自由度為 </a:t>
                </a:r>
                <a:r>
                  <a:rPr kumimoji="1" lang="en-US" altLang="zh-TW" dirty="0"/>
                  <a:t>2</a:t>
                </a:r>
                <a:r>
                  <a:rPr kumimoji="1" lang="zh-TW" altLang="en-US" dirty="0"/>
                  <a:t> 的卡方分佈 記作</a:t>
                </a:r>
                <a:r>
                  <a:rPr lang="en-US" altLang="zh-TW" b="0" i="0">
                    <a:latin typeface="Cambria Math" panose="02040503050406030204" pitchFamily="18" charset="0"/>
                  </a:rPr>
                  <a:t>Y~X_n^2</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70</a:t>
            </a:fld>
            <a:endParaRPr lang="en-US" altLang="zh-TW"/>
          </a:p>
        </p:txBody>
      </p:sp>
    </p:spTree>
    <p:extLst>
      <p:ext uri="{BB962C8B-B14F-4D97-AF65-F5344CB8AC3E}">
        <p14:creationId xmlns:p14="http://schemas.microsoft.com/office/powerpoint/2010/main" val="524175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如果取的一個鄰域內沒有邊界，說明這個鄰域內灰度值很相近，</a:t>
            </a:r>
            <a:r>
              <a:rPr kumimoji="1" lang="en-US" altLang="zh-TW" dirty="0" err="1"/>
              <a:t>ahat</a:t>
            </a:r>
            <a:r>
              <a:rPr kumimoji="1" lang="en-US" altLang="zh-TW" dirty="0"/>
              <a:t> </a:t>
            </a:r>
            <a:r>
              <a:rPr kumimoji="1" lang="en-US" altLang="zh-TW" dirty="0" err="1"/>
              <a:t>bhat</a:t>
            </a:r>
            <a:r>
              <a:rPr kumimoji="1" lang="zh-TW" altLang="en-US" dirty="0"/>
              <a:t>接近為</a:t>
            </a:r>
            <a:r>
              <a:rPr kumimoji="1" lang="en-US" altLang="zh-TW" dirty="0"/>
              <a:t>0</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dirty="0"/>
              <a:t>所以梯度的大小也接近</a:t>
            </a:r>
            <a:r>
              <a:rPr kumimoji="1" lang="en-US" altLang="zh-TW" dirty="0"/>
              <a:t>0</a:t>
            </a:r>
            <a:endParaRPr lang="en-US" altLang="zh-TW" dirty="0"/>
          </a:p>
          <a:p>
            <a:r>
              <a:rPr lang="zh-TW" altLang="en-US" dirty="0"/>
              <a:t>找邊界的時候，接近</a:t>
            </a:r>
            <a:r>
              <a:rPr lang="en-US" altLang="zh-TW" dirty="0"/>
              <a:t>0</a:t>
            </a:r>
            <a:r>
              <a:rPr lang="zh-TW" altLang="en-US" dirty="0"/>
              <a:t>說明不是邊界</a:t>
            </a:r>
            <a:endParaRPr lang="en-US" altLang="zh-TW" dirty="0"/>
          </a:p>
          <a:p>
            <a:r>
              <a:rPr lang="zh-TW" altLang="en-US" dirty="0"/>
              <a:t>他依照假設去測試沒有邊界在 </a:t>
            </a:r>
            <a:r>
              <a:rPr lang="en-US" altLang="zh-TW" dirty="0"/>
              <a:t>alpha</a:t>
            </a:r>
            <a:r>
              <a:rPr lang="en-US" altLang="zh-TW" baseline="0" dirty="0"/>
              <a:t> = beta = 0, </a:t>
            </a:r>
            <a:r>
              <a:rPr lang="zh-TW" altLang="en-US" baseline="0" dirty="0"/>
              <a:t>我們使用 </a:t>
            </a:r>
          </a:p>
          <a:p>
            <a:r>
              <a:rPr lang="zh-TW" altLang="en-US" dirty="0"/>
              <a:t>統計值 Ｇ</a:t>
            </a:r>
            <a:endParaRPr lang="en-US" altLang="zh-TW" dirty="0"/>
          </a:p>
          <a:p>
            <a:r>
              <a:rPr lang="zh-TW" altLang="en-US" dirty="0"/>
              <a:t>如果 </a:t>
            </a:r>
            <a:r>
              <a:rPr lang="en-US" altLang="zh-TW" dirty="0"/>
              <a:t>G </a:t>
            </a:r>
            <a:r>
              <a:rPr lang="zh-TW" altLang="en-US" dirty="0"/>
              <a:t>具有足夠高的值，則我們拒絕認為沒有邊界</a:t>
            </a:r>
            <a:r>
              <a:rPr lang="en-US" altLang="zh-TW" dirty="0"/>
              <a:t>(reject </a:t>
            </a:r>
            <a:r>
              <a:rPr lang="zh-TW" altLang="en-US" dirty="0"/>
              <a:t>沒有邊界</a:t>
            </a:r>
            <a:r>
              <a:rPr lang="en-US" altLang="zh-TW" dirty="0"/>
              <a:t>)</a:t>
            </a:r>
            <a:r>
              <a:rPr lang="zh-TW" altLang="en-US" dirty="0"/>
              <a:t>。</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71</a:t>
            </a:fld>
            <a:endParaRPr lang="en-US" altLang="zh-TW" dirty="0"/>
          </a:p>
        </p:txBody>
      </p:sp>
    </p:spTree>
    <p:extLst>
      <p:ext uri="{BB962C8B-B14F-4D97-AF65-F5344CB8AC3E}">
        <p14:creationId xmlns:p14="http://schemas.microsoft.com/office/powerpoint/2010/main" val="3872092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如果 </a:t>
            </a:r>
            <a:r>
              <a:rPr kumimoji="1" lang="en-US" altLang="zh-TW" dirty="0"/>
              <a:t>E </a:t>
            </a:r>
            <a:r>
              <a:rPr kumimoji="1" lang="zh-TW" altLang="en-US" dirty="0"/>
              <a:t>表示平方餘數符合</a:t>
            </a:r>
            <a:r>
              <a:rPr kumimoji="1" lang="en-US" altLang="zh-TW" dirty="0"/>
              <a:t>n-</a:t>
            </a:r>
            <a:r>
              <a:rPr kumimoji="1" lang="zh-TW" altLang="en-US" dirty="0"/>
              <a:t>個鄰居誤差 且 影像有 </a:t>
            </a:r>
            <a:r>
              <a:rPr kumimoji="1" lang="en-US" altLang="zh-TW" dirty="0"/>
              <a:t>n </a:t>
            </a:r>
            <a:r>
              <a:rPr kumimoji="1" lang="zh-TW" altLang="en-US" dirty="0"/>
              <a:t>個鄰居。則我們可以使用 </a:t>
            </a:r>
            <a:r>
              <a:rPr kumimoji="1" lang="en-US" altLang="zh-TW" dirty="0"/>
              <a:t>~A^2 </a:t>
            </a:r>
            <a:r>
              <a:rPr kumimoji="1" lang="zh-TW" altLang="en-US" dirty="0"/>
              <a:t>取代 </a:t>
            </a:r>
            <a:r>
              <a:rPr kumimoji="1" lang="en-US" altLang="zh-TW" dirty="0"/>
              <a:t>a^2</a:t>
            </a:r>
          </a:p>
          <a:p>
            <a:r>
              <a:rPr kumimoji="1" lang="en-US" altLang="zh-TW" dirty="0"/>
              <a:t>G</a:t>
            </a:r>
            <a:r>
              <a:rPr kumimoji="1" lang="zh-TW" altLang="en-US" dirty="0"/>
              <a:t>是兩個卡方分佈相除，應該是</a:t>
            </a:r>
            <a:r>
              <a:rPr kumimoji="1" lang="en-US" altLang="zh-TW" dirty="0"/>
              <a:t>F</a:t>
            </a:r>
            <a:r>
              <a:rPr kumimoji="1" lang="zh-TW" altLang="en-US" dirty="0"/>
              <a:t>分佈</a:t>
            </a:r>
          </a:p>
          <a:p>
            <a:r>
              <a:rPr kumimoji="1" lang="zh-TW" altLang="en-US" dirty="0"/>
              <a:t>但因為</a:t>
            </a:r>
            <a:r>
              <a:rPr kumimoji="1" lang="en-US" altLang="zh-TW" dirty="0"/>
              <a:t>sigma</a:t>
            </a:r>
            <a:r>
              <a:rPr kumimoji="1" lang="zh-TW" altLang="en-US" dirty="0"/>
              <a:t>方</a:t>
            </a:r>
            <a:r>
              <a:rPr kumimoji="1" lang="en-US" altLang="zh-TW" dirty="0"/>
              <a:t>hat</a:t>
            </a:r>
            <a:r>
              <a:rPr kumimoji="1" lang="zh-TW" altLang="en-US" dirty="0"/>
              <a:t>的自由度太大，</a:t>
            </a:r>
          </a:p>
          <a:p>
            <a:r>
              <a:rPr kumimoji="1" lang="zh-TW" altLang="en-US" dirty="0"/>
              <a:t>所以</a:t>
            </a:r>
            <a:r>
              <a:rPr kumimoji="1" lang="en-US" altLang="zh-TW" dirty="0"/>
              <a:t>G</a:t>
            </a:r>
            <a:r>
              <a:rPr kumimoji="1" lang="zh-TW" altLang="en-US" dirty="0"/>
              <a:t>可以看做是一個自由度為</a:t>
            </a:r>
            <a:r>
              <a:rPr kumimoji="1" lang="en-US" altLang="zh-TW" dirty="0"/>
              <a:t>2</a:t>
            </a:r>
            <a:r>
              <a:rPr kumimoji="1" lang="zh-TW" altLang="en-US" dirty="0"/>
              <a:t>的卡方分佈</a:t>
            </a:r>
            <a:endParaRPr kumimoji="1" lang="en-US" altLang="zh-CN" baseline="0"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72</a:t>
            </a:fld>
            <a:endParaRPr lang="en-US" altLang="zh-TW"/>
          </a:p>
        </p:txBody>
      </p:sp>
    </p:spTree>
    <p:extLst>
      <p:ext uri="{BB962C8B-B14F-4D97-AF65-F5344CB8AC3E}">
        <p14:creationId xmlns:p14="http://schemas.microsoft.com/office/powerpoint/2010/main" val="20067587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latin typeface="Arial"/>
                <a:ea typeface="新細明體"/>
                <a:cs typeface="Arial"/>
              </a:rPr>
              <a:t>假警報</a:t>
            </a:r>
            <a:r>
              <a:rPr lang="en-US" altLang="zh-TW" dirty="0">
                <a:latin typeface="Arial"/>
                <a:ea typeface="新細明體"/>
                <a:cs typeface="Arial"/>
              </a:rPr>
              <a:t>: </a:t>
            </a:r>
            <a:r>
              <a:rPr lang="en-US" altLang="zh-TW" dirty="0" err="1">
                <a:latin typeface="Arial"/>
                <a:ea typeface="新細明體"/>
                <a:cs typeface="Arial"/>
              </a:rPr>
              <a:t>說是</a:t>
            </a:r>
            <a:r>
              <a:rPr lang="en-US" altLang="zh-TW" dirty="0">
                <a:latin typeface="Arial"/>
                <a:ea typeface="新細明體"/>
                <a:cs typeface="Arial"/>
              </a:rPr>
              <a:t> edge 但</a:t>
            </a:r>
            <a:r>
              <a:rPr lang="zh-TW" altLang="en-US" dirty="0">
                <a:latin typeface="Arial"/>
                <a:ea typeface="新細明體"/>
                <a:cs typeface="Arial"/>
              </a:rPr>
              <a:t>其實</a:t>
            </a:r>
            <a:r>
              <a:rPr lang="en-US" altLang="zh-TW" dirty="0" err="1">
                <a:latin typeface="Arial"/>
                <a:ea typeface="新細明體"/>
                <a:cs typeface="Arial"/>
              </a:rPr>
              <a:t>不是</a:t>
            </a:r>
            <a:endParaRPr lang="en-US" altLang="zh-TW" dirty="0">
              <a:latin typeface="Arial"/>
              <a:ea typeface="新細明體"/>
              <a:cs typeface="Arial"/>
            </a:endParaRPr>
          </a:p>
          <a:p>
            <a:endParaRPr lang="en-US" altLang="zh-TW" baseline="0" dirty="0" err="1">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73</a:t>
            </a:fld>
            <a:endParaRPr lang="en-US" altLang="zh-TW"/>
          </a:p>
        </p:txBody>
      </p:sp>
    </p:spTree>
    <p:extLst>
      <p:ext uri="{BB962C8B-B14F-4D97-AF65-F5344CB8AC3E}">
        <p14:creationId xmlns:p14="http://schemas.microsoft.com/office/powerpoint/2010/main" val="2417511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方分佈 記作</a:t>
                </a:r>
                <a14:m>
                  <m:oMath xmlns:m="http://schemas.openxmlformats.org/officeDocument/2006/math">
                    <m:r>
                      <m:rPr>
                        <m:sty m:val="p"/>
                      </m:rPr>
                      <a:rPr lang="en-US" altLang="zh-TW" b="0" i="0" smtClean="0">
                        <a:latin typeface="Cambria Math" panose="02040503050406030204" pitchFamily="18" charset="0"/>
                      </a:rPr>
                      <m:t>Y</m:t>
                    </m:r>
                    <m:r>
                      <a:rPr lang="en-US" altLang="zh-TW" b="0" i="0"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m:rPr>
                            <m:sty m:val="p"/>
                          </m:rPr>
                          <a:rPr lang="en-US" altLang="zh-TW" b="0" i="0" smtClean="0">
                            <a:latin typeface="Cambria Math" panose="02040503050406030204" pitchFamily="18" charset="0"/>
                          </a:rPr>
                          <m:t>X</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oMath>
                </a14:m>
                <a:endParaRPr lang="en-US" altLang="zh-TW" dirty="0">
                  <a:latin typeface="Arial"/>
                  <a:ea typeface="新細明體"/>
                  <a:cs typeface="Arial"/>
                </a:endParaRPr>
              </a:p>
              <a:p>
                <a:r>
                  <a:rPr lang="en-US" altLang="zh-TW" dirty="0" err="1">
                    <a:latin typeface="Arial"/>
                    <a:ea typeface="新細明體"/>
                    <a:cs typeface="Arial"/>
                  </a:rPr>
                  <a:t>左邊自由度</a:t>
                </a:r>
                <a:r>
                  <a:rPr lang="zh-TW" altLang="en-US" dirty="0">
                    <a:latin typeface="Arial"/>
                    <a:ea typeface="新細明體"/>
                    <a:cs typeface="Arial"/>
                  </a:rPr>
                  <a:t>，自由度為 </a:t>
                </a:r>
                <a:r>
                  <a:rPr lang="en-US" altLang="zh-TW" dirty="0">
                    <a:latin typeface="Arial"/>
                    <a:ea typeface="新細明體"/>
                    <a:cs typeface="Arial"/>
                  </a:rPr>
                  <a:t>2</a:t>
                </a:r>
                <a:endParaRPr lang="en-US" altLang="zh-TW" dirty="0">
                  <a:cs typeface="Arial"/>
                </a:endParaRPr>
              </a:p>
              <a:p>
                <a:r>
                  <a:rPr lang="en-US" altLang="zh-TW" dirty="0" err="1">
                    <a:latin typeface="Arial"/>
                    <a:ea typeface="新細明體"/>
                    <a:cs typeface="Arial"/>
                  </a:rPr>
                  <a:t>上面機率</a:t>
                </a:r>
                <a:r>
                  <a:rPr lang="zh-TW" altLang="en-US" dirty="0">
                    <a:latin typeface="Arial"/>
                    <a:ea typeface="新細明體"/>
                    <a:cs typeface="Arial"/>
                  </a:rPr>
                  <a:t>，目標是找到 </a:t>
                </a:r>
                <a:r>
                  <a:rPr lang="en-US" altLang="zh-TW" dirty="0">
                    <a:latin typeface="Arial"/>
                    <a:ea typeface="新細明體"/>
                    <a:cs typeface="Arial"/>
                  </a:rPr>
                  <a:t>0.01</a:t>
                </a:r>
              </a:p>
            </p:txBody>
          </p:sp>
        </mc:Choice>
        <mc:Fallback xmlns="">
          <p:sp>
            <p:nvSpPr>
              <p:cNvPr id="3" name="備忘稿版面配置區 2"/>
              <p:cNvSpPr>
                <a:spLocks noGrp="1"/>
              </p:cNvSpPr>
              <p:nvPr>
                <p:ph type="body" idx="1"/>
              </p:nvPr>
            </p:nvSpPr>
            <p:spPr/>
            <p:txBody>
              <a:bodyPr/>
              <a:lstStyle/>
              <a:p>
                <a:r>
                  <a:rPr kumimoji="1" lang="zh-TW" altLang="en-US" dirty="0"/>
                  <a:t>方分佈 記作</a:t>
                </a:r>
                <a:r>
                  <a:rPr lang="en-US" altLang="zh-TW" b="0" i="0">
                    <a:latin typeface="Cambria Math" panose="02040503050406030204" pitchFamily="18" charset="0"/>
                  </a:rPr>
                  <a:t>Y~X_n^2</a:t>
                </a:r>
                <a:endParaRPr lang="en-US" altLang="zh-TW" dirty="0">
                  <a:latin typeface="Arial"/>
                  <a:ea typeface="新細明體"/>
                  <a:cs typeface="Arial"/>
                </a:endParaRPr>
              </a:p>
              <a:p>
                <a:r>
                  <a:rPr lang="en-US" altLang="zh-TW" dirty="0" err="1">
                    <a:latin typeface="Arial"/>
                    <a:ea typeface="新細明體"/>
                    <a:cs typeface="Arial"/>
                  </a:rPr>
                  <a:t>左邊自由度</a:t>
                </a:r>
                <a:endParaRPr lang="en-US" altLang="zh-TW" dirty="0">
                  <a:cs typeface="Arial"/>
                </a:endParaRPr>
              </a:p>
              <a:p>
                <a:r>
                  <a:rPr lang="en-US" altLang="zh-TW" dirty="0" err="1">
                    <a:latin typeface="Arial"/>
                    <a:ea typeface="新細明體"/>
                    <a:cs typeface="Arial"/>
                  </a:rPr>
                  <a:t>上面機率</a:t>
                </a:r>
                <a:endParaRPr lang="en-US" altLang="zh-TW" dirty="0" err="1">
                  <a:cs typeface="Arial"/>
                </a:endParaRPr>
              </a:p>
            </p:txBody>
          </p:sp>
        </mc:Fallback>
      </mc:AlternateContent>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74</a:t>
            </a:fld>
            <a:endParaRPr lang="en-US" altLang="zh-TW"/>
          </a:p>
        </p:txBody>
      </p:sp>
    </p:spTree>
    <p:extLst>
      <p:ext uri="{BB962C8B-B14F-4D97-AF65-F5344CB8AC3E}">
        <p14:creationId xmlns:p14="http://schemas.microsoft.com/office/powerpoint/2010/main" val="8069947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latin typeface="Arial"/>
                <a:ea typeface="新細明體"/>
                <a:cs typeface="Arial"/>
              </a:rPr>
              <a:t>課本</a:t>
            </a:r>
            <a:r>
              <a:rPr lang="en-US" altLang="zh-TW" dirty="0">
                <a:latin typeface="Arial"/>
                <a:ea typeface="新細明體"/>
                <a:cs typeface="Arial"/>
              </a:rPr>
              <a:t> PDF</a:t>
            </a:r>
            <a:r>
              <a:rPr lang="zh-TW" altLang="en-US" dirty="0">
                <a:latin typeface="Arial"/>
                <a:ea typeface="新細明體"/>
                <a:cs typeface="Arial"/>
              </a:rPr>
              <a:t> </a:t>
            </a:r>
            <a:r>
              <a:rPr lang="en-US" altLang="zh-TW" dirty="0">
                <a:latin typeface="Arial"/>
                <a:ea typeface="新細明體"/>
                <a:cs typeface="Arial"/>
              </a:rPr>
              <a:t>p.386 </a:t>
            </a:r>
            <a:r>
              <a:rPr lang="en-US" altLang="zh-TW" dirty="0" err="1">
                <a:latin typeface="Arial"/>
                <a:ea typeface="新細明體"/>
                <a:cs typeface="Arial"/>
              </a:rPr>
              <a:t>的圖例，但解析度你知道的</a:t>
            </a:r>
            <a:endParaRPr lang="en-US" altLang="zh-TW" dirty="0">
              <a:cs typeface="Arial"/>
            </a:endParaRP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75</a:t>
            </a:fld>
            <a:endParaRPr lang="en-US" altLang="zh-TW"/>
          </a:p>
        </p:txBody>
      </p:sp>
    </p:spTree>
    <p:extLst>
      <p:ext uri="{BB962C8B-B14F-4D97-AF65-F5344CB8AC3E}">
        <p14:creationId xmlns:p14="http://schemas.microsoft.com/office/powerpoint/2010/main" val="35835218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err="1"/>
              <a:t>課本的圖例</a:t>
            </a:r>
            <a:endParaRPr lang="zh-TW" dirty="0" err="1"/>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76</a:t>
            </a:fld>
            <a:endParaRPr lang="en-US" altLang="zh-TW"/>
          </a:p>
        </p:txBody>
      </p:sp>
    </p:spTree>
    <p:extLst>
      <p:ext uri="{BB962C8B-B14F-4D97-AF65-F5344CB8AC3E}">
        <p14:creationId xmlns:p14="http://schemas.microsoft.com/office/powerpoint/2010/main" val="33729314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8.7 </a:t>
            </a:r>
            <a:r>
              <a:rPr lang="zh-TW" altLang="zh-TW" dirty="0"/>
              <a:t>使用貝式法去決定觀測的梯度強度統計</a:t>
            </a:r>
            <a:endParaRPr lang="en-US" altLang="zh-TW" dirty="0"/>
          </a:p>
          <a:p>
            <a:pPr rtl="0" fontAlgn="base"/>
            <a:r>
              <a:rPr kumimoji="1" lang="en-US" altLang="zh-TW" sz="1200" b="0" i="0" kern="1200" dirty="0" err="1">
                <a:solidFill>
                  <a:schemeClr val="tx1"/>
                </a:solidFill>
                <a:effectLst/>
                <a:latin typeface="Arial" charset="0"/>
                <a:ea typeface="新細明體" pitchFamily="18" charset="-120"/>
                <a:cs typeface="+mn-cs"/>
              </a:rPr>
              <a:t>bayesian</a:t>
            </a:r>
            <a:r>
              <a:rPr kumimoji="1" lang="en-US" altLang="zh-TW" sz="1200" b="0" i="0" kern="1200" dirty="0">
                <a:solidFill>
                  <a:schemeClr val="tx1"/>
                </a:solidFill>
                <a:effectLst/>
                <a:latin typeface="Arial" charset="0"/>
                <a:ea typeface="新細明體" pitchFamily="18" charset="-120"/>
                <a:cs typeface="+mn-cs"/>
              </a:rPr>
              <a:t> approach </a:t>
            </a:r>
            <a:r>
              <a:rPr kumimoji="1" lang="zh-TW" altLang="en-US" sz="1200" b="0" i="0" kern="1200" dirty="0">
                <a:solidFill>
                  <a:schemeClr val="tx1"/>
                </a:solidFill>
                <a:effectLst/>
                <a:latin typeface="Arial" charset="0"/>
                <a:ea typeface="新細明體" pitchFamily="18" charset="-120"/>
                <a:cs typeface="+mn-cs"/>
              </a:rPr>
              <a:t>判斷觀測到的 </a:t>
            </a:r>
            <a:r>
              <a:rPr kumimoji="1" lang="en-US" altLang="zh-TW" sz="1200" b="0" i="0" kern="1200" dirty="0">
                <a:solidFill>
                  <a:schemeClr val="tx1"/>
                </a:solidFill>
                <a:effectLst/>
                <a:latin typeface="Arial" charset="0"/>
                <a:ea typeface="新細明體" pitchFamily="18" charset="-120"/>
                <a:cs typeface="+mn-cs"/>
              </a:rPr>
              <a:t>gradient </a:t>
            </a:r>
            <a:r>
              <a:rPr kumimoji="1" lang="zh-TW" altLang="en-US" sz="1200" b="0" i="0" kern="1200" dirty="0">
                <a:solidFill>
                  <a:schemeClr val="tx1"/>
                </a:solidFill>
                <a:effectLst/>
                <a:latin typeface="Arial" charset="0"/>
                <a:ea typeface="新細明體" pitchFamily="18" charset="-120"/>
                <a:cs typeface="+mn-cs"/>
              </a:rPr>
              <a:t>大小是否統計上顯著不同於 </a:t>
            </a:r>
            <a:r>
              <a:rPr kumimoji="1" lang="en-US"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 </a:t>
            </a:r>
          </a:p>
          <a:p>
            <a:pPr rtl="0" fontAlgn="base"/>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magnitude: </a:t>
            </a:r>
            <a:r>
              <a:rPr kumimoji="1" lang="zh-TW" altLang="en-US" sz="1200" b="0" i="0" kern="1200" dirty="0">
                <a:solidFill>
                  <a:schemeClr val="tx1"/>
                </a:solidFill>
                <a:effectLst/>
                <a:latin typeface="Arial" charset="0"/>
                <a:ea typeface="新細明體" pitchFamily="18" charset="-120"/>
                <a:cs typeface="+mn-cs"/>
              </a:rPr>
              <a:t>大小 </a:t>
            </a:r>
          </a:p>
          <a:p>
            <a:endParaRPr lang="zh-TW"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77</a:t>
            </a:fld>
            <a:endParaRPr lang="en-US" altLang="zh-TW"/>
          </a:p>
        </p:txBody>
      </p:sp>
    </p:spTree>
    <p:extLst>
      <p:ext uri="{BB962C8B-B14F-4D97-AF65-F5344CB8AC3E}">
        <p14:creationId xmlns:p14="http://schemas.microsoft.com/office/powerpoint/2010/main" val="6263478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貝式方法去決定觀察梯度Ｇ是否顯著統計且參與決定某些邊是否為邊界當</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78</a:t>
            </a:fld>
            <a:endParaRPr lang="en-US" altLang="zh-TW"/>
          </a:p>
        </p:txBody>
      </p:sp>
    </p:spTree>
    <p:extLst>
      <p:ext uri="{BB962C8B-B14F-4D97-AF65-F5344CB8AC3E}">
        <p14:creationId xmlns:p14="http://schemas.microsoft.com/office/powerpoint/2010/main" val="38301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8.2 </a:t>
            </a:r>
            <a:r>
              <a:rPr lang="zh-TW"/>
              <a:t>介紹小平面模型定義一維觀測序列相對極大值的原理應用</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7</a:t>
            </a:fld>
            <a:endParaRPr lang="en-US" altLang="zh-TW"/>
          </a:p>
        </p:txBody>
      </p:sp>
    </p:spTree>
    <p:extLst>
      <p:ext uri="{BB962C8B-B14F-4D97-AF65-F5344CB8AC3E}">
        <p14:creationId xmlns:p14="http://schemas.microsoft.com/office/powerpoint/2010/main" val="37897259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已知 </a:t>
            </a:r>
            <a:r>
              <a:rPr lang="en-US" altLang="zh-TW" dirty="0"/>
              <a:t>P(</a:t>
            </a:r>
            <a:r>
              <a:rPr lang="en-US" altLang="zh-TW" dirty="0" err="1"/>
              <a:t>edge|G</a:t>
            </a:r>
            <a:r>
              <a:rPr lang="en-US" altLang="zh-TW" dirty="0"/>
              <a:t>) …</a:t>
            </a:r>
          </a:p>
          <a:p>
            <a:r>
              <a:rPr lang="en-US" altLang="zh-TW" dirty="0"/>
              <a:t>P(</a:t>
            </a:r>
            <a:r>
              <a:rPr lang="en-US" altLang="zh-TW" dirty="0" err="1"/>
              <a:t>nonedge|G</a:t>
            </a:r>
            <a:r>
              <a:rPr lang="en-US" altLang="zh-TW"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加上上一頁的前提 </a:t>
            </a:r>
            <a:r>
              <a:rPr lang="en-US" altLang="zh-TW" dirty="0"/>
              <a:t>P(</a:t>
            </a:r>
            <a:r>
              <a:rPr lang="en-US" altLang="zh-TW" dirty="0" err="1"/>
              <a:t>edge|G</a:t>
            </a:r>
            <a:r>
              <a:rPr lang="en-US" altLang="zh-TW" dirty="0"/>
              <a:t>) &gt; P(</a:t>
            </a:r>
            <a:r>
              <a:rPr lang="en-US" altLang="zh-TW" dirty="0" err="1"/>
              <a:t>nonedge|G</a:t>
            </a:r>
            <a:r>
              <a:rPr lang="en-US" altLang="zh-TW" dirty="0"/>
              <a:t>) </a:t>
            </a:r>
          </a:p>
          <a:p>
            <a:r>
              <a:rPr lang="zh-TW" altLang="en-US" dirty="0"/>
              <a:t>把</a:t>
            </a:r>
            <a:r>
              <a:rPr lang="en-US" altLang="zh-TW" dirty="0"/>
              <a:t>P(G)</a:t>
            </a:r>
            <a:r>
              <a:rPr lang="zh-TW" altLang="en-US" dirty="0"/>
              <a:t> 約分掉</a:t>
            </a:r>
            <a:endParaRPr lang="en-US" altLang="zh-TW" dirty="0"/>
          </a:p>
          <a:p>
            <a:r>
              <a:rPr lang="zh-TW" altLang="en-US" dirty="0"/>
              <a:t>另外從上一個章節可以看出，</a:t>
            </a:r>
            <a:r>
              <a:rPr lang="en-US" altLang="zh-TW" dirty="0"/>
              <a:t>G</a:t>
            </a:r>
            <a:r>
              <a:rPr lang="zh-TW" altLang="en-US" dirty="0"/>
              <a:t> 是 自由度為</a:t>
            </a:r>
            <a:r>
              <a:rPr lang="en-US" altLang="zh-TW" dirty="0"/>
              <a:t>2</a:t>
            </a:r>
            <a:r>
              <a:rPr lang="zh-TW" altLang="en-US" dirty="0"/>
              <a:t>的卡方分部 變量的密度函數</a:t>
            </a:r>
            <a:r>
              <a:rPr lang="en-US" altLang="zh-TW" dirty="0"/>
              <a:t>(ppt.71)</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79</a:t>
            </a:fld>
            <a:endParaRPr lang="en-US" altLang="zh-TW"/>
          </a:p>
        </p:txBody>
      </p:sp>
    </p:spTree>
    <p:extLst>
      <p:ext uri="{BB962C8B-B14F-4D97-AF65-F5344CB8AC3E}">
        <p14:creationId xmlns:p14="http://schemas.microsoft.com/office/powerpoint/2010/main" val="11227833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P(G) density function</a:t>
            </a:r>
            <a:r>
              <a:rPr lang="en-US" altLang="zh-TW" baseline="0" dirty="0"/>
              <a:t> of the histogram of obse</a:t>
            </a:r>
            <a:r>
              <a:rPr lang="en-US" altLang="zh-CN" baseline="0" dirty="0"/>
              <a:t>r</a:t>
            </a:r>
            <a:r>
              <a:rPr lang="en-US" altLang="zh-TW" baseline="0" dirty="0"/>
              <a:t>ved gradient magnitude</a:t>
            </a:r>
          </a:p>
          <a:p>
            <a:r>
              <a:rPr lang="zh-TW" altLang="en-US" baseline="0" dirty="0"/>
              <a:t>從 </a:t>
            </a:r>
            <a:r>
              <a:rPr lang="en-US" altLang="zh-TW" baseline="0" dirty="0"/>
              <a:t>P(G)</a:t>
            </a:r>
            <a:r>
              <a:rPr lang="zh-TW" altLang="en-US" baseline="0" dirty="0"/>
              <a:t> 可推出 </a:t>
            </a:r>
            <a:r>
              <a:rPr lang="en-US" altLang="zh-TW" baseline="0" dirty="0"/>
              <a:t>P(</a:t>
            </a:r>
            <a:r>
              <a:rPr lang="zh-TW" altLang="en-US" baseline="0" dirty="0"/>
              <a:t>給定是邊 ，</a:t>
            </a:r>
            <a:r>
              <a:rPr lang="en-US" altLang="zh-TW" baseline="0" dirty="0"/>
              <a:t>G</a:t>
            </a:r>
            <a:r>
              <a:rPr lang="zh-TW" altLang="en-US" baseline="0" dirty="0"/>
              <a:t>的機率</a:t>
            </a:r>
            <a:r>
              <a:rPr lang="en-US" altLang="zh-TW" baseline="0" dirty="0"/>
              <a:t>)</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80</a:t>
            </a:fld>
            <a:endParaRPr lang="en-US" altLang="zh-TW"/>
          </a:p>
        </p:txBody>
      </p:sp>
    </p:spTree>
    <p:extLst>
      <p:ext uri="{BB962C8B-B14F-4D97-AF65-F5344CB8AC3E}">
        <p14:creationId xmlns:p14="http://schemas.microsoft.com/office/powerpoint/2010/main" val="32021974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 </a:t>
            </a:r>
            <a:r>
              <a:rPr lang="zh-TW" altLang="en-US" dirty="0"/>
              <a:t>的門檻值 </a:t>
            </a:r>
            <a:r>
              <a:rPr lang="en-US" altLang="zh-TW" dirty="0"/>
              <a:t>t</a:t>
            </a:r>
            <a:r>
              <a:rPr lang="zh-TW" altLang="en-US" dirty="0"/>
              <a:t> </a:t>
            </a:r>
            <a:endParaRPr lang="en-US" dirty="0"/>
          </a:p>
        </p:txBody>
      </p:sp>
      <p:sp>
        <p:nvSpPr>
          <p:cNvPr id="4" name="Slide Number Placeholder 3"/>
          <p:cNvSpPr>
            <a:spLocks noGrp="1"/>
          </p:cNvSpPr>
          <p:nvPr>
            <p:ph type="sldNum" sz="quarter" idx="10"/>
          </p:nvPr>
        </p:nvSpPr>
        <p:spPr/>
        <p:txBody>
          <a:bodyPr/>
          <a:lstStyle/>
          <a:p>
            <a:pPr>
              <a:defRPr/>
            </a:pPr>
            <a:fld id="{7FDE07EA-EEBB-413C-A271-9326CD688003}" type="slidenum">
              <a:rPr lang="en-US" altLang="zh-TW" smtClean="0"/>
              <a:pPr>
                <a:defRPr/>
              </a:pPr>
              <a:t>81</a:t>
            </a:fld>
            <a:endParaRPr lang="en-US" altLang="zh-TW"/>
          </a:p>
        </p:txBody>
      </p:sp>
    </p:spTree>
    <p:extLst>
      <p:ext uri="{BB962C8B-B14F-4D97-AF65-F5344CB8AC3E}">
        <p14:creationId xmlns:p14="http://schemas.microsoft.com/office/powerpoint/2010/main" val="6814614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8.8</a:t>
            </a:r>
            <a:r>
              <a:rPr lang="zh-TW" altLang="zh-TW" dirty="0"/>
              <a:t>討論</a:t>
            </a:r>
            <a:r>
              <a:rPr lang="en-US" altLang="zh-TW" dirty="0"/>
              <a:t>zero</a:t>
            </a:r>
            <a:r>
              <a:rPr lang="zh-TW" altLang="zh-TW" dirty="0"/>
              <a:t> </a:t>
            </a:r>
            <a:r>
              <a:rPr lang="en-US" altLang="zh-TW" dirty="0"/>
              <a:t>crossing</a:t>
            </a:r>
            <a:r>
              <a:rPr lang="zh-TW" altLang="zh-TW" dirty="0"/>
              <a:t> 在二階導數的邊界偵測</a:t>
            </a:r>
            <a:endParaRPr lang="en-US" altLang="zh-TW" dirty="0"/>
          </a:p>
          <a:p>
            <a:r>
              <a:rPr kumimoji="1" lang="zh-TW" altLang="zh-TW" sz="1200" b="0" i="0" kern="1200" dirty="0">
                <a:solidFill>
                  <a:schemeClr val="tx1"/>
                </a:solidFill>
                <a:effectLst/>
                <a:latin typeface="Arial" charset="0"/>
                <a:ea typeface="新細明體" pitchFamily="18" charset="-120"/>
                <a:cs typeface="+mn-cs"/>
              </a:rPr>
              <a:t>二階微分</a:t>
            </a:r>
            <a:r>
              <a:rPr kumimoji="1" lang="en-US" altLang="zh-TW" sz="1200" b="0" i="0" kern="1200" dirty="0">
                <a:solidFill>
                  <a:schemeClr val="tx1"/>
                </a:solidFill>
                <a:effectLst/>
                <a:latin typeface="Arial" charset="0"/>
                <a:ea typeface="新細明體" pitchFamily="18" charset="-120"/>
                <a:cs typeface="+mn-cs"/>
              </a:rPr>
              <a:t> zero crossing  detectors(</a:t>
            </a:r>
            <a:r>
              <a:rPr kumimoji="1" lang="en-US" altLang="zh-TW" sz="1200" b="0" i="0" kern="1200" dirty="0" err="1">
                <a:solidFill>
                  <a:schemeClr val="tx1"/>
                </a:solidFill>
                <a:effectLst/>
                <a:latin typeface="Arial" charset="0"/>
                <a:ea typeface="新細明體" pitchFamily="18" charset="-120"/>
                <a:cs typeface="+mn-cs"/>
              </a:rPr>
              <a:t>檢測器</a:t>
            </a:r>
            <a:r>
              <a:rPr kumimoji="1" lang="en-US" altLang="zh-TW" sz="1200" b="0" i="0" kern="1200" dirty="0">
                <a:solidFill>
                  <a:schemeClr val="tx1"/>
                </a:solidFill>
                <a:effectLst/>
                <a:latin typeface="Arial" charset="0"/>
                <a:ea typeface="新細明體" pitchFamily="18" charset="-120"/>
                <a:cs typeface="+mn-cs"/>
              </a:rPr>
              <a:t>)</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82</a:t>
            </a:fld>
            <a:endParaRPr lang="en-US" altLang="zh-TW"/>
          </a:p>
        </p:txBody>
      </p:sp>
    </p:spTree>
    <p:extLst>
      <p:ext uri="{BB962C8B-B14F-4D97-AF65-F5344CB8AC3E}">
        <p14:creationId xmlns:p14="http://schemas.microsoft.com/office/powerpoint/2010/main" val="20316004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把在二階微分通過零的</a:t>
            </a:r>
            <a:r>
              <a:rPr lang="en-US" altLang="zh-TW" dirty="0"/>
              <a:t>pixel</a:t>
            </a:r>
            <a:r>
              <a:rPr lang="zh-TW" altLang="en-US" dirty="0"/>
              <a:t>當作</a:t>
            </a:r>
            <a:r>
              <a:rPr lang="en-US" altLang="zh-TW" dirty="0"/>
              <a:t>edge</a:t>
            </a:r>
            <a:endParaRPr lang="zh-TW" altLang="en-US" dirty="0"/>
          </a:p>
          <a:p>
            <a:r>
              <a:rPr lang="en-US" altLang="zh-TW" dirty="0"/>
              <a:t>Zero-crossing edge detector : </a:t>
            </a:r>
            <a:r>
              <a:rPr lang="zh-TW" altLang="en-US" dirty="0"/>
              <a:t>會在一階導數相對極大值</a:t>
            </a:r>
          </a:p>
          <a:p>
            <a:r>
              <a:rPr lang="zh-TW" altLang="en-US" dirty="0"/>
              <a:t>接下來，我們假設在圖像的每個鄰域中，底層灰度強度函數</a:t>
            </a:r>
            <a:r>
              <a:rPr lang="en-US" altLang="zh-TW" dirty="0"/>
              <a:t>f</a:t>
            </a:r>
            <a:r>
              <a:rPr lang="zh-TW" altLang="en-US" dirty="0"/>
              <a:t>的形式為</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83</a:t>
            </a:fld>
            <a:endParaRPr lang="en-US" altLang="zh-TW"/>
          </a:p>
        </p:txBody>
      </p:sp>
    </p:spTree>
    <p:extLst>
      <p:ext uri="{BB962C8B-B14F-4D97-AF65-F5344CB8AC3E}">
        <p14:creationId xmlns:p14="http://schemas.microsoft.com/office/powerpoint/2010/main" val="5101746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Arial"/>
                <a:ea typeface="新細明體"/>
                <a:cs typeface="Arial"/>
              </a:rPr>
              <a:t>圖例</a:t>
            </a:r>
            <a:endParaRPr lang="zh-TW" dirty="0">
              <a:cs typeface="Arial" charset="0"/>
            </a:endParaRPr>
          </a:p>
          <a:p>
            <a:r>
              <a:rPr lang="zh-TW" altLang="en-US" dirty="0">
                <a:latin typeface="Arial"/>
                <a:ea typeface="新細明體"/>
                <a:cs typeface="Arial"/>
              </a:rPr>
              <a:t>引用</a:t>
            </a:r>
            <a:endParaRPr lang="zh-TW" dirty="0">
              <a:cs typeface="Arial" charset="0"/>
            </a:endParaRPr>
          </a:p>
          <a:p>
            <a:r>
              <a:rPr lang="zh-TW" dirty="0">
                <a:latin typeface="Arial"/>
                <a:ea typeface="新細明體"/>
                <a:cs typeface="Arial"/>
                <a:hlinkClick r:id="rId3"/>
              </a:rPr>
              <a:t>http://140.117.156.238/course/CSSV/2011/%E7%9B%A3%E6%8E%A7%E8%A6%96%E8%A8%8A_ch3.pdf</a:t>
            </a:r>
            <a:endParaRPr lang="zh-TW" dirty="0">
              <a:cs typeface="Arial"/>
            </a:endParaRP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84</a:t>
            </a:fld>
            <a:endParaRPr lang="en-US" altLang="zh-TW"/>
          </a:p>
        </p:txBody>
      </p:sp>
    </p:spTree>
    <p:extLst>
      <p:ext uri="{BB962C8B-B14F-4D97-AF65-F5344CB8AC3E}">
        <p14:creationId xmlns:p14="http://schemas.microsoft.com/office/powerpoint/2010/main" val="1266246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以多項式的線性組合來表達被隱含的圖像函數</a:t>
            </a:r>
          </a:p>
          <a:p>
            <a:r>
              <a:rPr lang="zh-TW" altLang="en-US" dirty="0"/>
              <a:t>＠底層函數從方向導數容易用來表示在已多項式為基底集合的線系組合多項式</a:t>
            </a:r>
            <a:endParaRPr lang="en-US" altLang="zh-TW" dirty="0"/>
          </a:p>
          <a:p>
            <a:pPr rtl="0" fontAlgn="base"/>
            <a:endParaRPr kumimoji="1" lang="en-US" altLang="zh-TW" sz="1200" b="0" i="0" kern="1200" dirty="0">
              <a:solidFill>
                <a:schemeClr val="tx1"/>
              </a:solidFill>
              <a:effectLst/>
              <a:latin typeface="Arial" charset="0"/>
              <a:ea typeface="新細明體" pitchFamily="18" charset="-120"/>
              <a:cs typeface="+mn-cs"/>
            </a:endParaRPr>
          </a:p>
          <a:p>
            <a:pPr rtl="0" fontAlgn="base"/>
            <a:r>
              <a:rPr kumimoji="1" lang="zh-TW" altLang="zh-TW" sz="1200" b="0" i="0" kern="1200" dirty="0">
                <a:solidFill>
                  <a:schemeClr val="tx1"/>
                </a:solidFill>
                <a:effectLst/>
                <a:latin typeface="Arial" charset="0"/>
                <a:ea typeface="新細明體" pitchFamily="18" charset="-120"/>
                <a:cs typeface="+mn-cs"/>
              </a:rPr>
              <a:t>計算梯度</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做 </a:t>
            </a:r>
            <a:r>
              <a:rPr kumimoji="1" lang="en-US" altLang="zh-TW" sz="1200" b="0" i="0" kern="1200" dirty="0">
                <a:solidFill>
                  <a:schemeClr val="tx1"/>
                </a:solidFill>
                <a:effectLst/>
                <a:latin typeface="Arial" charset="0"/>
                <a:ea typeface="新細明體" pitchFamily="18" charset="-120"/>
                <a:cs typeface="+mn-cs"/>
              </a:rPr>
              <a:t>zero crossing)</a:t>
            </a:r>
            <a:r>
              <a:rPr kumimoji="1" lang="zh-TW" altLang="zh-TW" sz="1200" b="0" i="0" kern="1200" dirty="0">
                <a:solidFill>
                  <a:schemeClr val="tx1"/>
                </a:solidFill>
                <a:effectLst/>
                <a:latin typeface="Arial" charset="0"/>
                <a:ea typeface="新細明體" pitchFamily="18" charset="-120"/>
                <a:cs typeface="+mn-cs"/>
              </a:rPr>
              <a:t>所需要的 functions 可以很容易的用 basis set(基底函數組 or 基組) 的線性組合表示</a:t>
            </a:r>
            <a:r>
              <a:rPr kumimoji="1" lang="zh-TW" altLang="en-US" sz="1200" b="0" i="0" kern="1200" dirty="0">
                <a:solidFill>
                  <a:schemeClr val="tx1"/>
                </a:solidFill>
                <a:effectLst/>
                <a:latin typeface="Arial" charset="0"/>
                <a:ea typeface="新細明體" pitchFamily="18" charset="-120"/>
                <a:cs typeface="+mn-cs"/>
              </a:rPr>
              <a:t>，</a:t>
            </a:r>
            <a:endParaRPr kumimoji="1" lang="zh-TW" altLang="zh-TW" sz="1200" b="0" i="0" kern="1200" dirty="0">
              <a:solidFill>
                <a:schemeClr val="tx1"/>
              </a:solidFill>
              <a:effectLst/>
              <a:latin typeface="Arial" charset="0"/>
              <a:ea typeface="新細明體" pitchFamily="18" charset="-120"/>
              <a:cs typeface="+mn-cs"/>
            </a:endParaRPr>
          </a:p>
          <a:p>
            <a:pPr rtl="0" fontAlgn="base"/>
            <a:r>
              <a:rPr kumimoji="1" lang="zh-TW" altLang="zh-TW" sz="1200" b="0" i="0" kern="1200" dirty="0">
                <a:solidFill>
                  <a:schemeClr val="tx1"/>
                </a:solidFill>
                <a:effectLst/>
                <a:latin typeface="Arial" charset="0"/>
                <a:ea typeface="新細明體" pitchFamily="18" charset="-120"/>
                <a:cs typeface="+mn-cs"/>
              </a:rPr>
              <a:t>允許獨立估計每個係數的多項式 basis set 將最易於使用。 這樣的 basis 稱為離散正交多項式 </a:t>
            </a:r>
          </a:p>
          <a:p>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85</a:t>
            </a:fld>
            <a:endParaRPr lang="en-US" altLang="zh-TW"/>
          </a:p>
        </p:txBody>
      </p:sp>
    </p:spTree>
    <p:extLst>
      <p:ext uri="{BB962C8B-B14F-4D97-AF65-F5344CB8AC3E}">
        <p14:creationId xmlns:p14="http://schemas.microsoft.com/office/powerpoint/2010/main" val="2613497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Size N </a:t>
            </a:r>
            <a:r>
              <a:rPr lang="zh-TW" altLang="en-US" dirty="0"/>
              <a:t>的離散正交多項式 其最高系數是</a:t>
            </a:r>
            <a:r>
              <a:rPr lang="en-US" altLang="zh-TW" dirty="0"/>
              <a:t>0~n-1</a:t>
            </a:r>
          </a:p>
          <a:p>
            <a:r>
              <a:rPr lang="zh-TW" altLang="en-US" dirty="0"/>
              <a:t>課本這邊這邊使用切比雪夫</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Discrete Orthogonal Polynomials</a:t>
            </a:r>
            <a:r>
              <a:rPr lang="zh-TW" altLang="en-US" dirty="0"/>
              <a:t> 還有 </a:t>
            </a:r>
            <a:r>
              <a:rPr lang="en-US" altLang="zh-TW" dirty="0" err="1"/>
              <a:t>Charlier</a:t>
            </a:r>
            <a:r>
              <a:rPr lang="zh-TW" altLang="en-US" dirty="0"/>
              <a:t> </a:t>
            </a:r>
            <a:r>
              <a:rPr lang="en-US" altLang="zh-TW" dirty="0"/>
              <a:t>polynomials, </a:t>
            </a:r>
            <a:r>
              <a:rPr lang="en-US" altLang="zh-TW" dirty="0" err="1"/>
              <a:t>Krawtchouk</a:t>
            </a:r>
            <a:r>
              <a:rPr lang="zh-TW" altLang="en-US" dirty="0"/>
              <a:t> </a:t>
            </a:r>
            <a:r>
              <a:rPr lang="en-US" altLang="zh-TW" dirty="0"/>
              <a:t>polynomials (</a:t>
            </a:r>
            <a:r>
              <a:rPr kumimoji="1" lang="zh-TW" altLang="zh-TW" sz="1200" b="0" i="0" kern="1200" dirty="0">
                <a:solidFill>
                  <a:schemeClr val="tx1"/>
                </a:solidFill>
                <a:effectLst/>
                <a:latin typeface="Arial" charset="0"/>
                <a:ea typeface="新細明體" pitchFamily="18" charset="-120"/>
                <a:cs typeface="+mn-cs"/>
              </a:rPr>
              <a:t>克拉夫楚克</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克勞喬克</a:t>
            </a:r>
            <a:r>
              <a:rPr lang="en-US" altLang="zh-TW" dirty="0"/>
              <a:t>)..</a:t>
            </a:r>
            <a:r>
              <a:rPr lang="zh-TW" altLang="en-US" dirty="0"/>
              <a:t> 等</a:t>
            </a:r>
            <a:endParaRPr lang="en-US" altLang="zh-TW" dirty="0"/>
          </a:p>
          <a:p>
            <a:r>
              <a:rPr kumimoji="1" lang="zh-TW" altLang="en-US" sz="1200" b="0" i="0" kern="1200" dirty="0">
                <a:solidFill>
                  <a:schemeClr val="tx1"/>
                </a:solidFill>
                <a:effectLst/>
                <a:latin typeface="Arial" charset="0"/>
                <a:ea typeface="新細明體" pitchFamily="18" charset="-120"/>
                <a:cs typeface="+mn-cs"/>
              </a:rPr>
              <a:t>可用來近似 </a:t>
            </a:r>
            <a:r>
              <a:rPr kumimoji="1" lang="en-US" altLang="zh-TW" sz="1200" b="0" i="0" kern="1200" dirty="0">
                <a:solidFill>
                  <a:schemeClr val="tx1"/>
                </a:solidFill>
                <a:effectLst/>
                <a:latin typeface="Arial" charset="0"/>
                <a:ea typeface="新細明體" pitchFamily="18" charset="-120"/>
                <a:cs typeface="+mn-cs"/>
              </a:rPr>
              <a:t>limited area function (</a:t>
            </a:r>
            <a:r>
              <a:rPr kumimoji="1" lang="zh-TW" altLang="en-US" sz="1200" b="0" i="0" kern="1200" dirty="0">
                <a:solidFill>
                  <a:schemeClr val="tx1"/>
                </a:solidFill>
                <a:effectLst/>
                <a:latin typeface="Arial" charset="0"/>
                <a:ea typeface="新細明體" pitchFamily="18" charset="-120"/>
                <a:cs typeface="+mn-cs"/>
              </a:rPr>
              <a:t>有限區域的 </a:t>
            </a:r>
            <a:r>
              <a:rPr kumimoji="1" lang="en-US" altLang="zh-TW" sz="1200" b="0" i="0" kern="1200" dirty="0">
                <a:solidFill>
                  <a:schemeClr val="tx1"/>
                </a:solidFill>
                <a:effectLst/>
                <a:latin typeface="Arial" charset="0"/>
                <a:ea typeface="新細明體" pitchFamily="18" charset="-120"/>
                <a:cs typeface="+mn-cs"/>
              </a:rPr>
              <a:t>function)</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ex: </a:t>
            </a:r>
            <a:r>
              <a:rPr kumimoji="1" lang="en-US" altLang="zh-TW" sz="1200" b="0" i="0" kern="1200" dirty="0" err="1">
                <a:solidFill>
                  <a:schemeClr val="tx1"/>
                </a:solidFill>
                <a:effectLst/>
                <a:latin typeface="Arial" charset="0"/>
                <a:ea typeface="新細明體" pitchFamily="18" charset="-120"/>
                <a:cs typeface="+mn-cs"/>
              </a:rPr>
              <a:t>functon</a:t>
            </a:r>
            <a:r>
              <a:rPr kumimoji="1" lang="en-US" altLang="zh-TW" sz="1200" b="0" i="0" kern="1200" dirty="0">
                <a:solidFill>
                  <a:schemeClr val="tx1"/>
                </a:solidFill>
                <a:effectLst/>
                <a:latin typeface="Arial" charset="0"/>
                <a:ea typeface="新細明體" pitchFamily="18" charset="-120"/>
                <a:cs typeface="+mn-cs"/>
              </a:rPr>
              <a:t> -1~1 </a:t>
            </a:r>
            <a:r>
              <a:rPr kumimoji="1" lang="zh-TW" altLang="en-US" sz="1200" b="0" i="0" kern="1200" dirty="0">
                <a:solidFill>
                  <a:schemeClr val="tx1"/>
                </a:solidFill>
                <a:effectLst/>
                <a:latin typeface="Arial" charset="0"/>
                <a:ea typeface="新細明體" pitchFamily="18" charset="-120"/>
                <a:cs typeface="+mn-cs"/>
              </a:rPr>
              <a:t>之間 </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86</a:t>
            </a:fld>
            <a:endParaRPr lang="en-US" altLang="zh-TW"/>
          </a:p>
        </p:txBody>
      </p:sp>
    </p:spTree>
    <p:extLst>
      <p:ext uri="{BB962C8B-B14F-4D97-AF65-F5344CB8AC3E}">
        <p14:creationId xmlns:p14="http://schemas.microsoft.com/office/powerpoint/2010/main" val="20277429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Arial" panose="020B0604020202020204" pitchFamily="34" charset="0"/>
              </a:rPr>
              <a:t>高中數學 </a:t>
            </a:r>
            <a:r>
              <a:rPr lang="en-US" altLang="zh-TW" dirty="0">
                <a:latin typeface="Arial" panose="020B0604020202020204" pitchFamily="34" charset="0"/>
              </a:rPr>
              <a:t>cos(2 theta) = cos^2(theta) – sin^2(theta)</a:t>
            </a:r>
          </a:p>
          <a:p>
            <a:r>
              <a:rPr kumimoji="1" lang="zh-TW" altLang="en-US" dirty="0">
                <a:latin typeface="Arial" panose="020B0604020202020204" pitchFamily="34" charset="0"/>
              </a:rPr>
              <a:t>又 </a:t>
            </a:r>
            <a:r>
              <a:rPr kumimoji="1" lang="en-US" altLang="zh-TW" dirty="0">
                <a:latin typeface="Arial" panose="020B0604020202020204" pitchFamily="34" charset="0"/>
              </a:rPr>
              <a:t>sin^2(theta) = 1 – cos^2(theta)</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87</a:t>
            </a:fld>
            <a:endParaRPr lang="en-US" altLang="zh-TW"/>
          </a:p>
        </p:txBody>
      </p:sp>
    </p:spTree>
    <p:extLst>
      <p:ext uri="{BB962C8B-B14F-4D97-AF65-F5344CB8AC3E}">
        <p14:creationId xmlns:p14="http://schemas.microsoft.com/office/powerpoint/2010/main" val="6004150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latin typeface="Arial" panose="020B0604020202020204" pitchFamily="34" charset="0"/>
              </a:rPr>
              <a:t>其實大家就可以看出來，這邊就是把 </a:t>
            </a:r>
            <a:r>
              <a:rPr kumimoji="1" lang="en-US" altLang="zh-TW" dirty="0">
                <a:latin typeface="Arial" panose="020B0604020202020204" pitchFamily="34" charset="0"/>
              </a:rPr>
              <a:t>cos(phi) = x</a:t>
            </a:r>
            <a:r>
              <a:rPr kumimoji="1" lang="zh-TW" altLang="en-US" dirty="0">
                <a:latin typeface="Arial" panose="020B0604020202020204" pitchFamily="34" charset="0"/>
              </a:rPr>
              <a:t> 替換</a:t>
            </a:r>
            <a:endParaRPr kumimoji="1" lang="en-US" altLang="zh-TW" dirty="0">
              <a:latin typeface="Arial" panose="020B0604020202020204" pitchFamily="34" charset="0"/>
            </a:endParaRPr>
          </a:p>
          <a:p>
            <a:r>
              <a:rPr kumimoji="1" lang="zh-TW" altLang="en-US" dirty="0"/>
              <a:t>遞迴定義</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88</a:t>
            </a:fld>
            <a:endParaRPr lang="en-US" altLang="zh-TW"/>
          </a:p>
        </p:txBody>
      </p:sp>
    </p:spTree>
    <p:extLst>
      <p:ext uri="{BB962C8B-B14F-4D97-AF65-F5344CB8AC3E}">
        <p14:creationId xmlns:p14="http://schemas.microsoft.com/office/powerpoint/2010/main" val="263527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6C0C3323-08F4-4BC8-9614-8A7E166DBD81}" type="slidenum">
              <a:rPr lang="en-US" altLang="zh-TW"/>
              <a:pPr>
                <a:spcBef>
                  <a:spcPct val="0"/>
                </a:spcBef>
              </a:pPr>
              <a:t>8</a:t>
            </a:fld>
            <a:endParaRPr lang="en-US" altLang="zh-TW"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r>
              <a:rPr lang="zh-CN" dirty="0"/>
              <a:t>來看一個找出相對極大值的例子 </a:t>
            </a:r>
            <a:endParaRPr lang="zh-TW" altLang="en-US" dirty="0"/>
          </a:p>
          <a:p>
            <a:r>
              <a:rPr lang="zh-CN" dirty="0"/>
              <a:t>複習一下求相對極大值的方法 </a:t>
            </a:r>
          </a:p>
          <a:p>
            <a:r>
              <a:rPr lang="zh-CN" dirty="0">
                <a:latin typeface="Arial"/>
                <a:ea typeface="新細明體"/>
                <a:cs typeface="Arial"/>
              </a:rPr>
              <a:t>要滿足兩點</a:t>
            </a:r>
            <a:r>
              <a:rPr lang="zh-CN" altLang="en-US" dirty="0">
                <a:latin typeface="Arial"/>
                <a:ea typeface="新細明體"/>
                <a:cs typeface="Arial"/>
              </a:rPr>
              <a:t> </a:t>
            </a:r>
            <a:r>
              <a:rPr lang="en-US" altLang="zh-CN" dirty="0">
                <a:latin typeface="Arial"/>
                <a:ea typeface="新細明體"/>
                <a:cs typeface="Arial"/>
              </a:rPr>
              <a:t>1</a:t>
            </a:r>
            <a:r>
              <a:rPr lang="zh-CN" dirty="0">
                <a:latin typeface="Arial"/>
                <a:ea typeface="新細明體"/>
                <a:cs typeface="Arial"/>
              </a:rPr>
              <a:t> 一階導數為零 </a:t>
            </a:r>
            <a:r>
              <a:rPr lang="en-US" altLang="zh-CN" dirty="0">
                <a:latin typeface="Arial"/>
                <a:ea typeface="新細明體"/>
                <a:cs typeface="Arial"/>
              </a:rPr>
              <a:t>2</a:t>
            </a:r>
            <a:r>
              <a:rPr lang="zh-CN" dirty="0">
                <a:latin typeface="Arial"/>
                <a:ea typeface="新細明體"/>
                <a:cs typeface="Arial"/>
              </a:rPr>
              <a:t> 二階導數是負的</a:t>
            </a:r>
            <a:endParaRPr lang="en-US" altLang="zh-CN" dirty="0">
              <a:latin typeface="Arial"/>
              <a:ea typeface="新細明體"/>
              <a:cs typeface="Arial"/>
            </a:endParaRPr>
          </a:p>
          <a:p>
            <a:r>
              <a:rPr lang="zh-TW" altLang="en-US" dirty="0">
                <a:latin typeface="Arial"/>
                <a:ea typeface="新細明體"/>
                <a:cs typeface="Arial"/>
              </a:rPr>
              <a:t>李宏毅老師的 </a:t>
            </a:r>
            <a:r>
              <a:rPr lang="en-US" altLang="zh-TW" dirty="0">
                <a:latin typeface="Arial"/>
                <a:ea typeface="新細明體"/>
                <a:cs typeface="Arial"/>
              </a:rPr>
              <a:t>Warning of Math</a:t>
            </a:r>
            <a:endParaRPr lang="zh-TW" dirty="0">
              <a:latin typeface="Arial"/>
              <a:ea typeface="新細明體"/>
              <a:cs typeface="Arial"/>
            </a:endParaRPr>
          </a:p>
        </p:txBody>
      </p:sp>
    </p:spTree>
    <p:extLst>
      <p:ext uri="{BB962C8B-B14F-4D97-AF65-F5344CB8AC3E}">
        <p14:creationId xmlns:p14="http://schemas.microsoft.com/office/powerpoint/2010/main" val="14689954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basis</a:t>
            </a:r>
            <a:r>
              <a:rPr kumimoji="1" lang="zh-TW" altLang="en-US" dirty="0"/>
              <a:t> 的部分 </a:t>
            </a:r>
            <a:r>
              <a:rPr kumimoji="1" lang="en-US" altLang="zh-TW" dirty="0"/>
              <a:t>-&gt; linear combination</a:t>
            </a:r>
          </a:p>
          <a:p>
            <a:r>
              <a:rPr kumimoji="1" lang="zh-TW" altLang="en-US" dirty="0"/>
              <a:t>可線性組合出任一項</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89</a:t>
            </a:fld>
            <a:endParaRPr lang="en-US" altLang="zh-TW"/>
          </a:p>
        </p:txBody>
      </p:sp>
    </p:spTree>
    <p:extLst>
      <p:ext uri="{BB962C8B-B14F-4D97-AF65-F5344CB8AC3E}">
        <p14:creationId xmlns:p14="http://schemas.microsoft.com/office/powerpoint/2010/main" val="15911728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Arial" panose="020B0604020202020204" pitchFamily="34" charset="0"/>
              </a:rPr>
              <a:t>因為是離散的關係，可能積分 </a:t>
            </a:r>
            <a:r>
              <a:rPr lang="en-US" altLang="zh-TW" dirty="0">
                <a:latin typeface="Arial" panose="020B0604020202020204" pitchFamily="34" charset="0"/>
              </a:rPr>
              <a:t>-&gt; sigma</a:t>
            </a:r>
            <a:r>
              <a:rPr lang="zh-TW" altLang="en-US" dirty="0">
                <a:latin typeface="Arial" panose="020B0604020202020204" pitchFamily="34" charset="0"/>
              </a:rPr>
              <a:t>，微分變成相減等方式</a:t>
            </a:r>
            <a:endParaRPr lang="en-US" altLang="zh-TW"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Arial" panose="020B0604020202020204" pitchFamily="34" charset="0"/>
              </a:rPr>
              <a:t>所以離散的 </a:t>
            </a:r>
            <a:r>
              <a:rPr lang="en-US" altLang="zh-TW" sz="1200" dirty="0"/>
              <a:t>Chebyshev polynomials</a:t>
            </a:r>
            <a:r>
              <a:rPr lang="zh-TW" altLang="en-US" sz="1400" dirty="0">
                <a:latin typeface="Arial" charset="0"/>
              </a:rPr>
              <a:t> 如上述所定義</a:t>
            </a:r>
            <a:endParaRPr lang="en-US" altLang="zh-TW" sz="1400" dirty="0">
              <a:latin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Arial" panose="020B0604020202020204" pitchFamily="34" charset="0"/>
              </a:rPr>
              <a:t>線性代數的一些資訊可以參考課本 </a:t>
            </a:r>
            <a:r>
              <a:rPr lang="en-US" altLang="zh-TW" dirty="0">
                <a:latin typeface="Arial" panose="020B0604020202020204" pitchFamily="34" charset="0"/>
              </a:rPr>
              <a:t>appendix(</a:t>
            </a:r>
            <a:r>
              <a:rPr lang="zh-TW" altLang="en-US" dirty="0">
                <a:latin typeface="Arial" panose="020B0604020202020204" pitchFamily="34" charset="0"/>
              </a:rPr>
              <a:t>附錄</a:t>
            </a:r>
            <a:r>
              <a:rPr lang="en-US" altLang="zh-TW" dirty="0">
                <a:latin typeface="Arial" panose="020B0604020202020204" pitchFamily="34" charset="0"/>
              </a:rPr>
              <a:t>)</a:t>
            </a:r>
            <a:r>
              <a:rPr lang="zh-TW" altLang="en-US" dirty="0">
                <a:latin typeface="Arial" panose="020B0604020202020204" pitchFamily="34" charset="0"/>
              </a:rPr>
              <a:t> </a:t>
            </a:r>
            <a:r>
              <a:rPr lang="en-US" altLang="zh-TW" dirty="0">
                <a:latin typeface="Arial" panose="020B0604020202020204" pitchFamily="34" charset="0"/>
              </a:rPr>
              <a:t>B</a:t>
            </a:r>
          </a:p>
          <a:p>
            <a:r>
              <a:rPr lang="zh-TW" altLang="en-US" dirty="0">
                <a:latin typeface="Arial" panose="020B0604020202020204" pitchFamily="34" charset="0"/>
              </a:rPr>
              <a:t>二維離散正交多項式可以遞回產生</a:t>
            </a:r>
            <a:endParaRPr lang="en-US" altLang="zh-TW" dirty="0">
              <a:latin typeface="Arial" panose="020B0604020202020204" pitchFamily="34" charset="0"/>
            </a:endParaRPr>
          </a:p>
          <a:p>
            <a:r>
              <a:rPr lang="en-US" altLang="zh-TW" dirty="0">
                <a:hlinkClick r:id="rId3"/>
              </a:rPr>
              <a:t>http://www.mymathlib.com/functions/orthogonal_polynomials/discrete_chebyshev.html</a:t>
            </a:r>
            <a:endParaRPr lang="en-US" altLang="zh-TW" dirty="0"/>
          </a:p>
          <a:p>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90</a:t>
            </a:fld>
            <a:endParaRPr lang="en-US" altLang="zh-TW"/>
          </a:p>
        </p:txBody>
      </p:sp>
    </p:spTree>
    <p:extLst>
      <p:ext uri="{BB962C8B-B14F-4D97-AF65-F5344CB8AC3E}">
        <p14:creationId xmlns:p14="http://schemas.microsoft.com/office/powerpoint/2010/main" val="26473121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Arial" panose="020B0604020202020204" pitchFamily="34" charset="0"/>
              </a:rPr>
              <a:t>二維離散正交多項式可以遞回產生</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91</a:t>
            </a:fld>
            <a:endParaRPr lang="en-US" altLang="zh-TW"/>
          </a:p>
        </p:txBody>
      </p:sp>
    </p:spTree>
    <p:extLst>
      <p:ext uri="{BB962C8B-B14F-4D97-AF65-F5344CB8AC3E}">
        <p14:creationId xmlns:p14="http://schemas.microsoft.com/office/powerpoint/2010/main" val="8318236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Arial" panose="020B0604020202020204" pitchFamily="34" charset="0"/>
              </a:rPr>
              <a:t>二維離散正交多項式可以遞回產生</a:t>
            </a:r>
            <a:endParaRPr lang="en-US" altLang="zh-TW" dirty="0">
              <a:latin typeface="Arial" panose="020B0604020202020204" pitchFamily="34" charset="0"/>
            </a:endParaRPr>
          </a:p>
          <a:p>
            <a:r>
              <a:rPr kumimoji="1" lang="zh-TW" altLang="en-US" dirty="0"/>
              <a:t>一些項</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92</a:t>
            </a:fld>
            <a:endParaRPr lang="en-US" altLang="zh-TW"/>
          </a:p>
        </p:txBody>
      </p:sp>
    </p:spTree>
    <p:extLst>
      <p:ext uri="{BB962C8B-B14F-4D97-AF65-F5344CB8AC3E}">
        <p14:creationId xmlns:p14="http://schemas.microsoft.com/office/powerpoint/2010/main" val="9522001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53FC7572-E9FB-4FE2-B43F-60DDC1CA97A1}" type="slidenum">
              <a:rPr lang="en-US" altLang="zh-TW"/>
              <a:pPr>
                <a:spcBef>
                  <a:spcPct val="0"/>
                </a:spcBef>
              </a:pPr>
              <a:t>93</a:t>
            </a:fld>
            <a:endParaRPr lang="en-US" altLang="zh-TW"/>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zh-TW" altLang="en-US" dirty="0">
                <a:latin typeface="Arial" panose="020B0604020202020204" pitchFamily="34" charset="0"/>
              </a:rPr>
              <a:t>這邊課本有錯，提醒大家可以去課程首頁 </a:t>
            </a:r>
            <a:r>
              <a:rPr lang="en-US" altLang="zh-TW" dirty="0">
                <a:latin typeface="Arial" panose="020B0604020202020204" pitchFamily="34" charset="0"/>
              </a:rPr>
              <a:t>Handouts(Past Materials)</a:t>
            </a:r>
            <a:r>
              <a:rPr lang="zh-TW" altLang="en-US" dirty="0">
                <a:latin typeface="Arial" panose="020B0604020202020204" pitchFamily="34" charset="0"/>
              </a:rPr>
              <a:t> 最後有個課本勘誤</a:t>
            </a:r>
            <a:endParaRPr lang="en-US" altLang="zh-TW" dirty="0">
              <a:latin typeface="Arial" panose="020B0604020202020204" pitchFamily="34" charset="0"/>
            </a:endParaRPr>
          </a:p>
          <a:p>
            <a:pPr eaLnBrk="1" hangingPunct="1"/>
            <a:r>
              <a:rPr kumimoji="1" lang="en-US" altLang="zh-TW" sz="1200" b="0" i="0" kern="1200" dirty="0">
                <a:solidFill>
                  <a:schemeClr val="tx1"/>
                </a:solidFill>
                <a:effectLst/>
                <a:latin typeface="Arial" charset="0"/>
                <a:ea typeface="新細明體" pitchFamily="18" charset="-120"/>
                <a:cs typeface="+mn-cs"/>
              </a:rPr>
              <a:t>41/20 r</a:t>
            </a:r>
          </a:p>
          <a:p>
            <a:pPr eaLnBrk="1" hangingPunct="1"/>
            <a:r>
              <a:rPr kumimoji="1" lang="en-US" altLang="zh-TW" sz="1200" b="0" i="0" kern="1200" dirty="0">
                <a:solidFill>
                  <a:schemeClr val="tx1"/>
                </a:solidFill>
                <a:effectLst/>
                <a:latin typeface="Arial" charset="0"/>
                <a:ea typeface="新細明體" pitchFamily="18" charset="-120"/>
                <a:cs typeface="+mn-cs"/>
              </a:rPr>
              <a:t>31/7 r^2 </a:t>
            </a:r>
          </a:p>
          <a:p>
            <a:pPr eaLnBrk="1" hangingPunct="1"/>
            <a:r>
              <a:rPr lang="en-US" altLang="zh-TW" dirty="0">
                <a:latin typeface="Arial" panose="020B0604020202020204" pitchFamily="34" charset="0"/>
              </a:rPr>
              <a:t>Index set</a:t>
            </a:r>
            <a:r>
              <a:rPr lang="zh-TW" altLang="en-US" dirty="0">
                <a:latin typeface="Arial" panose="020B0604020202020204" pitchFamily="34" charset="0"/>
              </a:rPr>
              <a:t> 對原點佔有平均的空間，且間隔 </a:t>
            </a:r>
            <a:r>
              <a:rPr lang="en-US" altLang="zh-TW" dirty="0">
                <a:latin typeface="Arial" panose="020B0604020202020204" pitchFamily="34" charset="0"/>
              </a:rPr>
              <a:t>=</a:t>
            </a:r>
            <a:r>
              <a:rPr lang="zh-TW" altLang="en-US" dirty="0">
                <a:latin typeface="Arial" panose="020B0604020202020204" pitchFamily="34" charset="0"/>
              </a:rPr>
              <a:t> </a:t>
            </a:r>
            <a:r>
              <a:rPr lang="en-US" altLang="zh-TW" dirty="0">
                <a:latin typeface="Arial" panose="020B0604020202020204" pitchFamily="34" charset="0"/>
              </a:rPr>
              <a:t>1</a:t>
            </a:r>
          </a:p>
          <a:p>
            <a:pPr eaLnBrk="1" hangingPunct="1"/>
            <a:endParaRPr lang="en-US" altLang="zh-TW" dirty="0">
              <a:latin typeface="Arial" panose="020B0604020202020204" pitchFamily="34" charset="0"/>
            </a:endParaRPr>
          </a:p>
        </p:txBody>
      </p:sp>
    </p:spTree>
    <p:extLst>
      <p:ext uri="{BB962C8B-B14F-4D97-AF65-F5344CB8AC3E}">
        <p14:creationId xmlns:p14="http://schemas.microsoft.com/office/powerpoint/2010/main" val="4015110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53FC7572-E9FB-4FE2-B43F-60DDC1CA97A1}" type="slidenum">
              <a:rPr lang="en-US" altLang="zh-TW"/>
              <a:pPr>
                <a:spcBef>
                  <a:spcPct val="0"/>
                </a:spcBef>
              </a:pPr>
              <a:t>94</a:t>
            </a:fld>
            <a:endParaRPr lang="en-US" altLang="zh-TW"/>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zh-TW" altLang="en-US" dirty="0">
                <a:latin typeface="Arial" panose="020B0604020202020204" pitchFamily="34" charset="0"/>
              </a:rPr>
              <a:t>這邊課本有錯，提醒大家可以去課程首頁 </a:t>
            </a:r>
            <a:r>
              <a:rPr lang="en-US" altLang="zh-TW" dirty="0">
                <a:latin typeface="Arial" panose="020B0604020202020204" pitchFamily="34" charset="0"/>
              </a:rPr>
              <a:t>Handouts(Past Materials)</a:t>
            </a:r>
            <a:r>
              <a:rPr lang="zh-TW" altLang="en-US" dirty="0">
                <a:latin typeface="Arial" panose="020B0604020202020204" pitchFamily="34" charset="0"/>
              </a:rPr>
              <a:t> 最後有個課本勘誤</a:t>
            </a:r>
            <a:endParaRPr lang="en-US" altLang="zh-TW" dirty="0">
              <a:latin typeface="Arial" panose="020B0604020202020204" pitchFamily="34" charset="0"/>
            </a:endParaRPr>
          </a:p>
        </p:txBody>
      </p:sp>
    </p:spTree>
    <p:extLst>
      <p:ext uri="{BB962C8B-B14F-4D97-AF65-F5344CB8AC3E}">
        <p14:creationId xmlns:p14="http://schemas.microsoft.com/office/powerpoint/2010/main" val="2865420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新細明體"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新細明體"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新細明體"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新細明體"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新細明體" panose="02020500000000000000" pitchFamily="18" charset="-120"/>
              </a:defRPr>
            </a:lvl9pPr>
          </a:lstStyle>
          <a:p>
            <a:pPr>
              <a:spcBef>
                <a:spcPct val="0"/>
              </a:spcBef>
            </a:pPr>
            <a:fld id="{53FC7572-E9FB-4FE2-B43F-60DDC1CA97A1}" type="slidenum">
              <a:rPr lang="en-US" altLang="zh-TW"/>
              <a:pPr>
                <a:spcBef>
                  <a:spcPct val="0"/>
                </a:spcBef>
              </a:pPr>
              <a:t>95</a:t>
            </a:fld>
            <a:endParaRPr lang="en-US" altLang="zh-TW"/>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zh-TW" altLang="en-US" dirty="0">
                <a:latin typeface="Arial" panose="020B0604020202020204" pitchFamily="34" charset="0"/>
              </a:rPr>
              <a:t>二維離散正交多項式從上面的從一維公式張量積 可創建</a:t>
            </a:r>
            <a:endParaRPr lang="en-US" altLang="zh-TW" dirty="0">
              <a:latin typeface="Arial" panose="020B0604020202020204" pitchFamily="34" charset="0"/>
            </a:endParaRPr>
          </a:p>
          <a:p>
            <a:pPr eaLnBrk="1" hangingPunct="1"/>
            <a:r>
              <a:rPr lang="zh-TW" altLang="en-US" dirty="0">
                <a:latin typeface="Arial" panose="020B0604020202020204" pitchFamily="34" charset="0"/>
              </a:rPr>
              <a:t>直接乘開</a:t>
            </a:r>
            <a:endParaRPr lang="en-US" altLang="zh-TW" dirty="0">
              <a:latin typeface="Arial" panose="020B0604020202020204" pitchFamily="34" charset="0"/>
            </a:endParaRPr>
          </a:p>
        </p:txBody>
      </p:sp>
    </p:spTree>
    <p:extLst>
      <p:ext uri="{BB962C8B-B14F-4D97-AF65-F5344CB8AC3E}">
        <p14:creationId xmlns:p14="http://schemas.microsoft.com/office/powerpoint/2010/main" val="35212282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 </a:t>
            </a:r>
            <a:r>
              <a:rPr lang="zh-TW" altLang="en-US" dirty="0"/>
              <a:t>觀測值，同樣的 </a:t>
            </a:r>
            <a:r>
              <a:rPr lang="en-US" altLang="zh-TW" dirty="0"/>
              <a:t>least-square error fitting</a:t>
            </a:r>
          </a:p>
          <a:p>
            <a:r>
              <a:rPr lang="en-US" altLang="zh-TW" dirty="0" err="1"/>
              <a:t>a_m</a:t>
            </a:r>
            <a:r>
              <a:rPr lang="en-US" altLang="zh-TW" baseline="0" dirty="0"/>
              <a:t> means</a:t>
            </a:r>
            <a:r>
              <a:rPr lang="zh-TW" altLang="en-US" baseline="0" dirty="0"/>
              <a:t> </a:t>
            </a:r>
            <a:r>
              <a:rPr lang="en-US" altLang="zh-TW" baseline="0" dirty="0"/>
              <a:t>that each fitting coefficients can be computed as a linear  combination of the data values</a:t>
            </a:r>
          </a:p>
          <a:p>
            <a:r>
              <a:rPr lang="en-US" altLang="zh-TW" baseline="0" dirty="0"/>
              <a:t>(am</a:t>
            </a:r>
            <a:r>
              <a:rPr lang="zh-TW" altLang="en-US" baseline="0" dirty="0"/>
              <a:t> 代表可將每一項係數，直接由 </a:t>
            </a:r>
            <a:r>
              <a:rPr lang="en-US" altLang="zh-TW" baseline="0" dirty="0"/>
              <a:t>data values</a:t>
            </a:r>
            <a:r>
              <a:rPr lang="zh-TW" altLang="en-US" baseline="0" dirty="0"/>
              <a:t> 的線性組合產生</a:t>
            </a:r>
            <a:r>
              <a:rPr lang="en-US" altLang="zh-TW" baseline="0" dirty="0"/>
              <a:t>)</a:t>
            </a:r>
            <a:endParaRPr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96</a:t>
            </a:fld>
            <a:endParaRPr lang="en-US" altLang="zh-TW"/>
          </a:p>
        </p:txBody>
      </p:sp>
    </p:spTree>
    <p:extLst>
      <p:ext uri="{BB962C8B-B14F-4D97-AF65-F5344CB8AC3E}">
        <p14:creationId xmlns:p14="http://schemas.microsoft.com/office/powerpoint/2010/main" val="5500315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推倒 </a:t>
            </a:r>
            <a:r>
              <a:rPr lang="en-US" altLang="zh-TW" dirty="0"/>
              <a:t>am</a:t>
            </a:r>
          </a:p>
          <a:p>
            <a:r>
              <a:rPr lang="zh-TW" altLang="en-US" dirty="0"/>
              <a:t>偏微分 </a:t>
            </a:r>
            <a:r>
              <a:rPr lang="en-US" altLang="zh-TW" dirty="0"/>
              <a:t>-&gt;</a:t>
            </a:r>
            <a:r>
              <a:rPr lang="zh-TW" altLang="en-US" dirty="0"/>
              <a:t> 移項</a:t>
            </a:r>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97</a:t>
            </a:fld>
            <a:endParaRPr lang="en-US" altLang="zh-TW"/>
          </a:p>
        </p:txBody>
      </p:sp>
    </p:spTree>
    <p:extLst>
      <p:ext uri="{BB962C8B-B14F-4D97-AF65-F5344CB8AC3E}">
        <p14:creationId xmlns:p14="http://schemas.microsoft.com/office/powerpoint/2010/main" val="42216541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Numerator (</a:t>
            </a:r>
            <a:r>
              <a:rPr kumimoji="1" lang="zh-TW" altLang="en-US" dirty="0"/>
              <a:t>分子</a:t>
            </a:r>
            <a:r>
              <a:rPr kumimoji="1" lang="en-US" altLang="zh-TW" dirty="0"/>
              <a:t>) denominator (</a:t>
            </a:r>
            <a:r>
              <a:rPr kumimoji="1" lang="zh-TW" altLang="en-US" dirty="0"/>
              <a:t>分母</a:t>
            </a:r>
            <a:r>
              <a:rPr kumimoji="1" lang="en-US" altLang="zh-TW" dirty="0"/>
              <a:t>)</a:t>
            </a:r>
          </a:p>
          <a:p>
            <a:r>
              <a:rPr kumimoji="1" lang="en-US" altLang="zh-TW" dirty="0"/>
              <a:t>[1/25]</a:t>
            </a:r>
            <a:r>
              <a:rPr kumimoji="1" lang="zh-TW" altLang="en-US" dirty="0"/>
              <a:t> 是說整個要除正規化回來</a:t>
            </a:r>
            <a:endParaRPr kumimoji="1" lang="en-US" altLang="zh-TW" dirty="0"/>
          </a:p>
          <a:p>
            <a:r>
              <a:rPr kumimoji="1" lang="el-GR" altLang="zh-TW" sz="1200" b="0" i="0" kern="1200" dirty="0">
                <a:solidFill>
                  <a:schemeClr val="tx1"/>
                </a:solidFill>
                <a:effectLst/>
                <a:latin typeface="Arial" charset="0"/>
                <a:ea typeface="新細明體" pitchFamily="18" charset="-120"/>
                <a:cs typeface="+mn-cs"/>
              </a:rPr>
              <a:t>Σ</a:t>
            </a:r>
            <a:r>
              <a:rPr kumimoji="1" lang="en-US" altLang="zh-TW" sz="1200" b="0" i="0" kern="1200" dirty="0">
                <a:solidFill>
                  <a:schemeClr val="tx1"/>
                </a:solidFill>
                <a:effectLst/>
                <a:latin typeface="Arial" charset="0"/>
                <a:ea typeface="新細明體" pitchFamily="18" charset="-120"/>
                <a:cs typeface="+mn-cs"/>
              </a:rPr>
              <a:t>g</a:t>
            </a:r>
            <a:r>
              <a:rPr kumimoji="1" lang="en-US" altLang="zh-TW" dirty="0"/>
              <a:t>(</a:t>
            </a:r>
            <a:r>
              <a:rPr kumimoji="1" lang="en-US" altLang="zh-TW" dirty="0" err="1"/>
              <a:t>r,c</a:t>
            </a:r>
            <a:r>
              <a:rPr kumimoji="1" lang="en-US" altLang="zh-TW" dirty="0"/>
              <a:t>)^2</a:t>
            </a:r>
            <a:endParaRPr kumimoji="1" lang="zh-TW" altLang="en-US" dirty="0"/>
          </a:p>
        </p:txBody>
      </p:sp>
      <p:sp>
        <p:nvSpPr>
          <p:cNvPr id="4" name="投影片編號版面配置區 3"/>
          <p:cNvSpPr>
            <a:spLocks noGrp="1"/>
          </p:cNvSpPr>
          <p:nvPr>
            <p:ph type="sldNum" sz="quarter" idx="10"/>
          </p:nvPr>
        </p:nvSpPr>
        <p:spPr/>
        <p:txBody>
          <a:bodyPr/>
          <a:lstStyle/>
          <a:p>
            <a:pPr>
              <a:defRPr/>
            </a:pPr>
            <a:fld id="{7FDE07EA-EEBB-413C-A271-9326CD688003}" type="slidenum">
              <a:rPr lang="en-US" altLang="zh-TW" smtClean="0"/>
              <a:pPr>
                <a:defRPr/>
              </a:pPr>
              <a:t>98</a:t>
            </a:fld>
            <a:endParaRPr lang="en-US" altLang="zh-TW"/>
          </a:p>
        </p:txBody>
      </p:sp>
    </p:spTree>
    <p:extLst>
      <p:ext uri="{BB962C8B-B14F-4D97-AF65-F5344CB8AC3E}">
        <p14:creationId xmlns:p14="http://schemas.microsoft.com/office/powerpoint/2010/main" val="224277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pic>
        <p:nvPicPr>
          <p:cNvPr id="4" name="Picture 44" descr="kilochart_900_"/>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63" y="549275"/>
            <a:ext cx="16208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3" descr="bar2_"/>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pPr lvl="0"/>
            <a:r>
              <a:rPr lang="zh-TW" altLang="en-US" noProof="0"/>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pPr lvl="0"/>
            <a:r>
              <a:rPr lang="zh-TW" altLang="en-US" noProof="0"/>
              <a:t>按一下以編輯母片副標題樣式</a:t>
            </a:r>
          </a:p>
        </p:txBody>
      </p:sp>
      <p:sp>
        <p:nvSpPr>
          <p:cNvPr id="6" name="Rectangle 6"/>
          <p:cNvSpPr>
            <a:spLocks noGrp="1" noChangeArrowheads="1"/>
          </p:cNvSpPr>
          <p:nvPr>
            <p:ph type="ftr" sz="quarter" idx="10"/>
          </p:nvPr>
        </p:nvSpPr>
        <p:spPr>
          <a:xfrm>
            <a:off x="2124075" y="6165850"/>
            <a:ext cx="4679950" cy="692150"/>
          </a:xfrm>
        </p:spPr>
        <p:txBody>
          <a:bodyPr/>
          <a:lstStyle>
            <a:lvl1pPr>
              <a:defRPr b="0" i="1">
                <a:effectLst/>
                <a:latin typeface="Times New Roman" pitchFamily="18" charset="0"/>
              </a:defRPr>
            </a:lvl1pPr>
          </a:lstStyle>
          <a:p>
            <a:pPr>
              <a:defRPr/>
            </a:pPr>
            <a:r>
              <a:rPr lang="pl-PL" altLang="zh-TW" b="1" i="0">
                <a:latin typeface="Comic Sans MS" pitchFamily="66" charset="0"/>
              </a:rPr>
              <a:t>DC &amp; CV Lab. CSIE NTU</a:t>
            </a:r>
            <a:endParaRPr lang="en-US" altLang="zh-TW"/>
          </a:p>
        </p:txBody>
      </p:sp>
      <p:sp>
        <p:nvSpPr>
          <p:cNvPr id="10" name="投影片編號版面配置區 1">
            <a:extLst>
              <a:ext uri="{FF2B5EF4-FFF2-40B4-BE49-F238E27FC236}">
                <a16:creationId xmlns:a16="http://schemas.microsoft.com/office/drawing/2014/main" id="{6CFC08A7-C3E3-4549-9D60-36A3718A66C2}"/>
              </a:ext>
            </a:extLst>
          </p:cNvPr>
          <p:cNvSpPr>
            <a:spLocks noGrp="1"/>
          </p:cNvSpPr>
          <p:nvPr>
            <p:ph type="sldNum" sz="quarter" idx="4"/>
          </p:nvPr>
        </p:nvSpPr>
        <p:spPr>
          <a:xfrm>
            <a:off x="6948264" y="645318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E9653-E941-43F1-AAD4-97DDCA7ECE97}" type="slidenum">
              <a:rPr lang="zh-TW" altLang="en-US" smtClean="0"/>
              <a:t>‹#›</a:t>
            </a:fld>
            <a:endParaRPr lang="zh-TW" altLang="en-US"/>
          </a:p>
        </p:txBody>
      </p:sp>
    </p:spTree>
    <p:extLst>
      <p:ext uri="{BB962C8B-B14F-4D97-AF65-F5344CB8AC3E}">
        <p14:creationId xmlns:p14="http://schemas.microsoft.com/office/powerpoint/2010/main" val="227813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361744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1894599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3836081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2514215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964043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477802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11308" name="Picture 44" descr="kilochart_900_">
            <a:extLst>
              <a:ext uri="{FF2B5EF4-FFF2-40B4-BE49-F238E27FC236}">
                <a16:creationId xmlns:a16="http://schemas.microsoft.com/office/drawing/2014/main" id="{11892B0D-6EE7-432C-BC1B-C35ADA8478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23163" y="549275"/>
            <a:ext cx="1620837" cy="2160588"/>
          </a:xfrm>
          <a:prstGeom prst="rect">
            <a:avLst/>
          </a:prstGeom>
          <a:noFill/>
          <a:extLst>
            <a:ext uri="{909E8E84-426E-40DD-AFC4-6F175D3DCCD1}">
              <a14:hiddenFill xmlns:a14="http://schemas.microsoft.com/office/drawing/2010/main">
                <a:solidFill>
                  <a:srgbClr val="FFFFFF"/>
                </a:solidFill>
              </a14:hiddenFill>
            </a:ext>
          </a:extLst>
        </p:spPr>
      </p:pic>
      <p:sp>
        <p:nvSpPr>
          <p:cNvPr id="11267" name="Rectangle 3">
            <a:extLst>
              <a:ext uri="{FF2B5EF4-FFF2-40B4-BE49-F238E27FC236}">
                <a16:creationId xmlns:a16="http://schemas.microsoft.com/office/drawing/2014/main" id="{5BA7B529-D5D4-48EC-8CB3-0146952B263F}"/>
              </a:ext>
            </a:extLst>
          </p:cNvPr>
          <p:cNvSpPr>
            <a:spLocks noGrp="1" noChangeArrowheads="1"/>
          </p:cNvSpPr>
          <p:nvPr>
            <p:ph type="ctrTitle"/>
          </p:nvPr>
        </p:nvSpPr>
        <p:spPr>
          <a:xfrm>
            <a:off x="827088" y="620713"/>
            <a:ext cx="6781800" cy="2133600"/>
          </a:xfrm>
        </p:spPr>
        <p:txBody>
          <a:bodyPr/>
          <a:lstStyle>
            <a:lvl1pPr algn="ctr">
              <a:defRPr sz="4800">
                <a:latin typeface="Comic Sans MS" panose="030F0702030302020204" pitchFamily="66" charset="0"/>
              </a:defRPr>
            </a:lvl1pPr>
          </a:lstStyle>
          <a:p>
            <a:pPr lvl="0"/>
            <a:r>
              <a:rPr lang="zh-TW" altLang="en-US" noProof="0"/>
              <a:t>按一下以編輯母片標題樣式</a:t>
            </a:r>
          </a:p>
        </p:txBody>
      </p:sp>
      <p:sp>
        <p:nvSpPr>
          <p:cNvPr id="11268" name="Rectangle 4">
            <a:extLst>
              <a:ext uri="{FF2B5EF4-FFF2-40B4-BE49-F238E27FC236}">
                <a16:creationId xmlns:a16="http://schemas.microsoft.com/office/drawing/2014/main" id="{51194E19-BFA6-449D-8E67-B694E2554121}"/>
              </a:ext>
            </a:extLst>
          </p:cNvPr>
          <p:cNvSpPr>
            <a:spLocks noGrp="1" noChangeArrowheads="1"/>
          </p:cNvSpPr>
          <p:nvPr>
            <p:ph type="subTitle" idx="1"/>
          </p:nvPr>
        </p:nvSpPr>
        <p:spPr>
          <a:xfrm>
            <a:off x="849313" y="3049588"/>
            <a:ext cx="6248400" cy="2362200"/>
          </a:xfrm>
        </p:spPr>
        <p:txBody>
          <a:bodyPr/>
          <a:lstStyle>
            <a:lvl1pPr marL="0" indent="0" algn="ctr">
              <a:buFont typeface="Wingdings" panose="05000000000000000000" pitchFamily="2" charset="2"/>
              <a:buNone/>
              <a:defRPr sz="3200">
                <a:solidFill>
                  <a:srgbClr val="336600"/>
                </a:solidFill>
                <a:latin typeface="Comic Sans MS" panose="030F0702030302020204" pitchFamily="66" charset="0"/>
              </a:defRPr>
            </a:lvl1pPr>
          </a:lstStyle>
          <a:p>
            <a:pPr lvl="0"/>
            <a:r>
              <a:rPr lang="zh-TW" altLang="en-US" noProof="0"/>
              <a:t>按一下以編輯母片副標題樣式</a:t>
            </a:r>
          </a:p>
        </p:txBody>
      </p:sp>
      <p:sp>
        <p:nvSpPr>
          <p:cNvPr id="11270" name="Rectangle 6">
            <a:extLst>
              <a:ext uri="{FF2B5EF4-FFF2-40B4-BE49-F238E27FC236}">
                <a16:creationId xmlns:a16="http://schemas.microsoft.com/office/drawing/2014/main" id="{20FDCD11-D7D8-495F-9786-FFD23CBF1748}"/>
              </a:ext>
            </a:extLst>
          </p:cNvPr>
          <p:cNvSpPr>
            <a:spLocks noGrp="1" noChangeArrowheads="1"/>
          </p:cNvSpPr>
          <p:nvPr>
            <p:ph type="ftr" sz="quarter" idx="3"/>
          </p:nvPr>
        </p:nvSpPr>
        <p:spPr>
          <a:xfrm>
            <a:off x="2124075" y="6165850"/>
            <a:ext cx="4679950" cy="692150"/>
          </a:xfrm>
        </p:spPr>
        <p:txBody>
          <a:bodyPr/>
          <a:lstStyle>
            <a:lvl1pPr>
              <a:defRPr b="0" i="1">
                <a:effectLst/>
                <a:latin typeface="Times New Roman" panose="02020603050405020304" pitchFamily="18" charset="0"/>
              </a:defRPr>
            </a:lvl1pPr>
          </a:lstStyle>
          <a:p>
            <a:r>
              <a:rPr lang="pl-PL" altLang="zh-TW" b="1" i="0">
                <a:latin typeface="Comic Sans MS" panose="030F0702030302020204" pitchFamily="66" charset="0"/>
              </a:rPr>
              <a:t>DC &amp; CV Lab. CSIE NTU</a:t>
            </a:r>
            <a:endParaRPr lang="en-US" altLang="zh-TW"/>
          </a:p>
        </p:txBody>
      </p:sp>
      <p:pic>
        <p:nvPicPr>
          <p:cNvPr id="11307" name="Picture 43" descr="bar2_">
            <a:extLst>
              <a:ext uri="{FF2B5EF4-FFF2-40B4-BE49-F238E27FC236}">
                <a16:creationId xmlns:a16="http://schemas.microsoft.com/office/drawing/2014/main" id="{7376994D-F6FA-4C1C-BA7B-174BE752DD3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708275"/>
            <a:ext cx="9144000" cy="32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2000" fill="hold"/>
                                        <p:tgtEl>
                                          <p:spTgt spid="113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F67D9E-D57E-4E0A-A971-BEC1B515A36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DE3013A-00BA-4FC2-8AB8-DC96FE60C49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B3CB91B2-7A05-4332-B0B8-0EEBB7790F16}"/>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45972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C2B3B0-BF6E-4859-9A08-89AD9FCE033D}"/>
              </a:ext>
            </a:extLst>
          </p:cNvPr>
          <p:cNvSpPr>
            <a:spLocks noGrp="1"/>
          </p:cNvSpPr>
          <p:nvPr>
            <p:ph type="title"/>
          </p:nvPr>
        </p:nvSpPr>
        <p:spPr>
          <a:xfrm>
            <a:off x="623888" y="1709738"/>
            <a:ext cx="7886700" cy="2852737"/>
          </a:xfrm>
        </p:spPr>
        <p:txBody>
          <a:bodyPr/>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C78F5E8-4742-4130-B5D7-0C2C2F433C4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頁尾版面配置區 3">
            <a:extLst>
              <a:ext uri="{FF2B5EF4-FFF2-40B4-BE49-F238E27FC236}">
                <a16:creationId xmlns:a16="http://schemas.microsoft.com/office/drawing/2014/main" id="{63FD3D8D-AA4C-47B0-ABAF-D3A3D8504DF0}"/>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756354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239C39-CA07-414E-B5D3-26164635ADA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3B3DF50-8559-4A92-A8A6-85549EEEB970}"/>
              </a:ext>
            </a:extLst>
          </p:cNvPr>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19888EC-69A4-41EE-B28E-91C2C149DBCD}"/>
              </a:ext>
            </a:extLst>
          </p:cNvPr>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CD75A70F-3926-4EF7-ABA4-2A8BA0ACBC23}"/>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361608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1" name="投影片編號版面配置區 1">
            <a:extLst>
              <a:ext uri="{FF2B5EF4-FFF2-40B4-BE49-F238E27FC236}">
                <a16:creationId xmlns:a16="http://schemas.microsoft.com/office/drawing/2014/main" id="{F64EB045-6705-4DC9-B0AC-13613D080304}"/>
              </a:ext>
            </a:extLst>
          </p:cNvPr>
          <p:cNvSpPr>
            <a:spLocks noGrp="1"/>
          </p:cNvSpPr>
          <p:nvPr>
            <p:ph type="sldNum" sz="quarter" idx="4"/>
          </p:nvPr>
        </p:nvSpPr>
        <p:spPr>
          <a:xfrm>
            <a:off x="6948264" y="645318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E9653-E941-43F1-AAD4-97DDCA7ECE97}" type="slidenum">
              <a:rPr lang="zh-TW" altLang="en-US" smtClean="0"/>
              <a:t>‹#›</a:t>
            </a:fld>
            <a:endParaRPr lang="zh-TW" altLang="en-US"/>
          </a:p>
        </p:txBody>
      </p:sp>
    </p:spTree>
    <p:extLst>
      <p:ext uri="{BB962C8B-B14F-4D97-AF65-F5344CB8AC3E}">
        <p14:creationId xmlns:p14="http://schemas.microsoft.com/office/powerpoint/2010/main" val="30089332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18A2F-0CCB-4FE1-8513-38A3152F32A1}"/>
              </a:ext>
            </a:extLst>
          </p:cNvPr>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B7F7CB-B76A-4D9D-AD55-83BC3C92D2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634D718-9A58-4FED-8055-6EAE8439AB8A}"/>
              </a:ext>
            </a:extLst>
          </p:cNvPr>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6BFF4D1-E185-42AC-9F41-32AAC03B4F6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C9814FA-C261-4718-91C9-7E88833CDADE}"/>
              </a:ext>
            </a:extLst>
          </p:cNvPr>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C3EE2B8D-3116-496D-B125-FDAB71D094F6}"/>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882078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CB80C-FED4-478A-8908-46C6864F5854}"/>
              </a:ext>
            </a:extLst>
          </p:cNvPr>
          <p:cNvSpPr>
            <a:spLocks noGrp="1"/>
          </p:cNvSpPr>
          <p:nvPr>
            <p:ph type="title"/>
          </p:nvPr>
        </p:nvSpPr>
        <p:spPr/>
        <p:txBody>
          <a:bodyPr/>
          <a:lstStyle/>
          <a:p>
            <a:r>
              <a:rPr lang="zh-TW" altLang="en-US"/>
              <a:t>按一下以編輯母片標題樣式</a:t>
            </a:r>
          </a:p>
        </p:txBody>
      </p:sp>
      <p:sp>
        <p:nvSpPr>
          <p:cNvPr id="3" name="頁尾版面配置區 2">
            <a:extLst>
              <a:ext uri="{FF2B5EF4-FFF2-40B4-BE49-F238E27FC236}">
                <a16:creationId xmlns:a16="http://schemas.microsoft.com/office/drawing/2014/main" id="{ECFAF250-639D-4C73-AAF1-95CAC5304888}"/>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3687711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1">
            <a:extLst>
              <a:ext uri="{FF2B5EF4-FFF2-40B4-BE49-F238E27FC236}">
                <a16:creationId xmlns:a16="http://schemas.microsoft.com/office/drawing/2014/main" id="{DDC07E32-1200-4DF1-861A-90A0EE1FD24B}"/>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568464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881E06-32F8-4341-BF24-88502FBC71B6}"/>
              </a:ext>
            </a:extLst>
          </p:cNvPr>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51FB726-3ED1-44BD-8775-01D6C537EF8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C1A516A-84C9-401F-A98B-9665C18DBEF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B9A80176-6E18-4AF3-98CA-C674068F8EE7}"/>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616693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74830B-B437-4DBE-8C63-3DFF03FA864E}"/>
              </a:ext>
            </a:extLst>
          </p:cNvPr>
          <p:cNvSpPr>
            <a:spLocks noGrp="1"/>
          </p:cNvSpPr>
          <p:nvPr>
            <p:ph type="title"/>
          </p:nvPr>
        </p:nvSpPr>
        <p:spPr>
          <a:xfrm>
            <a:off x="630238" y="457200"/>
            <a:ext cx="2949575" cy="1600200"/>
          </a:xfrm>
        </p:spPr>
        <p:txBody>
          <a:bodyPr/>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FBE4505-68DA-4F13-AD32-622CC3AF0D5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6AFA2EA-A48F-4DFB-97E2-2F9190F6204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頁尾版面配置區 4">
            <a:extLst>
              <a:ext uri="{FF2B5EF4-FFF2-40B4-BE49-F238E27FC236}">
                <a16:creationId xmlns:a16="http://schemas.microsoft.com/office/drawing/2014/main" id="{E9A9E331-C91F-4B57-96C4-8ADD231232DF}"/>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3308882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A14C51-F292-4D7B-9B5F-5F9C307F2A0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DBBF8DA-66F1-40D7-9295-347C889C574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70FE0CB4-186E-40E3-AE6B-7B28B9871EE1}"/>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2395306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7993175-E071-4E12-9159-7F4614813DA5}"/>
              </a:ext>
            </a:extLst>
          </p:cNvPr>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B93B03F-D8C6-4F16-8BB6-D29776486CF2}"/>
              </a:ext>
            </a:extLst>
          </p:cNvPr>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3">
            <a:extLst>
              <a:ext uri="{FF2B5EF4-FFF2-40B4-BE49-F238E27FC236}">
                <a16:creationId xmlns:a16="http://schemas.microsoft.com/office/drawing/2014/main" id="{C321D08D-9901-4BB0-A34C-546482A90240}"/>
              </a:ext>
            </a:extLst>
          </p:cNvPr>
          <p:cNvSpPr>
            <a:spLocks noGrp="1"/>
          </p:cNvSpPr>
          <p:nvPr>
            <p:ph type="ftr" sz="quarter" idx="10"/>
          </p:nvPr>
        </p:nvSpPr>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747157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1193C1-396D-4519-B746-381D2CD1E88A}"/>
              </a:ext>
            </a:extLst>
          </p:cNvPr>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6AD17A4-FC40-4640-8841-4EB5A1576C2B}"/>
              </a:ext>
            </a:extLst>
          </p:cNvPr>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3A7D157-49ED-4A26-82DF-CA11CE4C2804}"/>
              </a:ext>
            </a:extLst>
          </p:cNvPr>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a:extLst>
              <a:ext uri="{FF2B5EF4-FFF2-40B4-BE49-F238E27FC236}">
                <a16:creationId xmlns:a16="http://schemas.microsoft.com/office/drawing/2014/main" id="{EB81F375-CCE6-4CF2-8628-910DA805F27C}"/>
              </a:ext>
            </a:extLst>
          </p:cNvPr>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6444503C-288D-4C53-A7AD-0C333F38DEAC}"/>
              </a:ext>
            </a:extLst>
          </p:cNvPr>
          <p:cNvSpPr>
            <a:spLocks noGrp="1"/>
          </p:cNvSpPr>
          <p:nvPr>
            <p:ph type="ftr" sz="quarter" idx="10"/>
          </p:nvPr>
        </p:nvSpPr>
        <p:spPr>
          <a:xfrm>
            <a:off x="3116263" y="6500813"/>
            <a:ext cx="2895600" cy="457200"/>
          </a:xfrm>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128757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CDC5E-7C43-4999-A0EF-8058B80D0FF9}"/>
              </a:ext>
            </a:extLst>
          </p:cNvPr>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86C062F-6138-4349-8290-D350E19E6C9A}"/>
              </a:ext>
            </a:extLst>
          </p:cNvPr>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51BCD95-A5B3-408E-8BDA-34CFAA27EEC5}"/>
              </a:ext>
            </a:extLst>
          </p:cNvPr>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頁尾版面配置區 4">
            <a:extLst>
              <a:ext uri="{FF2B5EF4-FFF2-40B4-BE49-F238E27FC236}">
                <a16:creationId xmlns:a16="http://schemas.microsoft.com/office/drawing/2014/main" id="{F820D6FD-F25C-4DFE-9843-28CA2DA52A15}"/>
              </a:ext>
            </a:extLst>
          </p:cNvPr>
          <p:cNvSpPr>
            <a:spLocks noGrp="1"/>
          </p:cNvSpPr>
          <p:nvPr>
            <p:ph type="ftr" sz="quarter" idx="10"/>
          </p:nvPr>
        </p:nvSpPr>
        <p:spPr>
          <a:xfrm>
            <a:off x="3116263" y="6500813"/>
            <a:ext cx="2895600" cy="457200"/>
          </a:xfrm>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9748588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144032-F067-405D-8A43-DA7E98684773}"/>
              </a:ext>
            </a:extLst>
          </p:cNvPr>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4219238-2992-4540-9841-BABAA6BF2531}"/>
              </a:ext>
            </a:extLst>
          </p:cNvPr>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B046F78-0A64-44A8-91AF-8C69B9A4CB15}"/>
              </a:ext>
            </a:extLst>
          </p:cNvPr>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a:extLst>
              <a:ext uri="{FF2B5EF4-FFF2-40B4-BE49-F238E27FC236}">
                <a16:creationId xmlns:a16="http://schemas.microsoft.com/office/drawing/2014/main" id="{FD9FAE30-1417-467A-B127-FF6E22B38A43}"/>
              </a:ext>
            </a:extLst>
          </p:cNvPr>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a:extLst>
              <a:ext uri="{FF2B5EF4-FFF2-40B4-BE49-F238E27FC236}">
                <a16:creationId xmlns:a16="http://schemas.microsoft.com/office/drawing/2014/main" id="{C310026A-29AE-4200-8E93-8FB876A733CB}"/>
              </a:ext>
            </a:extLst>
          </p:cNvPr>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頁尾版面配置區 6">
            <a:extLst>
              <a:ext uri="{FF2B5EF4-FFF2-40B4-BE49-F238E27FC236}">
                <a16:creationId xmlns:a16="http://schemas.microsoft.com/office/drawing/2014/main" id="{6890EF25-E63A-4F10-B1E6-F6C423C13C08}"/>
              </a:ext>
            </a:extLst>
          </p:cNvPr>
          <p:cNvSpPr>
            <a:spLocks noGrp="1"/>
          </p:cNvSpPr>
          <p:nvPr>
            <p:ph type="ftr" sz="quarter" idx="10"/>
          </p:nvPr>
        </p:nvSpPr>
        <p:spPr>
          <a:xfrm>
            <a:off x="3116263" y="6500813"/>
            <a:ext cx="2895600" cy="457200"/>
          </a:xfrm>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69117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2856782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C6D8A9-8599-4E6D-904A-93D8D5950A06}"/>
              </a:ext>
            </a:extLst>
          </p:cNvPr>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8EB8CA5-C206-4D3C-BC68-F9615E5A1E77}"/>
              </a:ext>
            </a:extLst>
          </p:cNvPr>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F07FE59-C037-4E09-8E2B-301E28A5B15C}"/>
              </a:ext>
            </a:extLst>
          </p:cNvPr>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a:extLst>
              <a:ext uri="{FF2B5EF4-FFF2-40B4-BE49-F238E27FC236}">
                <a16:creationId xmlns:a16="http://schemas.microsoft.com/office/drawing/2014/main" id="{6D9FBD4F-9E3F-484A-9539-1BF356473104}"/>
              </a:ext>
            </a:extLst>
          </p:cNvPr>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a:extLst>
              <a:ext uri="{FF2B5EF4-FFF2-40B4-BE49-F238E27FC236}">
                <a16:creationId xmlns:a16="http://schemas.microsoft.com/office/drawing/2014/main" id="{5E1CCBE6-0D3E-40BE-856E-7C772F7DBC42}"/>
              </a:ext>
            </a:extLst>
          </p:cNvPr>
          <p:cNvSpPr>
            <a:spLocks noGrp="1"/>
          </p:cNvSpPr>
          <p:nvPr>
            <p:ph type="ftr" sz="quarter" idx="10"/>
          </p:nvPr>
        </p:nvSpPr>
        <p:spPr>
          <a:xfrm>
            <a:off x="3116263" y="6500813"/>
            <a:ext cx="2895600" cy="457200"/>
          </a:xfrm>
        </p:spPr>
        <p:txBody>
          <a:bodyPr/>
          <a:lstStyle>
            <a:lvl1pPr>
              <a:defRPr b="0">
                <a:effectLst/>
                <a:latin typeface="Times New Roman" panose="02020603050405020304" pitchFamily="18" charset="0"/>
              </a:defRPr>
            </a:lvl1pPr>
          </a:lstStyle>
          <a:p>
            <a:r>
              <a:rPr lang="en-US" altLang="zh-TW" b="1">
                <a:effectLst>
                  <a:outerShdw blurRad="38100" dist="38100" dir="2700000" algn="tl">
                    <a:srgbClr val="C0C0C0"/>
                  </a:outerShdw>
                </a:effectLst>
              </a:rPr>
              <a:t>DC &amp; CV Lab.</a:t>
            </a:r>
          </a:p>
          <a:p>
            <a:r>
              <a:rPr lang="en-US" altLang="zh-TW">
                <a:latin typeface="Comic Sans MS" panose="030F0702030302020204" pitchFamily="66" charset="0"/>
              </a:rPr>
              <a:t>CSIE NTU</a:t>
            </a:r>
          </a:p>
        </p:txBody>
      </p:sp>
    </p:spTree>
    <p:extLst>
      <p:ext uri="{BB962C8B-B14F-4D97-AF65-F5344CB8AC3E}">
        <p14:creationId xmlns:p14="http://schemas.microsoft.com/office/powerpoint/2010/main" val="1197142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r>
              <a:rPr lang="pl-PL" altLang="zh-TW"/>
              <a:t>DC &amp; CV Lab. CSIE NTU</a:t>
            </a:r>
            <a:endParaRPr lang="zh-TW" altLang="en-US"/>
          </a:p>
        </p:txBody>
      </p:sp>
      <p:sp>
        <p:nvSpPr>
          <p:cNvPr id="6" name="投影片編號版面配置區 5"/>
          <p:cNvSpPr>
            <a:spLocks noGrp="1"/>
          </p:cNvSpPr>
          <p:nvPr>
            <p:ph type="sldNum" sz="quarter" idx="12"/>
          </p:nvPr>
        </p:nvSpPr>
        <p:spPr>
          <a:xfrm>
            <a:off x="6898306" y="6356350"/>
            <a:ext cx="2057400" cy="365125"/>
          </a:xfrm>
        </p:spPr>
        <p:txBody>
          <a:bodyPr/>
          <a:lstStyle/>
          <a:p>
            <a:fld id="{6E50E75A-0687-4097-864A-F183FC2F2CA9}" type="slidenum">
              <a:rPr lang="zh-TW" altLang="en-US" smtClean="0"/>
              <a:t>‹#›</a:t>
            </a:fld>
            <a:endParaRPr lang="zh-TW" altLang="en-US" dirty="0"/>
          </a:p>
        </p:txBody>
      </p:sp>
    </p:spTree>
    <p:extLst>
      <p:ext uri="{BB962C8B-B14F-4D97-AF65-F5344CB8AC3E}">
        <p14:creationId xmlns:p14="http://schemas.microsoft.com/office/powerpoint/2010/main" val="4269302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r>
              <a:rPr lang="pl-PL" altLang="zh-TW"/>
              <a:t>DC &amp; CV Lab. CSIE NTU</a:t>
            </a:r>
            <a:endParaRPr lang="zh-TW" altLang="en-US"/>
          </a:p>
        </p:txBody>
      </p:sp>
      <p:sp>
        <p:nvSpPr>
          <p:cNvPr id="6" name="投影片編號版面配置區 5"/>
          <p:cNvSpPr>
            <a:spLocks noGrp="1"/>
          </p:cNvSpPr>
          <p:nvPr>
            <p:ph type="sldNum" sz="quarter" idx="12"/>
          </p:nvPr>
        </p:nvSpPr>
        <p:spPr/>
        <p:txBody>
          <a:bodyPr/>
          <a:lstStyle>
            <a:lvl1pPr>
              <a:defRPr sz="2400"/>
            </a:lvl1pPr>
          </a:lstStyle>
          <a:p>
            <a:fld id="{6E50E75A-0687-4097-864A-F183FC2F2CA9}" type="slidenum">
              <a:rPr lang="zh-TW" altLang="en-US" smtClean="0"/>
              <a:pPr/>
              <a:t>‹#›</a:t>
            </a:fld>
            <a:endParaRPr lang="zh-TW" altLang="en-US" dirty="0"/>
          </a:p>
        </p:txBody>
      </p:sp>
    </p:spTree>
    <p:extLst>
      <p:ext uri="{BB962C8B-B14F-4D97-AF65-F5344CB8AC3E}">
        <p14:creationId xmlns:p14="http://schemas.microsoft.com/office/powerpoint/2010/main" val="21332311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r>
              <a:rPr lang="pl-PL" altLang="zh-TW"/>
              <a:t>DC &amp; CV Lab. CSIE NTU</a:t>
            </a:r>
            <a:endParaRPr lang="zh-TW" altLang="en-US"/>
          </a:p>
        </p:txBody>
      </p:sp>
      <p:sp>
        <p:nvSpPr>
          <p:cNvPr id="6" name="投影片編號版面配置區 5"/>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2136985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r>
              <a:rPr lang="pl-PL" altLang="zh-TW"/>
              <a:t>DC &amp; CV Lab. CSIE NTU</a:t>
            </a:r>
            <a:endParaRPr lang="zh-TW" altLang="en-US"/>
          </a:p>
        </p:txBody>
      </p:sp>
      <p:sp>
        <p:nvSpPr>
          <p:cNvPr id="7" name="投影片編號版面配置區 6"/>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1491007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zh-TW" altLang="en-US"/>
          </a:p>
        </p:txBody>
      </p:sp>
      <p:sp>
        <p:nvSpPr>
          <p:cNvPr id="8" name="頁尾版面配置區 7"/>
          <p:cNvSpPr>
            <a:spLocks noGrp="1"/>
          </p:cNvSpPr>
          <p:nvPr>
            <p:ph type="ftr" sz="quarter" idx="11"/>
          </p:nvPr>
        </p:nvSpPr>
        <p:spPr/>
        <p:txBody>
          <a:bodyPr/>
          <a:lstStyle/>
          <a:p>
            <a:r>
              <a:rPr lang="pl-PL" altLang="zh-TW"/>
              <a:t>DC &amp; CV Lab. CSIE NTU</a:t>
            </a:r>
            <a:endParaRPr lang="zh-TW" altLang="en-US"/>
          </a:p>
        </p:txBody>
      </p:sp>
      <p:sp>
        <p:nvSpPr>
          <p:cNvPr id="9" name="投影片編號版面配置區 8"/>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38460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r>
              <a:rPr lang="pl-PL" altLang="zh-TW"/>
              <a:t>DC &amp; CV Lab. CSIE NTU</a:t>
            </a:r>
            <a:endParaRPr lang="zh-TW" altLang="en-US"/>
          </a:p>
        </p:txBody>
      </p:sp>
      <p:sp>
        <p:nvSpPr>
          <p:cNvPr id="5" name="投影片編號版面配置區 4"/>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17979768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r>
              <a:rPr lang="pl-PL" altLang="zh-TW"/>
              <a:t>DC &amp; CV Lab. CSIE NTU</a:t>
            </a:r>
            <a:endParaRPr lang="zh-TW" altLang="en-US"/>
          </a:p>
        </p:txBody>
      </p:sp>
      <p:sp>
        <p:nvSpPr>
          <p:cNvPr id="4" name="投影片編號版面配置區 3"/>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3496894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r>
              <a:rPr lang="pl-PL" altLang="zh-TW"/>
              <a:t>DC &amp; CV Lab. CSIE NTU</a:t>
            </a:r>
            <a:endParaRPr lang="zh-TW" altLang="en-US"/>
          </a:p>
        </p:txBody>
      </p:sp>
      <p:sp>
        <p:nvSpPr>
          <p:cNvPr id="7" name="投影片編號版面配置區 6"/>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5187748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r>
              <a:rPr lang="pl-PL" altLang="zh-TW"/>
              <a:t>DC &amp; CV Lab. CSIE NTU</a:t>
            </a:r>
            <a:endParaRPr lang="zh-TW" altLang="en-US"/>
          </a:p>
        </p:txBody>
      </p:sp>
      <p:sp>
        <p:nvSpPr>
          <p:cNvPr id="7" name="投影片編號版面配置區 6"/>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133751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3465105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r>
              <a:rPr lang="pl-PL" altLang="zh-TW"/>
              <a:t>DC &amp; CV Lab. CSIE NTU</a:t>
            </a:r>
            <a:endParaRPr lang="zh-TW" altLang="en-US"/>
          </a:p>
        </p:txBody>
      </p:sp>
      <p:sp>
        <p:nvSpPr>
          <p:cNvPr id="6" name="投影片編號版面配置區 5"/>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37225657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r>
              <a:rPr lang="pl-PL" altLang="zh-TW"/>
              <a:t>DC &amp; CV Lab. CSIE NTU</a:t>
            </a:r>
            <a:endParaRPr lang="zh-TW" altLang="en-US"/>
          </a:p>
        </p:txBody>
      </p:sp>
      <p:sp>
        <p:nvSpPr>
          <p:cNvPr id="6" name="投影片編號版面配置區 5"/>
          <p:cNvSpPr>
            <a:spLocks noGrp="1"/>
          </p:cNvSpPr>
          <p:nvPr>
            <p:ph type="sldNum" sz="quarter" idx="12"/>
          </p:nvPr>
        </p:nvSpPr>
        <p:spPr/>
        <p:txBody>
          <a:bodyPr/>
          <a:lstStyle/>
          <a:p>
            <a:fld id="{6E50E75A-0687-4097-864A-F183FC2F2CA9}" type="slidenum">
              <a:rPr lang="zh-TW" altLang="en-US" smtClean="0"/>
              <a:t>‹#›</a:t>
            </a:fld>
            <a:endParaRPr lang="zh-TW" altLang="en-US"/>
          </a:p>
        </p:txBody>
      </p:sp>
    </p:spTree>
    <p:extLst>
      <p:ext uri="{BB962C8B-B14F-4D97-AF65-F5344CB8AC3E}">
        <p14:creationId xmlns:p14="http://schemas.microsoft.com/office/powerpoint/2010/main" val="1590736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1520277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534408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1302384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2392790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a:ln/>
        </p:spPr>
        <p:txBody>
          <a:bodyPr/>
          <a:lstStyle>
            <a:lvl1pPr>
              <a:defRPr b="0">
                <a:effectLst/>
                <a:latin typeface="Times New Roman" pitchFamily="18" charset="0"/>
              </a:defRPr>
            </a:lvl1p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271584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260350"/>
            <a:ext cx="165576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1042988" y="333375"/>
            <a:ext cx="810101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4"/>
          <p:cNvSpPr>
            <a:spLocks noGrp="1" noChangeArrowheads="1"/>
          </p:cNvSpPr>
          <p:nvPr>
            <p:ph type="body" idx="1"/>
          </p:nvPr>
        </p:nvSpPr>
        <p:spPr bwMode="auto">
          <a:xfrm>
            <a:off x="684213" y="2041525"/>
            <a:ext cx="8229600"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p:cNvSpPr>
            <a:spLocks noGrp="1" noChangeArrowheads="1"/>
          </p:cNvSpPr>
          <p:nvPr>
            <p:ph type="ftr" sz="quarter" idx="3"/>
          </p:nvPr>
        </p:nvSpPr>
        <p:spPr bwMode="auto">
          <a:xfrm>
            <a:off x="3116263" y="65008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0" sz="1000" b="1">
                <a:effectLst>
                  <a:outerShdw blurRad="38100" dist="38100" dir="2700000" algn="tl">
                    <a:srgbClr val="C0C0C0"/>
                  </a:outerShdw>
                </a:effectLst>
                <a:latin typeface="Comic Sans MS" pitchFamily="66" charset="0"/>
              </a:defRPr>
            </a:lvl1pPr>
          </a:lstStyle>
          <a:p>
            <a:pPr>
              <a:defRPr/>
            </a:pPr>
            <a:r>
              <a:rPr lang="en-US" altLang="zh-TW">
                <a:latin typeface="Times New Roman" pitchFamily="18" charset="0"/>
              </a:rPr>
              <a:t>DC &amp; CV Lab.</a:t>
            </a:r>
          </a:p>
          <a:p>
            <a:pPr>
              <a:defRPr/>
            </a:pPr>
            <a:r>
              <a:rPr lang="en-US" altLang="zh-TW" b="0">
                <a:effectLst/>
              </a:rPr>
              <a:t>CSIE NTU</a:t>
            </a:r>
          </a:p>
        </p:txBody>
      </p:sp>
      <p:sp>
        <p:nvSpPr>
          <p:cNvPr id="1030" name="Line 43"/>
          <p:cNvSpPr>
            <a:spLocks noChangeShapeType="1"/>
          </p:cNvSpPr>
          <p:nvPr userDrawn="1"/>
        </p:nvSpPr>
        <p:spPr bwMode="auto">
          <a:xfrm>
            <a:off x="971550" y="1844675"/>
            <a:ext cx="7667625"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 name="投影片編號版面配置區 1">
            <a:extLst>
              <a:ext uri="{FF2B5EF4-FFF2-40B4-BE49-F238E27FC236}">
                <a16:creationId xmlns:a16="http://schemas.microsoft.com/office/drawing/2014/main" id="{89FE8CDF-E72A-475C-8832-5B7D860FEB0D}"/>
              </a:ext>
            </a:extLst>
          </p:cNvPr>
          <p:cNvSpPr>
            <a:spLocks noGrp="1"/>
          </p:cNvSpPr>
          <p:nvPr>
            <p:ph type="sldNum" sz="quarter" idx="4"/>
          </p:nvPr>
        </p:nvSpPr>
        <p:spPr>
          <a:xfrm>
            <a:off x="6948264" y="645318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E9653-E941-43F1-AAD4-97DDCA7ECE97}"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99"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a:extLst>
              <a:ext uri="{FF2B5EF4-FFF2-40B4-BE49-F238E27FC236}">
                <a16:creationId xmlns:a16="http://schemas.microsoft.com/office/drawing/2014/main" id="{CE0F3D5B-103B-43D6-8668-50326D3655DD}"/>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260350"/>
            <a:ext cx="1655763" cy="1673225"/>
          </a:xfrm>
          <a:prstGeom prst="rect">
            <a:avLst/>
          </a:prstGeom>
          <a:noFill/>
          <a:extLst>
            <a:ext uri="{909E8E84-426E-40DD-AFC4-6F175D3DCCD1}">
              <a14:hiddenFill xmlns:a14="http://schemas.microsoft.com/office/drawing/2010/main">
                <a:solidFill>
                  <a:srgbClr val="FFFFFF"/>
                </a:solidFill>
              </a14:hiddenFill>
            </a:ext>
          </a:extLst>
        </p:spPr>
      </p:pic>
      <p:sp>
        <p:nvSpPr>
          <p:cNvPr id="10243" name="Rectangle 3">
            <a:extLst>
              <a:ext uri="{FF2B5EF4-FFF2-40B4-BE49-F238E27FC236}">
                <a16:creationId xmlns:a16="http://schemas.microsoft.com/office/drawing/2014/main" id="{47C14F72-DED2-4835-B0B3-396ED7DB7C06}"/>
              </a:ext>
            </a:extLst>
          </p:cNvPr>
          <p:cNvSpPr>
            <a:spLocks noGrp="1" noChangeArrowheads="1"/>
          </p:cNvSpPr>
          <p:nvPr>
            <p:ph type="title"/>
          </p:nvPr>
        </p:nvSpPr>
        <p:spPr bwMode="auto">
          <a:xfrm>
            <a:off x="1042988" y="333375"/>
            <a:ext cx="810101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44" name="Rectangle 4">
            <a:extLst>
              <a:ext uri="{FF2B5EF4-FFF2-40B4-BE49-F238E27FC236}">
                <a16:creationId xmlns:a16="http://schemas.microsoft.com/office/drawing/2014/main" id="{143347C4-FE80-49D7-A459-42C0AB4B0FF6}"/>
              </a:ext>
            </a:extLst>
          </p:cNvPr>
          <p:cNvSpPr>
            <a:spLocks noGrp="1" noChangeArrowheads="1"/>
          </p:cNvSpPr>
          <p:nvPr>
            <p:ph type="body" idx="1"/>
          </p:nvPr>
        </p:nvSpPr>
        <p:spPr bwMode="auto">
          <a:xfrm>
            <a:off x="684213" y="2041525"/>
            <a:ext cx="8229600"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a:extLst>
              <a:ext uri="{FF2B5EF4-FFF2-40B4-BE49-F238E27FC236}">
                <a16:creationId xmlns:a16="http://schemas.microsoft.com/office/drawing/2014/main" id="{FCD923ED-0AA8-405F-8D99-C2F065333886}"/>
              </a:ext>
            </a:extLst>
          </p:cNvPr>
          <p:cNvSpPr>
            <a:spLocks noGrp="1" noChangeArrowheads="1"/>
          </p:cNvSpPr>
          <p:nvPr>
            <p:ph type="ftr" sz="quarter" idx="3"/>
          </p:nvPr>
        </p:nvSpPr>
        <p:spPr bwMode="auto">
          <a:xfrm>
            <a:off x="3116263" y="65008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0" sz="1000" b="1">
                <a:effectLst>
                  <a:outerShdw blurRad="38100" dist="38100" dir="2700000" algn="tl">
                    <a:srgbClr val="C0C0C0"/>
                  </a:outerShdw>
                </a:effectLst>
                <a:latin typeface="Comic Sans MS" panose="030F0702030302020204" pitchFamily="66" charset="0"/>
              </a:defRPr>
            </a:lvl1pPr>
          </a:lstStyle>
          <a:p>
            <a:r>
              <a:rPr lang="en-US" altLang="zh-TW">
                <a:latin typeface="Times New Roman" panose="02020603050405020304" pitchFamily="18" charset="0"/>
              </a:rPr>
              <a:t>DC &amp; CV Lab.</a:t>
            </a:r>
          </a:p>
          <a:p>
            <a:r>
              <a:rPr lang="en-US" altLang="zh-TW" b="0">
                <a:effectLst/>
              </a:rPr>
              <a:t>CSIE NTU</a:t>
            </a:r>
          </a:p>
        </p:txBody>
      </p:sp>
      <p:sp>
        <p:nvSpPr>
          <p:cNvPr id="10283" name="Line 43">
            <a:extLst>
              <a:ext uri="{FF2B5EF4-FFF2-40B4-BE49-F238E27FC236}">
                <a16:creationId xmlns:a16="http://schemas.microsoft.com/office/drawing/2014/main" id="{1FF90FEE-CD85-452F-9C76-0F0C13F67462}"/>
              </a:ext>
            </a:extLst>
          </p:cNvPr>
          <p:cNvSpPr>
            <a:spLocks noChangeShapeType="1"/>
          </p:cNvSpPr>
          <p:nvPr userDrawn="1"/>
        </p:nvSpPr>
        <p:spPr bwMode="auto">
          <a:xfrm>
            <a:off x="971550" y="1844675"/>
            <a:ext cx="7667625"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fontAlgn="base">
        <a:spcBef>
          <a:spcPct val="0"/>
        </a:spcBef>
        <a:spcAft>
          <a:spcPct val="0"/>
        </a:spcAft>
        <a:defRPr kumimoji="1" sz="3900" b="1" kern="1200">
          <a:solidFill>
            <a:schemeClr val="tx2"/>
          </a:solidFill>
          <a:latin typeface="+mj-lt"/>
          <a:ea typeface="+mj-ea"/>
          <a:cs typeface="+mj-cs"/>
        </a:defRPr>
      </a:lvl1pPr>
      <a:lvl2pPr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2pPr>
      <a:lvl3pPr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3pPr>
      <a:lvl4pPr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4pPr>
      <a:lvl5pPr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5pPr>
      <a:lvl6pPr marL="457200"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6pPr>
      <a:lvl7pPr marL="914400"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7pPr>
      <a:lvl8pPr marL="1371600"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8pPr>
      <a:lvl9pPr marL="1828800" algn="l" rtl="0" fontAlgn="base">
        <a:spcBef>
          <a:spcPct val="0"/>
        </a:spcBef>
        <a:spcAft>
          <a:spcPct val="0"/>
        </a:spcAft>
        <a:defRPr kumimoji="1" sz="3900" b="1">
          <a:solidFill>
            <a:schemeClr val="tx2"/>
          </a:solidFill>
          <a:latin typeface="Arial" panose="020B0604020202020204" pitchFamily="34" charset="0"/>
          <a:ea typeface="新細明體" panose="02020500000000000000" pitchFamily="18" charset="-12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kumimoji="1"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kumimoji="1"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kumimoji="1"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kumimoji="1"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pl-PL" altLang="zh-TW"/>
              <a:t>DC &amp; CV Lab. CSIE NTU</a:t>
            </a:r>
            <a:endParaRPr lang="zh-TW" altLang="en-US"/>
          </a:p>
        </p:txBody>
      </p:sp>
      <p:sp>
        <p:nvSpPr>
          <p:cNvPr id="6" name="投影片編號版面配置區 5"/>
          <p:cNvSpPr>
            <a:spLocks noGrp="1"/>
          </p:cNvSpPr>
          <p:nvPr>
            <p:ph type="sldNum" sz="quarter" idx="4"/>
          </p:nvPr>
        </p:nvSpPr>
        <p:spPr>
          <a:xfrm>
            <a:off x="6922077" y="6356351"/>
            <a:ext cx="20574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E50E75A-0687-4097-864A-F183FC2F2CA9}" type="slidenum">
              <a:rPr lang="zh-TW" altLang="en-US" smtClean="0"/>
              <a:pPr/>
              <a:t>‹#›</a:t>
            </a:fld>
            <a:endParaRPr lang="zh-TW" altLang="en-US" dirty="0"/>
          </a:p>
        </p:txBody>
      </p:sp>
    </p:spTree>
    <p:extLst>
      <p:ext uri="{BB962C8B-B14F-4D97-AF65-F5344CB8AC3E}">
        <p14:creationId xmlns:p14="http://schemas.microsoft.com/office/powerpoint/2010/main" val="1766838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TW"/>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08922185@ntu.edu.tw"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23.png"/><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12.xml"/><Relationship Id="rId5" Type="http://schemas.openxmlformats.org/officeDocument/2006/relationships/image" Target="../media/image135.png"/><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openstax.org/books/calculus-volume-3/pages/4-6-directional-derivatives-and-the-gradient"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8.gif"/></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42.gif"/><Relationship Id="rId5" Type="http://schemas.openxmlformats.org/officeDocument/2006/relationships/image" Target="../media/image141.png"/><Relationship Id="rId4" Type="http://schemas.openxmlformats.org/officeDocument/2006/relationships/image" Target="../media/image140.gi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44.gif"/><Relationship Id="rId4" Type="http://schemas.openxmlformats.org/officeDocument/2006/relationships/image" Target="../media/image14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2.xml"/><Relationship Id="rId1" Type="http://schemas.openxmlformats.org/officeDocument/2006/relationships/slideLayout" Target="../slideLayouts/slideLayout13.xml"/><Relationship Id="rId5" Type="http://schemas.openxmlformats.org/officeDocument/2006/relationships/hyperlink" Target="https://ieeexplore.ieee.org/document/4309068" TargetMode="External"/><Relationship Id="rId4" Type="http://schemas.openxmlformats.org/officeDocument/2006/relationships/image" Target="../media/image14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blackwells.co.uk/bookshop/home" TargetMode="External"/><Relationship Id="rId4" Type="http://schemas.openxmlformats.org/officeDocument/2006/relationships/hyperlink" Target="https://blackwells.co.uk/assets/images2011/BMO/Product%20Pages/B%20-%20Aerial/BLUESKY%20125cm%20Aerial%20Imagery%20(1%20June%202009).jp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amazon.com/Digital-Image-Processing-Rafael-Gonzalez/dp/0133356728"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3" Type="http://schemas.openxmlformats.org/officeDocument/2006/relationships/hyperlink" Target="https://www.amazon.com/Digital-Image-Processing-Rafael-Gonzalez/dp/0133356728"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8.xml.rels><?xml version="1.0" encoding="UTF-8" standalone="yes"?>
<Relationships xmlns="http://schemas.openxmlformats.org/package/2006/relationships"><Relationship Id="rId3" Type="http://schemas.openxmlformats.org/officeDocument/2006/relationships/hyperlink" Target="https://www.amazon.com/Digital-Image-Processing-Rafael-Gonzalez/dp/0133356728"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3.png"/><Relationship Id="rId4"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7"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100.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61.png"/><Relationship Id="rId4" Type="http://schemas.openxmlformats.org/officeDocument/2006/relationships/image" Target="../media/image11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Least_squares" TargetMode="Externa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33.xml"/><Relationship Id="rId1" Type="http://schemas.openxmlformats.org/officeDocument/2006/relationships/slideLayout" Target="../slideLayouts/slideLayout12.xml"/><Relationship Id="rId5" Type="http://schemas.openxmlformats.org/officeDocument/2006/relationships/image" Target="../media/image168.png"/><Relationship Id="rId4" Type="http://schemas.openxmlformats.org/officeDocument/2006/relationships/image" Target="../media/image1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175.jpeg"/></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177.png"/></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7.xml"/><Relationship Id="rId1" Type="http://schemas.openxmlformats.org/officeDocument/2006/relationships/slideLayout" Target="../slideLayouts/slideLayout12.xml"/><Relationship Id="rId5" Type="http://schemas.openxmlformats.org/officeDocument/2006/relationships/image" Target="../media/image176.png"/><Relationship Id="rId4" Type="http://schemas.openxmlformats.org/officeDocument/2006/relationships/image" Target="../media/image179.png"/></Relationships>
</file>

<file path=ppt/slides/_rels/slide1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176.png"/></Relationships>
</file>

<file path=ppt/slides/_rels/slide1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0.xml"/><Relationship Id="rId1" Type="http://schemas.openxmlformats.org/officeDocument/2006/relationships/slideLayout" Target="../slideLayouts/slideLayout13.xml"/><Relationship Id="rId6" Type="http://schemas.openxmlformats.org/officeDocument/2006/relationships/image" Target="../media/image185.png"/><Relationship Id="rId5" Type="http://schemas.openxmlformats.org/officeDocument/2006/relationships/image" Target="../media/image181.png"/><Relationship Id="rId4" Type="http://schemas.openxmlformats.org/officeDocument/2006/relationships/image" Target="../media/image184.png"/></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1.xml"/><Relationship Id="rId1" Type="http://schemas.openxmlformats.org/officeDocument/2006/relationships/slideLayout" Target="../slideLayouts/slideLayout13.xml"/><Relationship Id="rId4" Type="http://schemas.openxmlformats.org/officeDocument/2006/relationships/image" Target="../media/image176.png"/></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wolframalpha.com/"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0.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3.png"/><Relationship Id="rId4" Type="http://schemas.openxmlformats.org/officeDocument/2006/relationships/image" Target="../media/image30.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70.png"/><Relationship Id="rId7" Type="http://schemas.openxmlformats.org/officeDocument/2006/relationships/image" Target="../media/image3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1.png"/></Relationships>
</file>

<file path=ppt/slides/_rels/slide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91.png"/><Relationship Id="rId4" Type="http://schemas.openxmlformats.org/officeDocument/2006/relationships/image" Target="../media/image271.png"/></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410.png"/></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12.png"/></Relationships>
</file>

<file path=ppt/slides/_rels/slide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zh.wikipedia.org/wiki/%E5%8D%A1%E6%96%B9%E5%88%86%E4%BD%88" TargetMode="Externa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zh.wikipedia.org/wiki/%E5%8D%A1%E6%96%B9%E5%88%86%E4%BD%88"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hyperlink" Target="https://zh.wikipedia.org/wiki/%E5%8D%A1%E6%96%B9%E5%88%86%E4%BD%88"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ll3dp.com/what-is-stl-file-format-extension-3d-printing/"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411.png"/><Relationship Id="rId7"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Student%27s_t-distribution"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pinterest.com/pin/29667469418724024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2.xml"/><Relationship Id="rId5" Type="http://schemas.openxmlformats.org/officeDocument/2006/relationships/hyperlink" Target="https://www.semanticscholar.org/paper/Gradient-Based-Edge-Detection-of-Songket-Motifs-Jamil-Sembok/eea31d166c062a3dddccb212474a6b8565ae6eee/figure/2" TargetMode="External"/><Relationship Id="rId4" Type="http://schemas.openxmlformats.org/officeDocument/2006/relationships/hyperlink" Target="https://www.semanticscholar.org/paper/Gradient-Based-Edge-Detection-of-Songket-Motifs-Jamil-Sembok/eea31d166c062a3dddccb212474a6b8"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Cubic_surface"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270.png"/><Relationship Id="rId7" Type="http://schemas.openxmlformats.org/officeDocument/2006/relationships/image" Target="../media/image62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20.png"/><Relationship Id="rId4" Type="http://schemas.openxmlformats.org/officeDocument/2006/relationships/image" Target="../media/image271.png"/></Relationships>
</file>

<file path=ppt/slides/_rels/slide7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690.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hyperlink" Target="http://&#12583;&#24341;&#29992;http:/140.117.156.238/course/CSSV/2011/%E7%9B%A3%E6%8E%A7%E8%A6%96%E8%A8%8A_ch3.pdf"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hyperlink" Target="https://www.coursera.org/learn/computers-waves-simulations"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coursera.org/learn/computers-waves-simulations"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mhtl.uwaterloo.ca/courses/me755/web_chap6.pdf" TargetMode="External"/><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940.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5.xml"/><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9.xml"/><Relationship Id="rId1" Type="http://schemas.openxmlformats.org/officeDocument/2006/relationships/slideLayout" Target="../slideLayouts/slideLayout15.xml"/><Relationship Id="rId5" Type="http://schemas.openxmlformats.org/officeDocument/2006/relationships/image" Target="../media/image120.pn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p:txBody>
          <a:bodyPr/>
          <a:lstStyle/>
          <a:p>
            <a:pPr eaLnBrk="1" hangingPunct="1"/>
            <a:r>
              <a:rPr lang="en-US" altLang="zh-TW" dirty="0"/>
              <a:t>Computer and Robot Vision I</a:t>
            </a:r>
          </a:p>
        </p:txBody>
      </p:sp>
      <p:sp>
        <p:nvSpPr>
          <p:cNvPr id="5124" name="Rectangle 3"/>
          <p:cNvSpPr>
            <a:spLocks noGrp="1" noChangeArrowheads="1"/>
          </p:cNvSpPr>
          <p:nvPr>
            <p:ph type="subTitle" idx="1"/>
          </p:nvPr>
        </p:nvSpPr>
        <p:spPr>
          <a:xfrm>
            <a:off x="684213" y="3049588"/>
            <a:ext cx="7107237" cy="2684462"/>
          </a:xfrm>
        </p:spPr>
        <p:txBody>
          <a:bodyPr/>
          <a:lstStyle/>
          <a:p>
            <a:pPr eaLnBrk="1" hangingPunct="1"/>
            <a:r>
              <a:rPr lang="en-US" altLang="zh-TW" dirty="0"/>
              <a:t>Chapter 8</a:t>
            </a:r>
          </a:p>
          <a:p>
            <a:pPr eaLnBrk="1" hangingPunct="1"/>
            <a:r>
              <a:rPr lang="en-US" altLang="zh-TW" dirty="0"/>
              <a:t>The Facet Model</a:t>
            </a:r>
          </a:p>
        </p:txBody>
      </p:sp>
      <p:sp>
        <p:nvSpPr>
          <p:cNvPr id="5125" name="Text Box 4"/>
          <p:cNvSpPr txBox="1">
            <a:spLocks noChangeArrowheads="1"/>
          </p:cNvSpPr>
          <p:nvPr/>
        </p:nvSpPr>
        <p:spPr bwMode="auto">
          <a:xfrm>
            <a:off x="4211638" y="4724400"/>
            <a:ext cx="49323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ClrTx/>
              <a:buSzTx/>
              <a:buNone/>
            </a:pPr>
            <a:r>
              <a:rPr lang="en-US" altLang="zh-TW" sz="1800" dirty="0">
                <a:latin typeface="Arial"/>
                <a:ea typeface="新細明體"/>
                <a:cs typeface="Arial"/>
              </a:rPr>
              <a:t>Presented by: </a:t>
            </a:r>
            <a:r>
              <a:rPr kumimoji="0" lang="zh-TW" altLang="en-US" sz="1800">
                <a:latin typeface="Arial"/>
                <a:ea typeface="新細明體"/>
                <a:cs typeface="Arial"/>
              </a:rPr>
              <a:t>湯竣淋</a:t>
            </a:r>
            <a:endParaRPr kumimoji="0" lang="zh-TW" altLang="en-US"/>
          </a:p>
          <a:p>
            <a:pPr algn="ctr">
              <a:spcBef>
                <a:spcPct val="0"/>
              </a:spcBef>
              <a:buClrTx/>
              <a:buSzTx/>
              <a:buFontTx/>
              <a:buNone/>
            </a:pPr>
            <a:r>
              <a:rPr kumimoji="0" lang="en-US" altLang="zh-CN" sz="1800" dirty="0">
                <a:latin typeface="Arial"/>
                <a:ea typeface="新細明體"/>
                <a:cs typeface="Arial"/>
                <a:hlinkClick r:id="rId3"/>
              </a:rPr>
              <a:t>r08922185</a:t>
            </a:r>
            <a:r>
              <a:rPr kumimoji="0" lang="en-US" altLang="zh-TW" sz="1800" dirty="0">
                <a:latin typeface="Arial"/>
                <a:ea typeface="新細明體"/>
                <a:cs typeface="Arial"/>
                <a:hlinkClick r:id="rId3"/>
              </a:rPr>
              <a:t>@ntu.edu.tw</a:t>
            </a:r>
            <a:endParaRPr lang="en-US" altLang="zh-TW" sz="1800">
              <a:latin typeface="Arial"/>
              <a:ea typeface="新細明體"/>
              <a:cs typeface="Arial"/>
            </a:endParaRPr>
          </a:p>
          <a:p>
            <a:pPr algn="ctr" eaLnBrk="1" hangingPunct="1">
              <a:spcBef>
                <a:spcPct val="0"/>
              </a:spcBef>
              <a:buClrTx/>
              <a:buSzTx/>
              <a:buFontTx/>
              <a:buNone/>
            </a:pPr>
            <a:r>
              <a:rPr kumimoji="0" lang="zh-TW" altLang="en-US" sz="1800" dirty="0"/>
              <a:t>指導教授</a:t>
            </a:r>
            <a:r>
              <a:rPr kumimoji="0" lang="en-US" altLang="zh-TW" sz="1800" dirty="0"/>
              <a:t>: </a:t>
            </a:r>
            <a:r>
              <a:rPr kumimoji="0" lang="zh-TW" altLang="en-US" sz="1800" dirty="0"/>
              <a:t>傅楸善 博士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TW" dirty="0"/>
              <a:t>8.2 Relative Maxima</a:t>
            </a:r>
          </a:p>
        </p:txBody>
      </p:sp>
      <p:sp>
        <p:nvSpPr>
          <p:cNvPr id="10244" name="Rectangle 3"/>
          <p:cNvSpPr>
            <a:spLocks noGrp="1" noChangeArrowheads="1"/>
          </p:cNvSpPr>
          <p:nvPr>
            <p:ph type="body" idx="1"/>
          </p:nvPr>
        </p:nvSpPr>
        <p:spPr/>
        <p:txBody>
          <a:bodyPr/>
          <a:lstStyle/>
          <a:p>
            <a:pPr marL="457200" lvl="1" indent="0" eaLnBrk="1" hangingPunct="1">
              <a:buNone/>
            </a:pPr>
            <a:endParaRPr lang="en-US" dirty="0">
              <a:ea typeface="+mn-lt"/>
              <a:cs typeface="+mn-lt"/>
            </a:endParaRPr>
          </a:p>
          <a:p>
            <a:endParaRPr lang="en-US" altLang="zh-TW" dirty="0">
              <a:cs typeface="Arial"/>
            </a:endParaRPr>
          </a:p>
          <a:p>
            <a:pPr marL="0" indent="0" eaLnBrk="1" hangingPunct="1">
              <a:buNone/>
            </a:pPr>
            <a:endParaRPr lang="en-US" altLang="zh-TW" dirty="0">
              <a:cs typeface="Arial"/>
            </a:endParaRPr>
          </a:p>
          <a:p>
            <a:pPr eaLnBrk="1" hangingPunct="1"/>
            <a:endParaRPr lang="en-US" altLang="zh-TW" dirty="0"/>
          </a:p>
        </p:txBody>
      </p:sp>
      <p:pic>
        <p:nvPicPr>
          <p:cNvPr id="2" name="圖片 2" descr="一張含有 文字, 地圖 的圖片&#10;&#10;描述是以非常高的可信度產生">
            <a:extLst>
              <a:ext uri="{FF2B5EF4-FFF2-40B4-BE49-F238E27FC236}">
                <a16:creationId xmlns:a16="http://schemas.microsoft.com/office/drawing/2014/main" id="{18E85476-AEB7-4A97-AD04-21836A822931}"/>
              </a:ext>
            </a:extLst>
          </p:cNvPr>
          <p:cNvPicPr>
            <a:picLocks noChangeAspect="1"/>
          </p:cNvPicPr>
          <p:nvPr/>
        </p:nvPicPr>
        <p:blipFill>
          <a:blip r:embed="rId3"/>
          <a:stretch>
            <a:fillRect/>
          </a:stretch>
        </p:blipFill>
        <p:spPr>
          <a:xfrm>
            <a:off x="928688" y="2416837"/>
            <a:ext cx="7743824" cy="3881701"/>
          </a:xfrm>
          <a:prstGeom prst="rect">
            <a:avLst/>
          </a:prstGeom>
        </p:spPr>
      </p:pic>
      <p:pic>
        <p:nvPicPr>
          <p:cNvPr id="5" name="圖片 5">
            <a:extLst>
              <a:ext uri="{FF2B5EF4-FFF2-40B4-BE49-F238E27FC236}">
                <a16:creationId xmlns:a16="http://schemas.microsoft.com/office/drawing/2014/main" id="{4ABA3323-70CC-469A-B9A0-AA469607CE99}"/>
              </a:ext>
            </a:extLst>
          </p:cNvPr>
          <p:cNvPicPr>
            <a:picLocks noChangeAspect="1"/>
          </p:cNvPicPr>
          <p:nvPr/>
        </p:nvPicPr>
        <p:blipFill>
          <a:blip r:embed="rId4"/>
          <a:stretch>
            <a:fillRect/>
          </a:stretch>
        </p:blipFill>
        <p:spPr>
          <a:xfrm>
            <a:off x="1214438" y="1957388"/>
            <a:ext cx="1657350" cy="300038"/>
          </a:xfrm>
          <a:prstGeom prst="rect">
            <a:avLst/>
          </a:prstGeom>
        </p:spPr>
      </p:pic>
      <p:sp>
        <p:nvSpPr>
          <p:cNvPr id="3" name="頁尾版面配置區 2">
            <a:extLst>
              <a:ext uri="{FF2B5EF4-FFF2-40B4-BE49-F238E27FC236}">
                <a16:creationId xmlns:a16="http://schemas.microsoft.com/office/drawing/2014/main" id="{FE6C104C-ACB9-4CF6-B784-33C651408D9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7BECD5E0-425E-4C19-8B49-756B385B4EE0}"/>
              </a:ext>
            </a:extLst>
          </p:cNvPr>
          <p:cNvSpPr>
            <a:spLocks noGrp="1"/>
          </p:cNvSpPr>
          <p:nvPr>
            <p:ph type="sldNum" sz="quarter" idx="4"/>
          </p:nvPr>
        </p:nvSpPr>
        <p:spPr/>
        <p:txBody>
          <a:bodyPr/>
          <a:lstStyle/>
          <a:p>
            <a:fld id="{D14E9653-E941-43F1-AAD4-97DDCA7ECE97}" type="slidenum">
              <a:rPr lang="zh-TW" altLang="en-US" smtClean="0"/>
              <a:t>9</a:t>
            </a:fld>
            <a:endParaRPr lang="zh-TW" altLang="en-US"/>
          </a:p>
        </p:txBody>
      </p:sp>
    </p:spTree>
    <p:extLst>
      <p:ext uri="{BB962C8B-B14F-4D97-AF65-F5344CB8AC3E}">
        <p14:creationId xmlns:p14="http://schemas.microsoft.com/office/powerpoint/2010/main" val="3436333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9"/>
          <p:cNvSpPr>
            <a:spLocks noGrp="1" noChangeArrowheads="1"/>
          </p:cNvSpPr>
          <p:nvPr>
            <p:ph type="title" sz="quarter"/>
          </p:nvPr>
        </p:nvSpPr>
        <p:spPr>
          <a:noFill/>
        </p:spPr>
        <p:txBody>
          <a:bodyPr/>
          <a:lstStyle/>
          <a:p>
            <a:pPr eaLnBrk="1" hangingPunct="1"/>
            <a:r>
              <a:rPr lang="en-US" altLang="zh-TW"/>
              <a:t>8.8.3 Equal-Weighted Least-Squares Fitting Problem (cont’)</a:t>
            </a:r>
          </a:p>
        </p:txBody>
      </p:sp>
      <p:pic>
        <p:nvPicPr>
          <p:cNvPr id="26628" name="Picture 18"/>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73906" y="3852564"/>
            <a:ext cx="5508625" cy="1695450"/>
          </a:xfrm>
          <a:noFill/>
        </p:spPr>
      </p:pic>
      <p:pic>
        <p:nvPicPr>
          <p:cNvPr id="26629" name="Picture 15"/>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483768" y="1928912"/>
            <a:ext cx="5688013" cy="1752600"/>
          </a:xfrm>
          <a:noFill/>
        </p:spPr>
      </p:pic>
      <p:pic>
        <p:nvPicPr>
          <p:cNvPr id="26630" name="Picture 20"/>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6317711" y="3752552"/>
            <a:ext cx="2016125" cy="1795462"/>
          </a:xfrm>
          <a:noFill/>
        </p:spPr>
      </p:pic>
      <p:pic>
        <p:nvPicPr>
          <p:cNvPr id="26631" name="Picture 22"/>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755650" y="5548014"/>
            <a:ext cx="7777163" cy="1049338"/>
          </a:xfrm>
          <a:noFill/>
        </p:spPr>
      </p:pic>
      <p:sp>
        <p:nvSpPr>
          <p:cNvPr id="2" name="頁尾版面配置區 1">
            <a:extLst>
              <a:ext uri="{FF2B5EF4-FFF2-40B4-BE49-F238E27FC236}">
                <a16:creationId xmlns:a16="http://schemas.microsoft.com/office/drawing/2014/main" id="{57FAAF09-62A6-4FD9-AACF-5D6EEC97C49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8" name="圖片 7">
            <a:extLst>
              <a:ext uri="{FF2B5EF4-FFF2-40B4-BE49-F238E27FC236}">
                <a16:creationId xmlns:a16="http://schemas.microsoft.com/office/drawing/2014/main" id="{6024D03A-3568-4500-8576-CD2B38DCAFFC}"/>
              </a:ext>
            </a:extLst>
          </p:cNvPr>
          <p:cNvPicPr>
            <a:picLocks noChangeAspect="1"/>
          </p:cNvPicPr>
          <p:nvPr/>
        </p:nvPicPr>
        <p:blipFill>
          <a:blip r:embed="rId7"/>
          <a:stretch>
            <a:fillRect/>
          </a:stretch>
        </p:blipFill>
        <p:spPr>
          <a:xfrm>
            <a:off x="744061" y="2056935"/>
            <a:ext cx="1691064" cy="149258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Break time</a:t>
            </a:r>
            <a:endParaRPr lang="zh-TW" altLang="en-US" dirty="0"/>
          </a:p>
        </p:txBody>
      </p:sp>
      <p:pic>
        <p:nvPicPr>
          <p:cNvPr id="7" name="內容版面配置區 6">
            <a:extLst>
              <a:ext uri="{FF2B5EF4-FFF2-40B4-BE49-F238E27FC236}">
                <a16:creationId xmlns:a16="http://schemas.microsoft.com/office/drawing/2014/main" id="{75226FC7-653E-41B6-8893-2DD8C9EAAB91}"/>
              </a:ext>
            </a:extLst>
          </p:cNvPr>
          <p:cNvPicPr>
            <a:picLocks noGrp="1" noChangeAspect="1"/>
          </p:cNvPicPr>
          <p:nvPr>
            <p:ph idx="1"/>
          </p:nvPr>
        </p:nvPicPr>
        <p:blipFill>
          <a:blip r:embed="rId3"/>
          <a:stretch>
            <a:fillRect/>
          </a:stretch>
        </p:blipFill>
        <p:spPr>
          <a:xfrm>
            <a:off x="1331640" y="1858592"/>
            <a:ext cx="6768752" cy="4597836"/>
          </a:xfrm>
          <a:prstGeom prst="rect">
            <a:avLst/>
          </a:prstGeom>
        </p:spPr>
      </p:pic>
      <p:sp>
        <p:nvSpPr>
          <p:cNvPr id="5" name="頁尾版面配置區 4">
            <a:extLst>
              <a:ext uri="{FF2B5EF4-FFF2-40B4-BE49-F238E27FC236}">
                <a16:creationId xmlns:a16="http://schemas.microsoft.com/office/drawing/2014/main" id="{4CDFCC8B-E0E6-40DD-8857-87A36A09637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AF77DAC7-3AA5-4F44-A59C-16468E698DF3}"/>
              </a:ext>
            </a:extLst>
          </p:cNvPr>
          <p:cNvSpPr>
            <a:spLocks noGrp="1"/>
          </p:cNvSpPr>
          <p:nvPr>
            <p:ph type="sldNum" sz="quarter" idx="4"/>
          </p:nvPr>
        </p:nvSpPr>
        <p:spPr/>
        <p:txBody>
          <a:bodyPr/>
          <a:lstStyle/>
          <a:p>
            <a:fld id="{D14E9653-E941-43F1-AAD4-97DDCA7ECE97}" type="slidenum">
              <a:rPr lang="zh-TW" altLang="en-US" smtClean="0"/>
              <a:t>100</a:t>
            </a:fld>
            <a:endParaRPr lang="zh-TW" altLang="en-US"/>
          </a:p>
        </p:txBody>
      </p:sp>
      <p:pic>
        <p:nvPicPr>
          <p:cNvPr id="367618" name="Picture 2">
            <a:extLst>
              <a:ext uri="{FF2B5EF4-FFF2-40B4-BE49-F238E27FC236}">
                <a16:creationId xmlns:a16="http://schemas.microsoft.com/office/drawing/2014/main" id="{F41F10A6-6594-4525-B72C-C71E047BA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003" y="4539827"/>
            <a:ext cx="1683544" cy="168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234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TW" dirty="0"/>
              <a:t>8.8.4 Directional Derivative Edge Finder</a:t>
            </a:r>
          </a:p>
        </p:txBody>
      </p:sp>
      <p:sp>
        <p:nvSpPr>
          <p:cNvPr id="27652" name="Rectangle 3"/>
          <p:cNvSpPr>
            <a:spLocks noGrp="1" noChangeArrowheads="1"/>
          </p:cNvSpPr>
          <p:nvPr>
            <p:ph type="body" sz="half" idx="1"/>
          </p:nvPr>
        </p:nvSpPr>
        <p:spPr>
          <a:xfrm>
            <a:off x="684213" y="2041525"/>
            <a:ext cx="7991475" cy="4483100"/>
          </a:xfrm>
        </p:spPr>
        <p:txBody>
          <a:bodyPr/>
          <a:lstStyle/>
          <a:p>
            <a:pPr eaLnBrk="1" hangingPunct="1"/>
            <a:r>
              <a:rPr lang="en-US" altLang="zh-TW" sz="2800" dirty="0">
                <a:latin typeface="Calibri" panose="020F0502020204030204" pitchFamily="34" charset="0"/>
                <a:cs typeface="Calibri" panose="020F0502020204030204" pitchFamily="34" charset="0"/>
              </a:rPr>
              <a:t>We define the directional derivative edge finder as the operator that places an edge in all pixels having </a:t>
            </a:r>
            <a:r>
              <a:rPr lang="en-US" altLang="zh-TW" sz="2800" b="1" dirty="0">
                <a:solidFill>
                  <a:srgbClr val="0000FF"/>
                </a:solidFill>
                <a:latin typeface="Calibri" panose="020F0502020204030204" pitchFamily="34" charset="0"/>
                <a:cs typeface="Calibri" panose="020F0502020204030204" pitchFamily="34" charset="0"/>
              </a:rPr>
              <a:t>a negatively sloped zero crossing</a:t>
            </a:r>
            <a:r>
              <a:rPr lang="en-US" altLang="zh-TW" sz="2800" dirty="0">
                <a:latin typeface="Calibri" panose="020F0502020204030204" pitchFamily="34" charset="0"/>
                <a:cs typeface="Calibri" panose="020F0502020204030204" pitchFamily="34" charset="0"/>
              </a:rPr>
              <a:t> of the second directional derivative taken in the direction of the gradient</a:t>
            </a:r>
          </a:p>
          <a:p>
            <a:pPr eaLnBrk="1" hangingPunct="1"/>
            <a:r>
              <a:rPr lang="en-US" altLang="zh-TW" sz="2800" i="1" dirty="0">
                <a:latin typeface="Calibri" panose="020F0502020204030204" pitchFamily="34" charset="0"/>
                <a:cs typeface="Calibri" panose="020F0502020204030204" pitchFamily="34" charset="0"/>
              </a:rPr>
              <a:t>r</a:t>
            </a:r>
            <a:r>
              <a:rPr lang="en-US" altLang="zh-TW" sz="2800" dirty="0">
                <a:latin typeface="Calibri" panose="020F0502020204030204" pitchFamily="34" charset="0"/>
                <a:cs typeface="Calibri" panose="020F0502020204030204" pitchFamily="34" charset="0"/>
              </a:rPr>
              <a:t>: row</a:t>
            </a:r>
          </a:p>
          <a:p>
            <a:pPr eaLnBrk="1" hangingPunct="1"/>
            <a:r>
              <a:rPr lang="en-US" altLang="zh-TW" sz="2800" i="1" dirty="0">
                <a:latin typeface="Calibri" panose="020F0502020204030204" pitchFamily="34" charset="0"/>
                <a:cs typeface="Calibri" panose="020F0502020204030204" pitchFamily="34" charset="0"/>
              </a:rPr>
              <a:t>c</a:t>
            </a:r>
            <a:r>
              <a:rPr lang="en-US" altLang="zh-TW" sz="2800" dirty="0">
                <a:latin typeface="Calibri" panose="020F0502020204030204" pitchFamily="34" charset="0"/>
                <a:cs typeface="Calibri" panose="020F0502020204030204" pitchFamily="34" charset="0"/>
              </a:rPr>
              <a:t>: column</a:t>
            </a:r>
          </a:p>
          <a:p>
            <a:pPr eaLnBrk="1" hangingPunct="1"/>
            <a:r>
              <a:rPr lang="el-GR" altLang="zh-TW" sz="2800" dirty="0">
                <a:latin typeface="Calibri" panose="020F0502020204030204" pitchFamily="34" charset="0"/>
                <a:cs typeface="Calibri" panose="020F0502020204030204" pitchFamily="34" charset="0"/>
              </a:rPr>
              <a:t>ρ</a:t>
            </a:r>
            <a:r>
              <a:rPr lang="en-US" altLang="zh-TW" sz="2800" dirty="0">
                <a:latin typeface="Calibri" panose="020F0502020204030204" pitchFamily="34" charset="0"/>
                <a:cs typeface="Calibri" panose="020F0502020204030204" pitchFamily="34" charset="0"/>
              </a:rPr>
              <a:t>: radius in polar coordinate</a:t>
            </a:r>
          </a:p>
          <a:p>
            <a:pPr eaLnBrk="1" hangingPunct="1"/>
            <a:r>
              <a:rPr lang="el-GR" altLang="zh-TW" sz="2800" dirty="0">
                <a:latin typeface="Calibri" panose="020F0502020204030204" pitchFamily="34" charset="0"/>
                <a:cs typeface="Calibri" panose="020F0502020204030204" pitchFamily="34" charset="0"/>
              </a:rPr>
              <a:t>α</a:t>
            </a:r>
            <a:r>
              <a:rPr lang="en-US" altLang="zh-TW" sz="2800" dirty="0">
                <a:latin typeface="Calibri" panose="020F0502020204030204" pitchFamily="34" charset="0"/>
                <a:cs typeface="Calibri" panose="020F0502020204030204" pitchFamily="34" charset="0"/>
              </a:rPr>
              <a:t>: angle in polar coordinate, clockwise from column axis</a:t>
            </a:r>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p:txBody>
      </p:sp>
      <p:sp>
        <p:nvSpPr>
          <p:cNvPr id="2" name="頁尾版面配置區 1">
            <a:extLst>
              <a:ext uri="{FF2B5EF4-FFF2-40B4-BE49-F238E27FC236}">
                <a16:creationId xmlns:a16="http://schemas.microsoft.com/office/drawing/2014/main" id="{D12D6FF2-EC70-4EEF-8570-617970F30C0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zh-TW" dirty="0"/>
              <a:t>8.8.4 Directional Derivative Edge Finder (</a:t>
            </a:r>
            <a:r>
              <a:rPr lang="en-US" altLang="zh-TW" dirty="0" err="1"/>
              <a:t>cont</a:t>
            </a:r>
            <a:r>
              <a:rPr lang="en-US" altLang="zh-TW" dirty="0"/>
              <a:t>’)</a:t>
            </a:r>
          </a:p>
        </p:txBody>
      </p:sp>
      <mc:AlternateContent xmlns:mc="http://schemas.openxmlformats.org/markup-compatibility/2006" xmlns:a14="http://schemas.microsoft.com/office/drawing/2010/main">
        <mc:Choice Requires="a14">
          <p:sp>
            <p:nvSpPr>
              <p:cNvPr id="28676" name="Rectangle 3"/>
              <p:cNvSpPr>
                <a:spLocks noGrp="1" noChangeArrowheads="1"/>
              </p:cNvSpPr>
              <p:nvPr>
                <p:ph type="body" sz="half" idx="1"/>
              </p:nvPr>
            </p:nvSpPr>
            <p:spPr>
              <a:xfrm>
                <a:off x="408379" y="3737464"/>
                <a:ext cx="8640762" cy="2093118"/>
              </a:xfrm>
            </p:spPr>
            <p:txBody>
              <a:bodyPr/>
              <a:lstStyle/>
              <a:p>
                <a:pPr eaLnBrk="1" hangingPunct="1"/>
                <a:r>
                  <a:rPr lang="en-US" altLang="zh-TW" sz="2600" dirty="0"/>
                  <a:t>Directional derivative of </a:t>
                </a:r>
                <a:r>
                  <a:rPr lang="en-US" altLang="zh-TW" sz="2600" i="1" dirty="0"/>
                  <a:t>f</a:t>
                </a:r>
                <a:r>
                  <a:rPr lang="en-US" altLang="zh-TW" sz="2600" dirty="0"/>
                  <a:t> at point (</a:t>
                </a:r>
                <a:r>
                  <a:rPr lang="en-US" altLang="zh-TW" sz="2600" i="1" dirty="0"/>
                  <a:t>r</a:t>
                </a:r>
                <a:r>
                  <a:rPr lang="en-US" altLang="zh-TW" sz="2600" dirty="0"/>
                  <a:t>, </a:t>
                </a:r>
                <a:r>
                  <a:rPr lang="en-US" altLang="zh-TW" sz="2600" i="1" dirty="0"/>
                  <a:t>c</a:t>
                </a:r>
                <a:r>
                  <a:rPr lang="en-US" altLang="zh-TW" sz="2600" dirty="0"/>
                  <a:t>)  in direction </a:t>
                </a:r>
                <a14:m>
                  <m:oMath xmlns:m="http://schemas.openxmlformats.org/officeDocument/2006/math">
                    <m:r>
                      <a:rPr lang="en-US" altLang="zh-TW" sz="2800" i="1">
                        <a:latin typeface="Cambria Math" panose="02040503050406030204" pitchFamily="18" charset="0"/>
                      </a:rPr>
                      <m:t>𝛼</m:t>
                    </m:r>
                  </m:oMath>
                </a14:m>
                <a:r>
                  <a:rPr lang="en-US" altLang="zh-TW" sz="2600" dirty="0"/>
                  <a:t>:</a:t>
                </a:r>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a:p>
                <a:pPr eaLnBrk="1" hangingPunct="1">
                  <a:buFont typeface="Wingdings" panose="05000000000000000000" pitchFamily="2" charset="2"/>
                  <a:buNone/>
                </a:pPr>
                <a:endParaRPr lang="en-US" altLang="zh-TW" sz="2600" dirty="0"/>
              </a:p>
              <a:p>
                <a:pPr eaLnBrk="1" hangingPunct="1"/>
                <a:endParaRPr lang="en-US" altLang="zh-TW" sz="2600" dirty="0"/>
              </a:p>
            </p:txBody>
          </p:sp>
        </mc:Choice>
        <mc:Fallback xmlns="">
          <p:sp>
            <p:nvSpPr>
              <p:cNvPr id="28676" name="Rectangle 3"/>
              <p:cNvSpPr>
                <a:spLocks noGrp="1" noRot="1" noChangeAspect="1" noMove="1" noResize="1" noEditPoints="1" noAdjustHandles="1" noChangeArrowheads="1" noChangeShapeType="1" noTextEdit="1"/>
              </p:cNvSpPr>
              <p:nvPr>
                <p:ph type="body" sz="half" idx="1"/>
              </p:nvPr>
            </p:nvSpPr>
            <p:spPr>
              <a:xfrm>
                <a:off x="408379" y="3737464"/>
                <a:ext cx="8640762" cy="2093118"/>
              </a:xfrm>
              <a:blipFill>
                <a:blip r:embed="rId3"/>
                <a:stretch>
                  <a:fillRect l="-494" t="-2041"/>
                </a:stretch>
              </a:blipFill>
            </p:spPr>
            <p:txBody>
              <a:bodyPr/>
              <a:lstStyle/>
              <a:p>
                <a:r>
                  <a:rPr lang="zh-TW" altLang="en-US">
                    <a:noFill/>
                  </a:rPr>
                  <a:t> </a:t>
                </a:r>
              </a:p>
            </p:txBody>
          </p:sp>
        </mc:Fallback>
      </mc:AlternateContent>
      <p:pic>
        <p:nvPicPr>
          <p:cNvPr id="2" name="圖片 1"/>
          <p:cNvPicPr>
            <a:picLocks noChangeAspect="1"/>
          </p:cNvPicPr>
          <p:nvPr/>
        </p:nvPicPr>
        <p:blipFill>
          <a:blip r:embed="rId4"/>
          <a:stretch>
            <a:fillRect/>
          </a:stretch>
        </p:blipFill>
        <p:spPr>
          <a:xfrm>
            <a:off x="755576" y="2652430"/>
            <a:ext cx="7946369" cy="762076"/>
          </a:xfrm>
          <a:prstGeom prst="rect">
            <a:avLst/>
          </a:prstGeom>
        </p:spPr>
      </p:pic>
      <p:sp>
        <p:nvSpPr>
          <p:cNvPr id="3" name="頁尾版面配置區 2">
            <a:extLst>
              <a:ext uri="{FF2B5EF4-FFF2-40B4-BE49-F238E27FC236}">
                <a16:creationId xmlns:a16="http://schemas.microsoft.com/office/drawing/2014/main" id="{A232D9DE-3CE2-40D3-9EE8-5B3C4F9C4BC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EE5F8BC-E0E9-4736-87C9-B1F1CE7287FB}"/>
                  </a:ext>
                </a:extLst>
              </p:cNvPr>
              <p:cNvSpPr/>
              <p:nvPr/>
            </p:nvSpPr>
            <p:spPr>
              <a:xfrm>
                <a:off x="2464499" y="1977689"/>
                <a:ext cx="4199127" cy="58477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altLang="zh-TW" sz="3200" i="1">
                          <a:latin typeface="Cambria Math" panose="02040503050406030204" pitchFamily="18" charset="0"/>
                        </a:rPr>
                        <m:t>𝑟</m:t>
                      </m:r>
                      <m:r>
                        <a:rPr lang="en-US" altLang="zh-TW" sz="3200" i="1">
                          <a:latin typeface="Cambria Math" panose="02040503050406030204" pitchFamily="18" charset="0"/>
                        </a:rPr>
                        <m:t>=</m:t>
                      </m:r>
                      <m:r>
                        <a:rPr lang="en-US" altLang="zh-TW" sz="3200" i="1">
                          <a:latin typeface="Cambria Math" panose="02040503050406030204" pitchFamily="18" charset="0"/>
                        </a:rPr>
                        <m:t>𝜌</m:t>
                      </m:r>
                      <m:r>
                        <a:rPr lang="en-US" altLang="zh-TW" sz="3200" i="1">
                          <a:latin typeface="Cambria Math" panose="02040503050406030204" pitchFamily="18" charset="0"/>
                        </a:rPr>
                        <m:t>𝑠𝑖𝑛</m:t>
                      </m:r>
                      <m:r>
                        <a:rPr lang="en-US" altLang="zh-TW" sz="3200" i="1">
                          <a:latin typeface="Cambria Math" panose="02040503050406030204" pitchFamily="18" charset="0"/>
                        </a:rPr>
                        <m:t>𝛼</m:t>
                      </m:r>
                      <m:r>
                        <a:rPr lang="en-US" altLang="zh-TW" sz="3200" i="1">
                          <a:latin typeface="Cambria Math" panose="02040503050406030204" pitchFamily="18" charset="0"/>
                        </a:rPr>
                        <m:t>, </m:t>
                      </m:r>
                      <m:r>
                        <a:rPr lang="en-US" altLang="zh-TW" sz="3200" i="1">
                          <a:latin typeface="Cambria Math" panose="02040503050406030204" pitchFamily="18" charset="0"/>
                        </a:rPr>
                        <m:t>𝑐</m:t>
                      </m:r>
                      <m:r>
                        <a:rPr lang="en-US" altLang="zh-TW" sz="3200" i="1">
                          <a:latin typeface="Cambria Math" panose="02040503050406030204" pitchFamily="18" charset="0"/>
                        </a:rPr>
                        <m:t>=</m:t>
                      </m:r>
                      <m:r>
                        <a:rPr lang="en-US" altLang="zh-TW" sz="3200" i="1">
                          <a:latin typeface="Cambria Math" panose="02040503050406030204" pitchFamily="18" charset="0"/>
                        </a:rPr>
                        <m:t>𝜌</m:t>
                      </m:r>
                      <m:r>
                        <a:rPr lang="en-US" altLang="zh-TW" sz="3200" i="1">
                          <a:latin typeface="Cambria Math" panose="02040503050406030204" pitchFamily="18" charset="0"/>
                        </a:rPr>
                        <m:t>𝑐𝑜𝑠</m:t>
                      </m:r>
                      <m:r>
                        <a:rPr lang="en-US" altLang="zh-TW" sz="3200" i="1">
                          <a:latin typeface="Cambria Math" panose="02040503050406030204" pitchFamily="18" charset="0"/>
                        </a:rPr>
                        <m:t>𝛼</m:t>
                      </m:r>
                    </m:oMath>
                  </m:oMathPara>
                </a14:m>
                <a:endParaRPr lang="en-US" altLang="zh-TW" sz="3200" dirty="0"/>
              </a:p>
            </p:txBody>
          </p:sp>
        </mc:Choice>
        <mc:Fallback xmlns="">
          <p:sp>
            <p:nvSpPr>
              <p:cNvPr id="5" name="矩形 4">
                <a:extLst>
                  <a:ext uri="{FF2B5EF4-FFF2-40B4-BE49-F238E27FC236}">
                    <a16:creationId xmlns:a16="http://schemas.microsoft.com/office/drawing/2014/main" id="{0EE5F8BC-E0E9-4736-87C9-B1F1CE7287FB}"/>
                  </a:ext>
                </a:extLst>
              </p:cNvPr>
              <p:cNvSpPr>
                <a:spLocks noRot="1" noChangeAspect="1" noMove="1" noResize="1" noEditPoints="1" noAdjustHandles="1" noChangeArrowheads="1" noChangeShapeType="1" noTextEdit="1"/>
              </p:cNvSpPr>
              <p:nvPr/>
            </p:nvSpPr>
            <p:spPr>
              <a:xfrm>
                <a:off x="2464499" y="1977689"/>
                <a:ext cx="4199127" cy="58477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A481452-1A37-45DF-B99C-44351E5D504F}"/>
                  </a:ext>
                </a:extLst>
              </p:cNvPr>
              <p:cNvSpPr/>
              <p:nvPr/>
            </p:nvSpPr>
            <p:spPr>
              <a:xfrm>
                <a:off x="728080" y="4376740"/>
                <a:ext cx="7737238" cy="1932580"/>
              </a:xfrm>
              <a:prstGeom prst="rect">
                <a:avLst/>
              </a:prstGeom>
            </p:spPr>
            <p:txBody>
              <a:bodyPr wrap="square">
                <a:spAutoFit/>
              </a:bodyPr>
              <a:lstStyle/>
              <a:p>
                <a:pPr marL="0" indent="0">
                  <a:buNone/>
                </a:pPr>
                <a14:m>
                  <m:oMathPara xmlns:m="http://schemas.openxmlformats.org/officeDocument/2006/math">
                    <m:oMathParaPr>
                      <m:jc m:val="left"/>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𝑓</m:t>
                          </m:r>
                        </m:e>
                        <m:sub>
                          <m:r>
                            <a:rPr lang="en-US" altLang="zh-TW" sz="2800" i="1">
                              <a:latin typeface="Cambria Math" panose="02040503050406030204" pitchFamily="18" charset="0"/>
                            </a:rPr>
                            <m:t>𝛼</m:t>
                          </m:r>
                        </m:sub>
                        <m:sup>
                          <m:r>
                            <a:rPr lang="en-US" altLang="zh-TW" sz="2800" i="1">
                              <a:latin typeface="Cambria Math" panose="02040503050406030204" pitchFamily="18" charset="0"/>
                            </a:rPr>
                            <m:t>′</m:t>
                          </m:r>
                        </m:sup>
                      </m:sSub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lim</m:t>
                              </m:r>
                            </m:e>
                            <m:lim>
                              <m:r>
                                <a:rPr lang="en-US" altLang="zh-TW" sz="2800" i="1">
                                  <a:latin typeface="Cambria Math" panose="02040503050406030204" pitchFamily="18" charset="0"/>
                                </a:rPr>
                                <m:t>h</m:t>
                              </m:r>
                              <m:r>
                                <a:rPr lang="en-US" altLang="zh-TW" sz="2800" i="1">
                                  <a:latin typeface="Cambria Math" panose="02040503050406030204" pitchFamily="18" charset="0"/>
                                  <a:ea typeface="Cambria Math" panose="02040503050406030204" pitchFamily="18" charset="0"/>
                                </a:rPr>
                                <m:t>→0</m:t>
                              </m:r>
                            </m:lim>
                          </m:limLow>
                        </m:fNa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m:t>
                                  </m:r>
                                  <m:r>
                                    <a:rPr lang="en-US" altLang="zh-TW" sz="2800" i="1">
                                      <a:latin typeface="Cambria Math" panose="02040503050406030204" pitchFamily="18" charset="0"/>
                                    </a:rPr>
                                    <m:t>h𝑠𝑖𝑛</m:t>
                                  </m:r>
                                  <m:r>
                                    <a:rPr lang="en-US" altLang="zh-TW" sz="2800" i="1">
                                      <a:latin typeface="Cambria Math" panose="02040503050406030204" pitchFamily="18" charset="0"/>
                                    </a:rPr>
                                    <m:t>𝛼</m:t>
                                  </m:r>
                                  <m:r>
                                    <a:rPr lang="en-US" altLang="zh-TW" sz="2800" i="1">
                                      <a:latin typeface="Cambria Math" panose="02040503050406030204" pitchFamily="18" charset="0"/>
                                    </a:rPr>
                                    <m:t>, </m:t>
                                  </m:r>
                                  <m:r>
                                    <a:rPr lang="en-US" altLang="zh-TW" sz="2800" i="1">
                                      <a:latin typeface="Cambria Math" panose="02040503050406030204" pitchFamily="18" charset="0"/>
                                    </a:rPr>
                                    <m:t>𝑐</m:t>
                                  </m:r>
                                  <m:r>
                                    <a:rPr lang="en-US" altLang="zh-TW" sz="2800" i="1">
                                      <a:latin typeface="Cambria Math" panose="02040503050406030204" pitchFamily="18" charset="0"/>
                                    </a:rPr>
                                    <m:t>+</m:t>
                                  </m:r>
                                  <m:r>
                                    <a:rPr lang="en-US" altLang="zh-TW" sz="2800" i="1">
                                      <a:latin typeface="Cambria Math" panose="02040503050406030204" pitchFamily="18" charset="0"/>
                                    </a:rPr>
                                    <m:t>h𝑐𝑜𝑠</m:t>
                                  </m:r>
                                  <m:r>
                                    <a:rPr lang="en-US" altLang="zh-TW" sz="2800" i="1">
                                      <a:latin typeface="Cambria Math" panose="02040503050406030204" pitchFamily="18" charset="0"/>
                                    </a:rPr>
                                    <m:t>𝛼</m:t>
                                  </m:r>
                                </m:e>
                              </m:d>
                              <m:r>
                                <a:rPr lang="en-US" altLang="zh-TW" sz="2800" i="1">
                                  <a:latin typeface="Cambria Math" panose="02040503050406030204" pitchFamily="18" charset="0"/>
                                </a:rPr>
                                <m:t>−</m:t>
                              </m:r>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m:t>
                                  </m:r>
                                  <m:r>
                                    <a:rPr lang="en-US" altLang="zh-TW" sz="2800" i="1">
                                      <a:latin typeface="Cambria Math" panose="02040503050406030204" pitchFamily="18" charset="0"/>
                                    </a:rPr>
                                    <m:t>𝑐</m:t>
                                  </m:r>
                                </m:e>
                              </m:d>
                            </m:num>
                            <m:den>
                              <m:r>
                                <a:rPr lang="en-US" altLang="zh-TW" sz="2800" i="1">
                                  <a:latin typeface="Cambria Math" panose="02040503050406030204" pitchFamily="18" charset="0"/>
                                </a:rPr>
                                <m:t>h</m:t>
                              </m:r>
                            </m:den>
                          </m:f>
                        </m:e>
                      </m:func>
                    </m:oMath>
                  </m:oMathPara>
                </a14:m>
                <a:endParaRPr lang="en-US" altLang="zh-TW" sz="2800" dirty="0"/>
              </a:p>
              <a:p>
                <a:pPr marL="0" indent="0">
                  <a:buNone/>
                </a:pPr>
                <a:endParaRPr lang="en-US" altLang="zh-TW" sz="1200" dirty="0"/>
              </a:p>
              <a:p>
                <a:pPr marL="0" indent="0">
                  <a:buNone/>
                </a:pPr>
                <a14:m>
                  <m:oMathPara xmlns:m="http://schemas.openxmlformats.org/officeDocument/2006/math">
                    <m:oMathParaPr>
                      <m:jc m:val="left"/>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𝑓</m:t>
                          </m:r>
                        </m:e>
                        <m:sub>
                          <m:r>
                            <a:rPr lang="en-US" altLang="zh-TW" sz="2800" i="1">
                              <a:latin typeface="Cambria Math" panose="02040503050406030204" pitchFamily="18" charset="0"/>
                            </a:rPr>
                            <m:t>𝛼</m:t>
                          </m:r>
                        </m:sub>
                        <m:sup>
                          <m:r>
                            <a:rPr lang="en-US" altLang="zh-TW" sz="2800" i="1">
                              <a:latin typeface="Cambria Math" panose="02040503050406030204" pitchFamily="18" charset="0"/>
                            </a:rPr>
                            <m:t>′</m:t>
                          </m:r>
                        </m:sup>
                      </m:sSub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𝑓</m:t>
                          </m:r>
                        </m:num>
                        <m:den>
                          <m:r>
                            <a:rPr lang="en-US" altLang="zh-TW" sz="2800" i="1">
                              <a:latin typeface="Cambria Math" panose="02040503050406030204" pitchFamily="18" charset="0"/>
                            </a:rPr>
                            <m:t>𝜕</m:t>
                          </m:r>
                          <m:r>
                            <a:rPr lang="en-US" altLang="zh-TW" sz="2800" i="1">
                              <a:latin typeface="Cambria Math" panose="02040503050406030204" pitchFamily="18" charset="0"/>
                            </a:rPr>
                            <m:t>𝑟</m:t>
                          </m:r>
                        </m:den>
                      </m:f>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𝑠𝑖𝑛</m:t>
                      </m:r>
                      <m:r>
                        <a:rPr lang="en-US" altLang="zh-TW" sz="2800" i="1">
                          <a:latin typeface="Cambria Math" panose="02040503050406030204" pitchFamily="18" charset="0"/>
                        </a:rPr>
                        <m:t>𝛼</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𝑓</m:t>
                          </m:r>
                        </m:num>
                        <m:den>
                          <m:r>
                            <a:rPr lang="en-US" altLang="zh-TW" sz="2800" i="1">
                              <a:latin typeface="Cambria Math" panose="02040503050406030204" pitchFamily="18" charset="0"/>
                            </a:rPr>
                            <m:t>𝜕</m:t>
                          </m:r>
                          <m:r>
                            <a:rPr lang="en-US" altLang="zh-TW" sz="2800" i="1">
                              <a:latin typeface="Cambria Math" panose="02040503050406030204" pitchFamily="18" charset="0"/>
                            </a:rPr>
                            <m:t>𝑐</m:t>
                          </m:r>
                        </m:den>
                      </m:f>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𝑐𝑜𝑠</m:t>
                      </m:r>
                      <m:r>
                        <a:rPr lang="en-US" altLang="zh-TW" sz="2800" i="1">
                          <a:latin typeface="Cambria Math" panose="02040503050406030204" pitchFamily="18" charset="0"/>
                        </a:rPr>
                        <m:t>𝛼</m:t>
                      </m:r>
                    </m:oMath>
                  </m:oMathPara>
                </a14:m>
                <a:endParaRPr lang="en-US" altLang="zh-TW" sz="2800" dirty="0"/>
              </a:p>
            </p:txBody>
          </p:sp>
        </mc:Choice>
        <mc:Fallback xmlns="">
          <p:sp>
            <p:nvSpPr>
              <p:cNvPr id="7" name="矩形 6">
                <a:extLst>
                  <a:ext uri="{FF2B5EF4-FFF2-40B4-BE49-F238E27FC236}">
                    <a16:creationId xmlns:a16="http://schemas.microsoft.com/office/drawing/2014/main" id="{AA481452-1A37-45DF-B99C-44351E5D504F}"/>
                  </a:ext>
                </a:extLst>
              </p:cNvPr>
              <p:cNvSpPr>
                <a:spLocks noRot="1" noChangeAspect="1" noMove="1" noResize="1" noEditPoints="1" noAdjustHandles="1" noChangeArrowheads="1" noChangeShapeType="1" noTextEdit="1"/>
              </p:cNvSpPr>
              <p:nvPr/>
            </p:nvSpPr>
            <p:spPr>
              <a:xfrm>
                <a:off x="728080" y="4376740"/>
                <a:ext cx="7737238" cy="1932580"/>
              </a:xfrm>
              <a:prstGeom prst="rect">
                <a:avLst/>
              </a:prstGeom>
              <a:blipFill>
                <a:blip r:embed="rId6"/>
                <a:stretch>
                  <a:fillRect/>
                </a:stretch>
              </a:blipFill>
            </p:spPr>
            <p:txBody>
              <a:bodyPr/>
              <a:lstStyle/>
              <a:p>
                <a:r>
                  <a:rPr lang="zh-TW"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8.8.4 Directional Derivative Edge Finder (</a:t>
            </a:r>
            <a:r>
              <a:rPr lang="en-US" altLang="zh-TW" dirty="0" err="1"/>
              <a:t>cont</a:t>
            </a:r>
            <a:r>
              <a:rPr lang="en-US" altLang="zh-TW" dirty="0"/>
              <a:t>’)</a:t>
            </a:r>
            <a:endParaRPr lang="zh-TW" altLang="en-US" dirty="0"/>
          </a:p>
        </p:txBody>
      </p:sp>
      <mc:AlternateContent xmlns:mc="http://schemas.openxmlformats.org/markup-compatibility/2006" xmlns:a14="http://schemas.microsoft.com/office/drawing/2010/main">
        <mc:Choice Requires="a14">
          <p:sp>
            <p:nvSpPr>
              <p:cNvPr id="7" name="內容版面配置區 2"/>
              <p:cNvSpPr txBox="1">
                <a:spLocks/>
              </p:cNvSpPr>
              <p:nvPr/>
            </p:nvSpPr>
            <p:spPr bwMode="auto">
              <a:xfrm>
                <a:off x="484634" y="1844824"/>
                <a:ext cx="8191822" cy="15841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marL="0" indent="0">
                  <a:buFont typeface="Wingdings" panose="05000000000000000000" pitchFamily="2" charset="2"/>
                  <a:buNone/>
                </a:pPr>
                <a14:m>
                  <m:oMathPara xmlns:m="http://schemas.openxmlformats.org/officeDocument/2006/math">
                    <m:oMathParaPr>
                      <m:jc m:val="center"/>
                    </m:oMathParaPr>
                    <m:oMath xmlns:m="http://schemas.openxmlformats.org/officeDocument/2006/math">
                      <m:sSubSup>
                        <m:sSubSupPr>
                          <m:ctrlPr>
                            <a:rPr lang="en-US" altLang="zh-TW" i="1" kern="0" smtClean="0">
                              <a:latin typeface="Cambria Math" panose="02040503050406030204" pitchFamily="18" charset="0"/>
                            </a:rPr>
                          </m:ctrlPr>
                        </m:sSubSupPr>
                        <m:e>
                          <m:r>
                            <a:rPr lang="en-US" altLang="zh-TW" i="1" kern="0">
                              <a:latin typeface="Cambria Math" panose="02040503050406030204" pitchFamily="18" charset="0"/>
                            </a:rPr>
                            <m:t>𝑓</m:t>
                          </m:r>
                        </m:e>
                        <m:sub>
                          <m:r>
                            <a:rPr lang="en-US" altLang="zh-TW" i="1" kern="0">
                              <a:latin typeface="Cambria Math" panose="02040503050406030204" pitchFamily="18" charset="0"/>
                            </a:rPr>
                            <m:t>𝛼</m:t>
                          </m:r>
                        </m:sub>
                        <m:sup>
                          <m:r>
                            <a:rPr lang="en-US" altLang="zh-TW" i="1" kern="0">
                              <a:latin typeface="Cambria Math" panose="02040503050406030204" pitchFamily="18" charset="0"/>
                            </a:rPr>
                            <m:t>′</m:t>
                          </m:r>
                        </m:sup>
                      </m:sSubSup>
                      <m:d>
                        <m:dPr>
                          <m:ctrlPr>
                            <a:rPr lang="en-US" altLang="zh-TW" i="1" kern="0">
                              <a:latin typeface="Cambria Math" panose="02040503050406030204" pitchFamily="18" charset="0"/>
                            </a:rPr>
                          </m:ctrlPr>
                        </m:dPr>
                        <m:e>
                          <m:r>
                            <a:rPr lang="en-US" altLang="zh-TW" i="1" kern="0">
                              <a:latin typeface="Cambria Math" panose="02040503050406030204" pitchFamily="18" charset="0"/>
                            </a:rPr>
                            <m:t>𝑟</m:t>
                          </m:r>
                          <m:r>
                            <a:rPr lang="en-US" altLang="zh-TW" i="1" kern="0">
                              <a:latin typeface="Cambria Math" panose="02040503050406030204" pitchFamily="18" charset="0"/>
                            </a:rPr>
                            <m:t>, </m:t>
                          </m:r>
                          <m:r>
                            <a:rPr lang="en-US" altLang="zh-TW" i="1" kern="0">
                              <a:latin typeface="Cambria Math" panose="02040503050406030204" pitchFamily="18" charset="0"/>
                            </a:rPr>
                            <m:t>𝑐</m:t>
                          </m:r>
                        </m:e>
                      </m:d>
                      <m:r>
                        <a:rPr lang="en-US" altLang="zh-TW" i="1" kern="0">
                          <a:latin typeface="Cambria Math" panose="02040503050406030204" pitchFamily="18" charset="0"/>
                        </a:rPr>
                        <m:t>=</m:t>
                      </m:r>
                      <m:func>
                        <m:funcPr>
                          <m:ctrlPr>
                            <a:rPr lang="en-US" altLang="zh-TW" i="1" kern="0">
                              <a:latin typeface="Cambria Math" panose="02040503050406030204" pitchFamily="18" charset="0"/>
                            </a:rPr>
                          </m:ctrlPr>
                        </m:funcPr>
                        <m:fName>
                          <m:limLow>
                            <m:limLowPr>
                              <m:ctrlPr>
                                <a:rPr lang="en-US" altLang="zh-TW" i="1" kern="0">
                                  <a:latin typeface="Cambria Math" panose="02040503050406030204" pitchFamily="18" charset="0"/>
                                </a:rPr>
                              </m:ctrlPr>
                            </m:limLowPr>
                            <m:e>
                              <m:r>
                                <m:rPr>
                                  <m:sty m:val="p"/>
                                </m:rPr>
                                <a:rPr lang="en-US" altLang="zh-TW" kern="0">
                                  <a:latin typeface="Cambria Math" panose="02040503050406030204" pitchFamily="18" charset="0"/>
                                </a:rPr>
                                <m:t>lim</m:t>
                              </m:r>
                            </m:e>
                            <m:lim>
                              <m:r>
                                <a:rPr lang="en-US" altLang="zh-TW" i="1" kern="0">
                                  <a:latin typeface="Cambria Math" panose="02040503050406030204" pitchFamily="18" charset="0"/>
                                </a:rPr>
                                <m:t>h</m:t>
                              </m:r>
                              <m:r>
                                <a:rPr lang="en-US" altLang="zh-TW" i="1" kern="0">
                                  <a:latin typeface="Cambria Math" panose="02040503050406030204" pitchFamily="18" charset="0"/>
                                  <a:ea typeface="Cambria Math" panose="02040503050406030204" pitchFamily="18" charset="0"/>
                                </a:rPr>
                                <m:t>→0</m:t>
                              </m:r>
                            </m:lim>
                          </m:limLow>
                        </m:fName>
                        <m:e>
                          <m:f>
                            <m:fPr>
                              <m:ctrlPr>
                                <a:rPr lang="en-US" altLang="zh-TW" i="1" kern="0">
                                  <a:latin typeface="Cambria Math" panose="02040503050406030204" pitchFamily="18" charset="0"/>
                                </a:rPr>
                              </m:ctrlPr>
                            </m:fPr>
                            <m:num>
                              <m:r>
                                <a:rPr lang="en-US" altLang="zh-TW" i="1" kern="0">
                                  <a:latin typeface="Cambria Math" panose="02040503050406030204" pitchFamily="18" charset="0"/>
                                </a:rPr>
                                <m:t>𝑓</m:t>
                              </m:r>
                              <m:d>
                                <m:dPr>
                                  <m:ctrlPr>
                                    <a:rPr lang="en-US" altLang="zh-TW" i="1" kern="0">
                                      <a:latin typeface="Cambria Math" panose="02040503050406030204" pitchFamily="18" charset="0"/>
                                    </a:rPr>
                                  </m:ctrlPr>
                                </m:dPr>
                                <m:e>
                                  <m:r>
                                    <a:rPr lang="en-US" altLang="zh-TW" i="1" kern="0">
                                      <a:latin typeface="Cambria Math" panose="02040503050406030204" pitchFamily="18" charset="0"/>
                                    </a:rPr>
                                    <m:t>𝑟</m:t>
                                  </m:r>
                                  <m:r>
                                    <a:rPr lang="en-US" altLang="zh-TW" i="1" kern="0">
                                      <a:latin typeface="Cambria Math" panose="02040503050406030204" pitchFamily="18" charset="0"/>
                                    </a:rPr>
                                    <m:t>+</m:t>
                                  </m:r>
                                  <m:r>
                                    <a:rPr lang="en-US" altLang="zh-TW" i="1" kern="0">
                                      <a:latin typeface="Cambria Math" panose="02040503050406030204" pitchFamily="18" charset="0"/>
                                    </a:rPr>
                                    <m:t>h𝑠𝑖𝑛</m:t>
                                  </m:r>
                                  <m:r>
                                    <a:rPr lang="en-US" altLang="zh-TW" i="1" kern="0">
                                      <a:latin typeface="Cambria Math" panose="02040503050406030204" pitchFamily="18" charset="0"/>
                                    </a:rPr>
                                    <m:t>𝛼</m:t>
                                  </m:r>
                                  <m:r>
                                    <a:rPr lang="en-US" altLang="zh-TW" i="1" kern="0">
                                      <a:latin typeface="Cambria Math" panose="02040503050406030204" pitchFamily="18" charset="0"/>
                                    </a:rPr>
                                    <m:t>, </m:t>
                                  </m:r>
                                  <m:r>
                                    <a:rPr lang="en-US" altLang="zh-TW" i="1" kern="0">
                                      <a:latin typeface="Cambria Math" panose="02040503050406030204" pitchFamily="18" charset="0"/>
                                    </a:rPr>
                                    <m:t>𝑐</m:t>
                                  </m:r>
                                  <m:r>
                                    <a:rPr lang="en-US" altLang="zh-TW" i="1" kern="0">
                                      <a:latin typeface="Cambria Math" panose="02040503050406030204" pitchFamily="18" charset="0"/>
                                    </a:rPr>
                                    <m:t>+</m:t>
                                  </m:r>
                                  <m:r>
                                    <a:rPr lang="en-US" altLang="zh-TW" i="1" kern="0">
                                      <a:latin typeface="Cambria Math" panose="02040503050406030204" pitchFamily="18" charset="0"/>
                                    </a:rPr>
                                    <m:t>h𝑐𝑜𝑠</m:t>
                                  </m:r>
                                  <m:r>
                                    <a:rPr lang="en-US" altLang="zh-TW" i="1" kern="0">
                                      <a:latin typeface="Cambria Math" panose="02040503050406030204" pitchFamily="18" charset="0"/>
                                    </a:rPr>
                                    <m:t>𝛼</m:t>
                                  </m:r>
                                </m:e>
                              </m:d>
                              <m:r>
                                <a:rPr lang="en-US" altLang="zh-TW" i="1" kern="0">
                                  <a:latin typeface="Cambria Math" panose="02040503050406030204" pitchFamily="18" charset="0"/>
                                </a:rPr>
                                <m:t>−</m:t>
                              </m:r>
                              <m:r>
                                <a:rPr lang="en-US" altLang="zh-TW" i="1" kern="0">
                                  <a:latin typeface="Cambria Math" panose="02040503050406030204" pitchFamily="18" charset="0"/>
                                </a:rPr>
                                <m:t>𝑓</m:t>
                              </m:r>
                              <m:d>
                                <m:dPr>
                                  <m:ctrlPr>
                                    <a:rPr lang="en-US" altLang="zh-TW" i="1" kern="0">
                                      <a:latin typeface="Cambria Math" panose="02040503050406030204" pitchFamily="18" charset="0"/>
                                    </a:rPr>
                                  </m:ctrlPr>
                                </m:dPr>
                                <m:e>
                                  <m:r>
                                    <a:rPr lang="en-US" altLang="zh-TW" i="1" kern="0">
                                      <a:latin typeface="Cambria Math" panose="02040503050406030204" pitchFamily="18" charset="0"/>
                                    </a:rPr>
                                    <m:t>𝑟</m:t>
                                  </m:r>
                                  <m:r>
                                    <a:rPr lang="en-US" altLang="zh-TW" i="1" kern="0">
                                      <a:latin typeface="Cambria Math" panose="02040503050406030204" pitchFamily="18" charset="0"/>
                                    </a:rPr>
                                    <m:t>,</m:t>
                                  </m:r>
                                  <m:r>
                                    <a:rPr lang="en-US" altLang="zh-TW" i="1" kern="0">
                                      <a:latin typeface="Cambria Math" panose="02040503050406030204" pitchFamily="18" charset="0"/>
                                    </a:rPr>
                                    <m:t>𝑐</m:t>
                                  </m:r>
                                </m:e>
                              </m:d>
                            </m:num>
                            <m:den>
                              <m:r>
                                <a:rPr lang="en-US" altLang="zh-TW" i="1" kern="0">
                                  <a:latin typeface="Cambria Math" panose="02040503050406030204" pitchFamily="18" charset="0"/>
                                </a:rPr>
                                <m:t>h</m:t>
                              </m:r>
                            </m:den>
                          </m:f>
                        </m:e>
                      </m:func>
                    </m:oMath>
                  </m:oMathPara>
                </a14:m>
                <a:endParaRPr lang="zh-TW" altLang="en-US" kern="0" dirty="0"/>
              </a:p>
            </p:txBody>
          </p:sp>
        </mc:Choice>
        <mc:Fallback xmlns="">
          <p:sp>
            <p:nvSpPr>
              <p:cNvPr id="7" name="內容版面配置區 2"/>
              <p:cNvSpPr txBox="1">
                <a:spLocks noRot="1" noChangeAspect="1" noMove="1" noResize="1" noEditPoints="1" noAdjustHandles="1" noChangeArrowheads="1" noChangeShapeType="1" noTextEdit="1"/>
              </p:cNvSpPr>
              <p:nvPr/>
            </p:nvSpPr>
            <p:spPr bwMode="auto">
              <a:xfrm>
                <a:off x="484634" y="1844824"/>
                <a:ext cx="8191822" cy="1584176"/>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0" y="2744313"/>
                <a:ext cx="9144000" cy="37780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func>
                        <m:funcPr>
                          <m:ctrlPr>
                            <a:rPr lang="en-US" altLang="zh-TW" sz="2400" i="1" smtClean="0">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lim</m:t>
                              </m:r>
                            </m:e>
                            <m:lim>
                              <m:r>
                                <a:rPr lang="en-US" altLang="zh-TW" sz="2400" i="1">
                                  <a:latin typeface="Cambria Math" panose="02040503050406030204" pitchFamily="18" charset="0"/>
                                </a:rPr>
                                <m:t>h</m:t>
                              </m:r>
                              <m:r>
                                <a:rPr lang="en-US" altLang="zh-TW" sz="2400" i="1">
                                  <a:latin typeface="Cambria Math" panose="02040503050406030204" pitchFamily="18" charset="0"/>
                                  <a:ea typeface="Cambria Math" panose="02040503050406030204" pitchFamily="18" charset="0"/>
                                </a:rPr>
                                <m:t>→0</m:t>
                              </m:r>
                            </m:lim>
                          </m:limLow>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h𝑠𝑖𝑛</m:t>
                                  </m:r>
                                  <m:r>
                                    <a:rPr lang="en-US" altLang="zh-TW" sz="2400" i="1">
                                      <a:latin typeface="Cambria Math" panose="02040503050406030204" pitchFamily="18" charset="0"/>
                                    </a:rPr>
                                    <m:t>𝛼</m:t>
                                  </m:r>
                                  <m:r>
                                    <a:rPr lang="en-US" altLang="zh-TW" sz="2400" i="1">
                                      <a:latin typeface="Cambria Math" panose="02040503050406030204" pitchFamily="18" charset="0"/>
                                    </a:rPr>
                                    <m:t>, </m:t>
                                  </m:r>
                                  <m:r>
                                    <a:rPr lang="en-US" altLang="zh-TW" sz="2400" i="1">
                                      <a:latin typeface="Cambria Math" panose="02040503050406030204" pitchFamily="18" charset="0"/>
                                    </a:rPr>
                                    <m:t>𝑐</m:t>
                                  </m:r>
                                  <m:r>
                                    <a:rPr lang="en-US" altLang="zh-TW" sz="2400" i="1">
                                      <a:latin typeface="Cambria Math" panose="02040503050406030204" pitchFamily="18" charset="0"/>
                                    </a:rPr>
                                    <m:t>+</m:t>
                                  </m:r>
                                  <m:r>
                                    <a:rPr lang="en-US" altLang="zh-TW" sz="2400" i="1">
                                      <a:latin typeface="Cambria Math" panose="02040503050406030204" pitchFamily="18" charset="0"/>
                                    </a:rPr>
                                    <m:t>h𝑐𝑜𝑠</m:t>
                                  </m:r>
                                  <m:r>
                                    <a:rPr lang="en-US" altLang="zh-TW" sz="2400" i="1">
                                      <a:latin typeface="Cambria Math" panose="02040503050406030204" pitchFamily="18" charset="0"/>
                                    </a:rPr>
                                    <m:t>𝛼</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𝑐</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h𝑐𝑜𝑠</m:t>
                                  </m:r>
                                  <m:r>
                                    <a:rPr lang="en-US" altLang="zh-TW" sz="2400" b="0" i="1" smtClean="0">
                                      <a:latin typeface="Cambria Math" panose="02040503050406030204" pitchFamily="18" charset="0"/>
                                    </a:rPr>
                                    <m:t>𝛼</m:t>
                                  </m:r>
                                </m:e>
                              </m:d>
                            </m:num>
                            <m:den>
                              <m:r>
                                <a:rPr lang="en-US" altLang="zh-TW" sz="2400" i="1">
                                  <a:latin typeface="Cambria Math" panose="02040503050406030204" pitchFamily="18" charset="0"/>
                                </a:rPr>
                                <m:t>h</m:t>
                              </m:r>
                            </m:den>
                          </m:f>
                        </m:e>
                      </m:func>
                    </m:oMath>
                  </m:oMathPara>
                </a14:m>
                <a:endParaRPr lang="en-US" altLang="zh-TW" sz="240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altLang="zh-TW" sz="2400" b="0" i="1" smtClean="0">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lim</m:t>
                              </m:r>
                            </m:e>
                            <m:lim>
                              <m:r>
                                <a:rPr lang="en-US" altLang="zh-TW" sz="2400" i="1">
                                  <a:latin typeface="Cambria Math" panose="02040503050406030204" pitchFamily="18" charset="0"/>
                                </a:rPr>
                                <m:t>h</m:t>
                              </m:r>
                              <m:r>
                                <a:rPr lang="en-US" altLang="zh-TW" sz="2400" i="1">
                                  <a:latin typeface="Cambria Math" panose="02040503050406030204" pitchFamily="18" charset="0"/>
                                  <a:ea typeface="Cambria Math" panose="02040503050406030204" pitchFamily="18" charset="0"/>
                                </a:rPr>
                                <m:t>→0</m:t>
                              </m:r>
                            </m:lim>
                          </m:limLow>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 </m:t>
                                  </m:r>
                                  <m:r>
                                    <a:rPr lang="en-US" altLang="zh-TW" sz="2400" i="1">
                                      <a:latin typeface="Cambria Math" panose="02040503050406030204" pitchFamily="18" charset="0"/>
                                    </a:rPr>
                                    <m:t>𝑐</m:t>
                                  </m:r>
                                  <m:r>
                                    <a:rPr lang="en-US" altLang="zh-TW" sz="2400" i="1">
                                      <a:latin typeface="Cambria Math" panose="02040503050406030204" pitchFamily="18" charset="0"/>
                                    </a:rPr>
                                    <m:t>+</m:t>
                                  </m:r>
                                  <m:r>
                                    <a:rPr lang="en-US" altLang="zh-TW" sz="2400" i="1">
                                      <a:latin typeface="Cambria Math" panose="02040503050406030204" pitchFamily="18" charset="0"/>
                                    </a:rPr>
                                    <m:t>h𝑐𝑜𝑠</m:t>
                                  </m:r>
                                  <m:r>
                                    <a:rPr lang="en-US" altLang="zh-TW" sz="2400" i="1">
                                      <a:latin typeface="Cambria Math" panose="02040503050406030204" pitchFamily="18" charset="0"/>
                                    </a:rPr>
                                    <m:t>𝛼</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𝑐</m:t>
                                  </m:r>
                                </m:e>
                              </m:d>
                            </m:num>
                            <m:den>
                              <m:r>
                                <a:rPr lang="en-US" altLang="zh-TW" sz="2400" i="1">
                                  <a:latin typeface="Cambria Math" panose="02040503050406030204" pitchFamily="18" charset="0"/>
                                </a:rPr>
                                <m:t>h</m:t>
                              </m:r>
                            </m:den>
                          </m:f>
                        </m:e>
                      </m:func>
                    </m:oMath>
                  </m:oMathPara>
                </a14:m>
                <a:endParaRPr lang="en-US" altLang="zh-TW" dirty="0"/>
              </a:p>
              <a:p>
                <a:endParaRPr lang="en-US" altLang="zh-TW" sz="1200" dirty="0"/>
              </a:p>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lim</m:t>
                              </m:r>
                            </m:e>
                            <m:lim>
                              <m:r>
                                <a:rPr lang="en-US" altLang="zh-TW" sz="2400" i="1">
                                  <a:latin typeface="Cambria Math" panose="02040503050406030204" pitchFamily="18" charset="0"/>
                                </a:rPr>
                                <m:t>h</m:t>
                              </m:r>
                              <m:r>
                                <a:rPr lang="en-US" altLang="zh-TW" sz="2400" i="1">
                                  <a:latin typeface="Cambria Math" panose="02040503050406030204" pitchFamily="18" charset="0"/>
                                  <a:ea typeface="Cambria Math" panose="02040503050406030204" pitchFamily="18" charset="0"/>
                                </a:rPr>
                                <m:t>→0</m:t>
                              </m:r>
                            </m:lim>
                          </m:limLow>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h𝑠𝑖𝑛</m:t>
                                  </m:r>
                                  <m:r>
                                    <a:rPr lang="en-US" altLang="zh-TW" sz="2400" i="1">
                                      <a:latin typeface="Cambria Math" panose="02040503050406030204" pitchFamily="18" charset="0"/>
                                    </a:rPr>
                                    <m:t>𝛼</m:t>
                                  </m:r>
                                  <m:r>
                                    <a:rPr lang="en-US" altLang="zh-TW" sz="2400" i="1">
                                      <a:latin typeface="Cambria Math" panose="02040503050406030204" pitchFamily="18" charset="0"/>
                                    </a:rPr>
                                    <m:t>, </m:t>
                                  </m:r>
                                  <m:r>
                                    <a:rPr lang="en-US" altLang="zh-TW" sz="2400" i="1">
                                      <a:latin typeface="Cambria Math" panose="02040503050406030204" pitchFamily="18" charset="0"/>
                                    </a:rPr>
                                    <m:t>𝑐</m:t>
                                  </m:r>
                                  <m:r>
                                    <a:rPr lang="en-US" altLang="zh-TW" sz="2400" i="1">
                                      <a:latin typeface="Cambria Math" panose="02040503050406030204" pitchFamily="18" charset="0"/>
                                    </a:rPr>
                                    <m:t>+</m:t>
                                  </m:r>
                                  <m:r>
                                    <a:rPr lang="en-US" altLang="zh-TW" sz="2400" i="1">
                                      <a:latin typeface="Cambria Math" panose="02040503050406030204" pitchFamily="18" charset="0"/>
                                    </a:rPr>
                                    <m:t>h𝑐𝑜𝑠</m:t>
                                  </m:r>
                                  <m:r>
                                    <a:rPr lang="en-US" altLang="zh-TW" sz="2400" i="1">
                                      <a:latin typeface="Cambria Math" panose="02040503050406030204" pitchFamily="18" charset="0"/>
                                    </a:rPr>
                                    <m:t>𝛼</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𝑐</m:t>
                                  </m:r>
                                  <m:r>
                                    <a:rPr lang="en-US" altLang="zh-TW" sz="2400" i="1">
                                      <a:latin typeface="Cambria Math" panose="02040503050406030204" pitchFamily="18" charset="0"/>
                                    </a:rPr>
                                    <m:t>+</m:t>
                                  </m:r>
                                  <m:r>
                                    <a:rPr lang="en-US" altLang="zh-TW" sz="2400" i="1">
                                      <a:latin typeface="Cambria Math" panose="02040503050406030204" pitchFamily="18" charset="0"/>
                                    </a:rPr>
                                    <m:t>h𝑐𝑜𝑠</m:t>
                                  </m:r>
                                  <m:r>
                                    <a:rPr lang="en-US" altLang="zh-TW" sz="2400" i="1">
                                      <a:latin typeface="Cambria Math" panose="02040503050406030204" pitchFamily="18" charset="0"/>
                                    </a:rPr>
                                    <m:t>𝛼</m:t>
                                  </m:r>
                                </m:e>
                              </m:d>
                            </m:num>
                            <m:den>
                              <m:r>
                                <a:rPr lang="en-US" altLang="zh-TW" sz="2400" i="1">
                                  <a:latin typeface="Cambria Math" panose="02040503050406030204" pitchFamily="18" charset="0"/>
                                </a:rPr>
                                <m:t>h</m:t>
                              </m:r>
                              <m:r>
                                <a:rPr lang="en-US" altLang="zh-TW" sz="2400" b="0" i="1" smtClean="0">
                                  <a:latin typeface="Cambria Math" panose="02040503050406030204" pitchFamily="18" charset="0"/>
                                </a:rPr>
                                <m:t>𝑠𝑖𝑛</m:t>
                              </m:r>
                              <m:r>
                                <a:rPr lang="en-US" altLang="zh-TW" sz="2400" b="0" i="1" smtClean="0">
                                  <a:latin typeface="Cambria Math" panose="02040503050406030204" pitchFamily="18" charset="0"/>
                                </a:rPr>
                                <m:t>𝛼</m:t>
                              </m:r>
                            </m:den>
                          </m:f>
                          <m:r>
                            <a:rPr lang="en-US" altLang="zh-TW" sz="2400" b="0" i="1" smtClean="0">
                              <a:latin typeface="Cambria Math" panose="02040503050406030204" pitchFamily="18" charset="0"/>
                            </a:rPr>
                            <m:t>𝑠𝑖𝑛</m:t>
                          </m:r>
                          <m:r>
                            <a:rPr lang="en-US" altLang="zh-TW" sz="2400" b="0" i="1" smtClean="0">
                              <a:latin typeface="Cambria Math" panose="02040503050406030204" pitchFamily="18" charset="0"/>
                            </a:rPr>
                            <m:t>𝛼</m:t>
                          </m:r>
                        </m:e>
                      </m:func>
                    </m:oMath>
                  </m:oMathPara>
                </a14:m>
                <a:endParaRPr lang="en-US" altLang="zh-TW"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lim</m:t>
                              </m:r>
                            </m:e>
                            <m:lim>
                              <m:r>
                                <a:rPr lang="en-US" altLang="zh-TW" sz="2400" i="1">
                                  <a:latin typeface="Cambria Math" panose="02040503050406030204" pitchFamily="18" charset="0"/>
                                </a:rPr>
                                <m:t>h</m:t>
                              </m:r>
                              <m:r>
                                <a:rPr lang="en-US" altLang="zh-TW" sz="2400" i="1">
                                  <a:latin typeface="Cambria Math" panose="02040503050406030204" pitchFamily="18" charset="0"/>
                                  <a:ea typeface="Cambria Math" panose="02040503050406030204" pitchFamily="18" charset="0"/>
                                </a:rPr>
                                <m:t>→0</m:t>
                              </m:r>
                            </m:lim>
                          </m:limLow>
                        </m:fNa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 </m:t>
                                  </m:r>
                                  <m:r>
                                    <a:rPr lang="en-US" altLang="zh-TW" sz="2400" i="1">
                                      <a:latin typeface="Cambria Math" panose="02040503050406030204" pitchFamily="18" charset="0"/>
                                    </a:rPr>
                                    <m:t>𝑐</m:t>
                                  </m:r>
                                  <m:r>
                                    <a:rPr lang="en-US" altLang="zh-TW" sz="2400" i="1">
                                      <a:latin typeface="Cambria Math" panose="02040503050406030204" pitchFamily="18" charset="0"/>
                                    </a:rPr>
                                    <m:t>+</m:t>
                                  </m:r>
                                  <m:r>
                                    <a:rPr lang="en-US" altLang="zh-TW" sz="2400" i="1">
                                      <a:latin typeface="Cambria Math" panose="02040503050406030204" pitchFamily="18" charset="0"/>
                                    </a:rPr>
                                    <m:t>h𝑐𝑜𝑠</m:t>
                                  </m:r>
                                  <m:r>
                                    <a:rPr lang="en-US" altLang="zh-TW" sz="2400" i="1">
                                      <a:latin typeface="Cambria Math" panose="02040503050406030204" pitchFamily="18" charset="0"/>
                                    </a:rPr>
                                    <m:t>𝛼</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m:t>
                                  </m:r>
                                  <m:r>
                                    <a:rPr lang="en-US" altLang="zh-TW" sz="2400" i="1">
                                      <a:latin typeface="Cambria Math" panose="02040503050406030204" pitchFamily="18" charset="0"/>
                                    </a:rPr>
                                    <m:t>𝑐</m:t>
                                  </m:r>
                                </m:e>
                              </m:d>
                            </m:num>
                            <m:den>
                              <m:r>
                                <a:rPr lang="en-US" altLang="zh-TW" sz="2400" i="1">
                                  <a:latin typeface="Cambria Math" panose="02040503050406030204" pitchFamily="18" charset="0"/>
                                </a:rPr>
                                <m:t>h</m:t>
                              </m:r>
                              <m:r>
                                <a:rPr lang="en-US" altLang="zh-TW" sz="2400" b="0" i="1" smtClean="0">
                                  <a:latin typeface="Cambria Math" panose="02040503050406030204" pitchFamily="18" charset="0"/>
                                </a:rPr>
                                <m:t>𝑐𝑜𝑠</m:t>
                              </m:r>
                              <m:r>
                                <a:rPr lang="en-US" altLang="zh-TW" sz="2400" b="0" i="1" smtClean="0">
                                  <a:latin typeface="Cambria Math" panose="02040503050406030204" pitchFamily="18" charset="0"/>
                                </a:rPr>
                                <m:t>𝛼</m:t>
                              </m:r>
                            </m:den>
                          </m:f>
                          <m:r>
                            <a:rPr lang="en-US" altLang="zh-TW" sz="2400" b="0" i="1" smtClean="0">
                              <a:latin typeface="Cambria Math" panose="02040503050406030204" pitchFamily="18" charset="0"/>
                            </a:rPr>
                            <m:t>𝑐𝑜𝑠</m:t>
                          </m:r>
                          <m:r>
                            <a:rPr lang="en-US" altLang="zh-TW" sz="2400" b="0" i="1" smtClean="0">
                              <a:latin typeface="Cambria Math" panose="02040503050406030204" pitchFamily="18" charset="0"/>
                            </a:rPr>
                            <m:t>𝛼</m:t>
                          </m:r>
                        </m:e>
                      </m:func>
                    </m:oMath>
                  </m:oMathPara>
                </a14:m>
                <a:endParaRPr lang="en-US" altLang="zh-TW" dirty="0"/>
              </a:p>
              <a:p>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𝑓</m:t>
                          </m:r>
                        </m:num>
                        <m:den>
                          <m:r>
                            <a:rPr lang="en-US" altLang="zh-TW" sz="2400" i="1">
                              <a:latin typeface="Cambria Math" panose="02040503050406030204" pitchFamily="18" charset="0"/>
                            </a:rPr>
                            <m:t>𝜕</m:t>
                          </m:r>
                          <m:r>
                            <a:rPr lang="en-US" altLang="zh-TW" sz="2400" i="1">
                              <a:latin typeface="Cambria Math" panose="02040503050406030204" pitchFamily="18" charset="0"/>
                            </a:rPr>
                            <m:t>𝑟</m:t>
                          </m:r>
                        </m:den>
                      </m:f>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 </m:t>
                          </m:r>
                          <m:r>
                            <a:rPr lang="en-US" altLang="zh-TW" sz="2400" i="1">
                              <a:latin typeface="Cambria Math" panose="02040503050406030204" pitchFamily="18" charset="0"/>
                            </a:rPr>
                            <m:t>𝑐</m:t>
                          </m:r>
                        </m:e>
                      </m:d>
                      <m:r>
                        <a:rPr lang="en-US" altLang="zh-TW" sz="2400" i="1">
                          <a:latin typeface="Cambria Math" panose="02040503050406030204" pitchFamily="18" charset="0"/>
                        </a:rPr>
                        <m:t>𝑠𝑖𝑛</m:t>
                      </m:r>
                      <m:r>
                        <a:rPr lang="en-US" altLang="zh-TW" sz="2400" i="1">
                          <a:latin typeface="Cambria Math" panose="02040503050406030204" pitchFamily="18" charset="0"/>
                        </a:rPr>
                        <m:t>𝛼</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𝑓</m:t>
                          </m:r>
                        </m:num>
                        <m:den>
                          <m:r>
                            <a:rPr lang="en-US" altLang="zh-TW" sz="2400" i="1">
                              <a:latin typeface="Cambria Math" panose="02040503050406030204" pitchFamily="18" charset="0"/>
                            </a:rPr>
                            <m:t>𝜕</m:t>
                          </m:r>
                          <m:r>
                            <a:rPr lang="en-US" altLang="zh-TW" sz="2400" i="1">
                              <a:latin typeface="Cambria Math" panose="02040503050406030204" pitchFamily="18" charset="0"/>
                            </a:rPr>
                            <m:t>𝑐</m:t>
                          </m:r>
                        </m:den>
                      </m:f>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r>
                            <a:rPr lang="en-US" altLang="zh-TW" sz="2400" i="1">
                              <a:latin typeface="Cambria Math" panose="02040503050406030204" pitchFamily="18" charset="0"/>
                            </a:rPr>
                            <m:t>, </m:t>
                          </m:r>
                          <m:r>
                            <a:rPr lang="en-US" altLang="zh-TW" sz="2400" i="1">
                              <a:latin typeface="Cambria Math" panose="02040503050406030204" pitchFamily="18" charset="0"/>
                            </a:rPr>
                            <m:t>𝑐</m:t>
                          </m:r>
                        </m:e>
                      </m:d>
                      <m:r>
                        <a:rPr lang="en-US" altLang="zh-TW" sz="2400" i="1">
                          <a:latin typeface="Cambria Math" panose="02040503050406030204" pitchFamily="18" charset="0"/>
                        </a:rPr>
                        <m:t>𝑐𝑜𝑠</m:t>
                      </m:r>
                      <m:r>
                        <a:rPr lang="en-US" altLang="zh-TW" sz="2400" i="1">
                          <a:latin typeface="Cambria Math" panose="02040503050406030204" pitchFamily="18" charset="0"/>
                        </a:rPr>
                        <m:t>𝛼</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0" y="2744313"/>
                <a:ext cx="9144000" cy="3778086"/>
              </a:xfrm>
              <a:prstGeom prst="rect">
                <a:avLst/>
              </a:prstGeom>
              <a:blipFill>
                <a:blip r:embed="rId4"/>
                <a:stretch>
                  <a:fillRect/>
                </a:stretch>
              </a:blipFill>
            </p:spPr>
            <p:txBody>
              <a:bodyPr/>
              <a:lstStyle/>
              <a:p>
                <a:r>
                  <a:rPr lang="zh-TW" altLang="en-US">
                    <a:noFill/>
                  </a:rPr>
                  <a:t> </a:t>
                </a:r>
              </a:p>
            </p:txBody>
          </p:sp>
        </mc:Fallback>
      </mc:AlternateContent>
      <p:sp>
        <p:nvSpPr>
          <p:cNvPr id="3" name="頁尾版面配置區 2">
            <a:extLst>
              <a:ext uri="{FF2B5EF4-FFF2-40B4-BE49-F238E27FC236}">
                <a16:creationId xmlns:a16="http://schemas.microsoft.com/office/drawing/2014/main" id="{E90C4615-DA53-4722-9C51-379FCD274F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 name="投影片編號版面配置區 4">
            <a:extLst>
              <a:ext uri="{FF2B5EF4-FFF2-40B4-BE49-F238E27FC236}">
                <a16:creationId xmlns:a16="http://schemas.microsoft.com/office/drawing/2014/main" id="{6966073B-83DB-477E-9E98-C69335491A95}"/>
              </a:ext>
            </a:extLst>
          </p:cNvPr>
          <p:cNvSpPr>
            <a:spLocks noGrp="1"/>
          </p:cNvSpPr>
          <p:nvPr>
            <p:ph type="sldNum" sz="quarter" idx="4"/>
          </p:nvPr>
        </p:nvSpPr>
        <p:spPr/>
        <p:txBody>
          <a:bodyPr/>
          <a:lstStyle/>
          <a:p>
            <a:fld id="{D14E9653-E941-43F1-AAD4-97DDCA7ECE97}" type="slidenum">
              <a:rPr lang="zh-TW" altLang="en-US" smtClean="0"/>
              <a:t>103</a:t>
            </a:fld>
            <a:endParaRPr lang="zh-TW" altLang="en-US"/>
          </a:p>
        </p:txBody>
      </p:sp>
    </p:spTree>
    <p:extLst>
      <p:ext uri="{BB962C8B-B14F-4D97-AF65-F5344CB8AC3E}">
        <p14:creationId xmlns:p14="http://schemas.microsoft.com/office/powerpoint/2010/main" val="3608300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6"/>
          <p:cNvSpPr>
            <a:spLocks noGrp="1" noChangeArrowheads="1"/>
          </p:cNvSpPr>
          <p:nvPr>
            <p:ph type="title"/>
          </p:nvPr>
        </p:nvSpPr>
        <p:spPr>
          <a:noFill/>
        </p:spPr>
        <p:txBody>
          <a:bodyPr/>
          <a:lstStyle/>
          <a:p>
            <a:pPr eaLnBrk="1" hangingPunct="1"/>
            <a:r>
              <a:rPr lang="en-US" altLang="zh-TW" dirty="0"/>
              <a:t>8.8.4 Directional Derivative Edge Finder (</a:t>
            </a:r>
            <a:r>
              <a:rPr lang="en-US" altLang="zh-TW" dirty="0" err="1"/>
              <a:t>cont</a:t>
            </a:r>
            <a:r>
              <a:rPr lang="en-US" altLang="zh-TW" dirty="0"/>
              <a:t>’)</a:t>
            </a:r>
          </a:p>
        </p:txBody>
      </p:sp>
      <mc:AlternateContent xmlns:mc="http://schemas.openxmlformats.org/markup-compatibility/2006" xmlns:a14="http://schemas.microsoft.com/office/drawing/2010/main">
        <mc:Choice Requires="a14">
          <p:sp>
            <p:nvSpPr>
              <p:cNvPr id="29700" name="Rectangle 7"/>
              <p:cNvSpPr>
                <a:spLocks noGrp="1" noChangeArrowheads="1"/>
              </p:cNvSpPr>
              <p:nvPr>
                <p:ph type="body" sz="half" idx="1"/>
              </p:nvPr>
            </p:nvSpPr>
            <p:spPr>
              <a:xfrm>
                <a:off x="684213" y="2041525"/>
                <a:ext cx="7920037" cy="4411663"/>
              </a:xfrm>
            </p:spPr>
            <p:txBody>
              <a:bodyPr/>
              <a:lstStyle/>
              <a:p>
                <a:pPr eaLnBrk="1" hangingPunct="1"/>
                <a:r>
                  <a:rPr lang="en-US" altLang="zh-TW" sz="2600" dirty="0"/>
                  <a:t>second directional derivative of </a:t>
                </a:r>
                <a:r>
                  <a:rPr lang="en-US" altLang="zh-TW" sz="2600" i="1" dirty="0"/>
                  <a:t>f</a:t>
                </a:r>
                <a:r>
                  <a:rPr lang="en-US" altLang="zh-TW" sz="2600" dirty="0"/>
                  <a:t> at point (</a:t>
                </a:r>
                <a:r>
                  <a:rPr lang="en-US" altLang="zh-TW" sz="2600" i="1" dirty="0"/>
                  <a:t>r</a:t>
                </a:r>
                <a:r>
                  <a:rPr lang="en-US" altLang="zh-TW" sz="2600" dirty="0"/>
                  <a:t>, </a:t>
                </a:r>
                <a:r>
                  <a:rPr lang="en-US" altLang="zh-TW" sz="2600" i="1" dirty="0"/>
                  <a:t>c</a:t>
                </a:r>
                <a:r>
                  <a:rPr lang="en-US" altLang="zh-TW" sz="2600" dirty="0"/>
                  <a:t>) in direction </a:t>
                </a:r>
                <a14:m>
                  <m:oMath xmlns:m="http://schemas.openxmlformats.org/officeDocument/2006/math">
                    <m:r>
                      <a:rPr lang="en-US" altLang="zh-TW" sz="2800" i="1">
                        <a:latin typeface="Cambria Math" panose="02040503050406030204" pitchFamily="18" charset="0"/>
                      </a:rPr>
                      <m:t>𝛼</m:t>
                    </m:r>
                  </m:oMath>
                </a14:m>
                <a:r>
                  <a:rPr lang="en-US" altLang="zh-TW" sz="2600" dirty="0"/>
                  <a:t>:</a:t>
                </a:r>
              </a:p>
              <a:p>
                <a:pPr marL="0" indent="0" eaLnBrk="1" hangingPunct="1">
                  <a:buNone/>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𝑓</m:t>
                          </m:r>
                        </m:e>
                        <m:sub>
                          <m:r>
                            <a:rPr lang="en-US" altLang="zh-TW" sz="2800" i="1">
                              <a:latin typeface="Cambria Math" panose="02040503050406030204" pitchFamily="18" charset="0"/>
                            </a:rPr>
                            <m:t>𝛼</m:t>
                          </m:r>
                        </m:sub>
                        <m:sup>
                          <m:r>
                            <a:rPr lang="en-US" altLang="zh-TW" sz="2800" i="1">
                              <a:latin typeface="Cambria Math" panose="02040503050406030204" pitchFamily="18" charset="0"/>
                            </a:rPr>
                            <m:t>′</m:t>
                          </m:r>
                        </m:sup>
                      </m:sSub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𝑓</m:t>
                          </m:r>
                        </m:num>
                        <m:den>
                          <m:r>
                            <a:rPr lang="en-US" altLang="zh-TW" sz="2800" i="1">
                              <a:latin typeface="Cambria Math" panose="02040503050406030204" pitchFamily="18" charset="0"/>
                            </a:rPr>
                            <m:t>𝜕</m:t>
                          </m:r>
                          <m:r>
                            <a:rPr lang="en-US" altLang="zh-TW" sz="2800" i="1">
                              <a:latin typeface="Cambria Math" panose="02040503050406030204" pitchFamily="18" charset="0"/>
                            </a:rPr>
                            <m:t>𝑟</m:t>
                          </m:r>
                        </m:den>
                      </m:f>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𝑠𝑖𝑛</m:t>
                      </m:r>
                      <m:r>
                        <a:rPr lang="en-US" altLang="zh-TW" sz="2800" i="1">
                          <a:latin typeface="Cambria Math" panose="02040503050406030204" pitchFamily="18" charset="0"/>
                        </a:rPr>
                        <m:t>𝛼</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𝑓</m:t>
                          </m:r>
                        </m:num>
                        <m:den>
                          <m:r>
                            <a:rPr lang="en-US" altLang="zh-TW" sz="2800" i="1">
                              <a:latin typeface="Cambria Math" panose="02040503050406030204" pitchFamily="18" charset="0"/>
                            </a:rPr>
                            <m:t>𝜕</m:t>
                          </m:r>
                          <m:r>
                            <a:rPr lang="en-US" altLang="zh-TW" sz="2800" i="1">
                              <a:latin typeface="Cambria Math" panose="02040503050406030204" pitchFamily="18" charset="0"/>
                            </a:rPr>
                            <m:t>𝑐</m:t>
                          </m:r>
                        </m:den>
                      </m:f>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r>
                            <a:rPr lang="en-US" altLang="zh-TW" sz="2800" i="1">
                              <a:latin typeface="Cambria Math" panose="02040503050406030204" pitchFamily="18" charset="0"/>
                            </a:rPr>
                            <m:t>, </m:t>
                          </m:r>
                          <m:r>
                            <a:rPr lang="en-US" altLang="zh-TW" sz="2800" i="1">
                              <a:latin typeface="Cambria Math" panose="02040503050406030204" pitchFamily="18" charset="0"/>
                            </a:rPr>
                            <m:t>𝑐</m:t>
                          </m:r>
                        </m:e>
                      </m:d>
                      <m:r>
                        <a:rPr lang="en-US" altLang="zh-TW" sz="2800" i="1">
                          <a:latin typeface="Cambria Math" panose="02040503050406030204" pitchFamily="18" charset="0"/>
                        </a:rPr>
                        <m:t>𝑐𝑜𝑠</m:t>
                      </m:r>
                      <m:r>
                        <a:rPr lang="en-US" altLang="zh-TW" sz="2800" i="1">
                          <a:latin typeface="Cambria Math" panose="02040503050406030204" pitchFamily="18" charset="0"/>
                        </a:rPr>
                        <m:t>𝛼</m:t>
                      </m:r>
                    </m:oMath>
                  </m:oMathPara>
                </a14:m>
                <a:endParaRPr lang="en-US" altLang="zh-TW" sz="2800" dirty="0"/>
              </a:p>
              <a:p>
                <a:pPr eaLnBrk="1" hangingPunct="1"/>
                <a:endParaRPr lang="en-US" altLang="zh-TW" sz="2600" dirty="0"/>
              </a:p>
            </p:txBody>
          </p:sp>
        </mc:Choice>
        <mc:Fallback xmlns="">
          <p:sp>
            <p:nvSpPr>
              <p:cNvPr id="29700" name="Rectangle 7"/>
              <p:cNvSpPr>
                <a:spLocks noGrp="1" noRot="1" noChangeAspect="1" noMove="1" noResize="1" noEditPoints="1" noAdjustHandles="1" noChangeArrowheads="1" noChangeShapeType="1" noTextEdit="1"/>
              </p:cNvSpPr>
              <p:nvPr>
                <p:ph type="body" sz="half" idx="1"/>
              </p:nvPr>
            </p:nvSpPr>
            <p:spPr>
              <a:xfrm>
                <a:off x="684213" y="2041525"/>
                <a:ext cx="7920037" cy="4411663"/>
              </a:xfrm>
              <a:blipFill>
                <a:blip r:embed="rId3"/>
                <a:stretch>
                  <a:fillRect l="-462" t="-1243"/>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E94F86F0-8CCE-48C4-AAC6-C85E78E1DB8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579FF51-A7AB-4A30-BB8C-D16650D500A1}"/>
                  </a:ext>
                </a:extLst>
              </p:cNvPr>
              <p:cNvSpPr txBox="1"/>
              <p:nvPr/>
            </p:nvSpPr>
            <p:spPr>
              <a:xfrm>
                <a:off x="242129" y="3944329"/>
                <a:ext cx="8659742" cy="771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200" b="0" i="1" smtClean="0">
                              <a:latin typeface="Cambria Math" panose="02040503050406030204" pitchFamily="18" charset="0"/>
                            </a:rPr>
                          </m:ctrlPr>
                        </m:sSubSupPr>
                        <m:e>
                          <m:r>
                            <a:rPr lang="en-US" altLang="zh-TW" sz="2200" b="0" i="1" smtClean="0">
                              <a:latin typeface="Cambria Math" panose="02040503050406030204" pitchFamily="18" charset="0"/>
                            </a:rPr>
                            <m:t>𝑓</m:t>
                          </m:r>
                        </m:e>
                        <m:sub>
                          <m:r>
                            <a:rPr lang="en-US" altLang="zh-TW" sz="2200" b="0" i="1" smtClean="0">
                              <a:latin typeface="Cambria Math" panose="02040503050406030204" pitchFamily="18" charset="0"/>
                            </a:rPr>
                            <m:t>𝛼</m:t>
                          </m:r>
                        </m:sub>
                        <m:sup>
                          <m:r>
                            <a:rPr lang="en-US" altLang="zh-TW" sz="2200" b="0" i="1" smtClean="0">
                              <a:latin typeface="Cambria Math" panose="02040503050406030204" pitchFamily="18" charset="0"/>
                            </a:rPr>
                            <m:t>′′</m:t>
                          </m:r>
                        </m:sup>
                      </m:sSubSup>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r>
                        <a:rPr lang="en-US" altLang="zh-TW" sz="2200" b="0" i="1" smtClean="0">
                          <a:latin typeface="Cambria Math" panose="02040503050406030204" pitchFamily="18" charset="0"/>
                        </a:rPr>
                        <m:t>=</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2</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𝑟</m:t>
                              </m:r>
                            </m:e>
                            <m:sup>
                              <m:r>
                                <a:rPr lang="en-US" altLang="zh-TW" sz="2200" b="0" i="1" smtClean="0">
                                  <a:latin typeface="Cambria Math" panose="02040503050406030204" pitchFamily="18" charset="0"/>
                                </a:rPr>
                                <m:t>2</m:t>
                              </m:r>
                            </m:sup>
                          </m:sSup>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sin</m:t>
                              </m:r>
                            </m:e>
                            <m:sup>
                              <m:r>
                                <a:rPr lang="en-US" altLang="zh-TW" sz="2200" b="0" i="1" smtClean="0">
                                  <a:latin typeface="Cambria Math" panose="02040503050406030204" pitchFamily="18" charset="0"/>
                                </a:rPr>
                                <m:t>2</m:t>
                              </m:r>
                            </m:sup>
                          </m:sSup>
                        </m:fName>
                        <m:e>
                          <m:r>
                            <a:rPr lang="en-US" altLang="zh-TW" sz="2200" b="0" i="1" smtClean="0">
                              <a:latin typeface="Cambria Math" panose="02040503050406030204" pitchFamily="18" charset="0"/>
                            </a:rPr>
                            <m:t>𝛼</m:t>
                          </m:r>
                        </m:e>
                      </m:func>
                      <m:r>
                        <a:rPr lang="en-US" altLang="zh-TW" sz="2200" b="0" i="1" smtClean="0">
                          <a:latin typeface="Cambria Math" panose="02040503050406030204" pitchFamily="18" charset="0"/>
                        </a:rPr>
                        <m:t>+2</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2</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r>
                            <a:rPr lang="en-US" altLang="zh-TW" sz="2200" b="0" i="1" smtClean="0">
                              <a:latin typeface="Cambria Math" panose="02040503050406030204" pitchFamily="18" charset="0"/>
                            </a:rPr>
                            <m:t>𝑟</m:t>
                          </m:r>
                          <m:r>
                            <a:rPr lang="zh-TW" altLang="en-US" sz="2200" b="0" i="1" smtClean="0">
                              <a:latin typeface="Cambria Math" panose="02040503050406030204" pitchFamily="18" charset="0"/>
                            </a:rPr>
                            <m:t>𝜕</m:t>
                          </m:r>
                          <m:r>
                            <a:rPr lang="en-US" altLang="zh-TW" sz="2200" b="0" i="1" smtClean="0">
                              <a:latin typeface="Cambria Math" panose="02040503050406030204" pitchFamily="18" charset="0"/>
                            </a:rPr>
                            <m:t>𝑐</m:t>
                          </m:r>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r>
                        <a:rPr lang="en-US" altLang="zh-TW" sz="2200" b="0" i="1" smtClean="0">
                          <a:latin typeface="Cambria Math" panose="02040503050406030204" pitchFamily="18" charset="0"/>
                        </a:rPr>
                        <m:t>𝑠𝑖𝑛</m:t>
                      </m:r>
                      <m:r>
                        <a:rPr lang="en-US" altLang="zh-TW" sz="2200" b="0" i="1" smtClean="0">
                          <a:latin typeface="Cambria Math" panose="02040503050406030204" pitchFamily="18" charset="0"/>
                        </a:rPr>
                        <m:t>𝛼</m:t>
                      </m:r>
                      <m:r>
                        <a:rPr lang="en-US" altLang="zh-TW" sz="2200" b="0" i="1" smtClean="0">
                          <a:latin typeface="Cambria Math" panose="02040503050406030204" pitchFamily="18" charset="0"/>
                        </a:rPr>
                        <m:t>𝑐𝑜𝑠</m:t>
                      </m:r>
                      <m:r>
                        <a:rPr lang="en-US" altLang="zh-TW" sz="2200" b="0" i="1" smtClean="0">
                          <a:latin typeface="Cambria Math" panose="02040503050406030204" pitchFamily="18" charset="0"/>
                        </a:rPr>
                        <m:t>𝛼</m:t>
                      </m:r>
                      <m:r>
                        <a:rPr lang="en-US" altLang="zh-TW" sz="2200" b="0" i="1" smtClean="0">
                          <a:latin typeface="Cambria Math" panose="02040503050406030204" pitchFamily="18" charset="0"/>
                        </a:rPr>
                        <m:t>+</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2</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𝑐</m:t>
                              </m:r>
                            </m:e>
                            <m:sup>
                              <m:r>
                                <a:rPr lang="en-US" altLang="zh-TW" sz="2200" b="0" i="1" smtClean="0">
                                  <a:latin typeface="Cambria Math" panose="02040503050406030204" pitchFamily="18" charset="0"/>
                                </a:rPr>
                                <m:t>2</m:t>
                              </m:r>
                            </m:sup>
                          </m:sSup>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cos</m:t>
                              </m:r>
                            </m:e>
                            <m:sup>
                              <m:r>
                                <a:rPr lang="en-US" altLang="zh-TW" sz="2200" b="0" i="1" smtClean="0">
                                  <a:latin typeface="Cambria Math" panose="02040503050406030204" pitchFamily="18" charset="0"/>
                                </a:rPr>
                                <m:t>2</m:t>
                              </m:r>
                            </m:sup>
                          </m:sSup>
                        </m:fName>
                        <m:e>
                          <m:r>
                            <a:rPr lang="en-US" altLang="zh-TW" sz="2200" b="0" i="1" smtClean="0">
                              <a:latin typeface="Cambria Math" panose="02040503050406030204" pitchFamily="18" charset="0"/>
                            </a:rPr>
                            <m:t>𝛼</m:t>
                          </m:r>
                        </m:e>
                      </m:func>
                    </m:oMath>
                  </m:oMathPara>
                </a14:m>
                <a:endParaRPr lang="zh-TW" altLang="en-US" sz="2200" dirty="0"/>
              </a:p>
            </p:txBody>
          </p:sp>
        </mc:Choice>
        <mc:Fallback xmlns="">
          <p:sp>
            <p:nvSpPr>
              <p:cNvPr id="10" name="文字方塊 9">
                <a:extLst>
                  <a:ext uri="{FF2B5EF4-FFF2-40B4-BE49-F238E27FC236}">
                    <a16:creationId xmlns:a16="http://schemas.microsoft.com/office/drawing/2014/main" id="{C579FF51-A7AB-4A30-BB8C-D16650D500A1}"/>
                  </a:ext>
                </a:extLst>
              </p:cNvPr>
              <p:cNvSpPr txBox="1">
                <a:spLocks noRot="1" noChangeAspect="1" noMove="1" noResize="1" noEditPoints="1" noAdjustHandles="1" noChangeArrowheads="1" noChangeShapeType="1" noTextEdit="1"/>
              </p:cNvSpPr>
              <p:nvPr/>
            </p:nvSpPr>
            <p:spPr>
              <a:xfrm>
                <a:off x="242129" y="3944329"/>
                <a:ext cx="8659742" cy="77181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A3539A7-5CE7-402F-A171-1A5A3F2A2AB9}"/>
                  </a:ext>
                </a:extLst>
              </p:cNvPr>
              <p:cNvSpPr txBox="1"/>
              <p:nvPr/>
            </p:nvSpPr>
            <p:spPr>
              <a:xfrm>
                <a:off x="314360" y="4859018"/>
                <a:ext cx="8659742" cy="14512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altLang="zh-TW" sz="2200" b="0" i="1" smtClean="0">
                              <a:latin typeface="Cambria Math" panose="02040503050406030204" pitchFamily="18" charset="0"/>
                            </a:rPr>
                          </m:ctrlPr>
                        </m:sSubSupPr>
                        <m:e>
                          <m:r>
                            <a:rPr lang="en-US" altLang="zh-TW" sz="2200" b="0" i="1" smtClean="0">
                              <a:latin typeface="Cambria Math" panose="02040503050406030204" pitchFamily="18" charset="0"/>
                            </a:rPr>
                            <m:t>𝑓</m:t>
                          </m:r>
                        </m:e>
                        <m:sub>
                          <m:r>
                            <a:rPr lang="en-US" altLang="zh-TW" sz="2200" b="0" i="1" smtClean="0">
                              <a:latin typeface="Cambria Math" panose="02040503050406030204" pitchFamily="18" charset="0"/>
                            </a:rPr>
                            <m:t>𝛼</m:t>
                          </m:r>
                        </m:sub>
                        <m:sup>
                          <m:r>
                            <a:rPr lang="en-US" altLang="zh-TW" sz="2200" b="0" i="1" smtClean="0">
                              <a:latin typeface="Cambria Math" panose="02040503050406030204" pitchFamily="18" charset="0"/>
                            </a:rPr>
                            <m:t>′′′</m:t>
                          </m:r>
                        </m:sup>
                      </m:sSubSup>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r>
                        <a:rPr lang="en-US" altLang="zh-TW" sz="2200" b="0" i="1" smtClean="0">
                          <a:latin typeface="Cambria Math" panose="02040503050406030204" pitchFamily="18" charset="0"/>
                        </a:rPr>
                        <m:t>=</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3</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𝑟</m:t>
                              </m:r>
                            </m:e>
                            <m:sup>
                              <m:r>
                                <a:rPr lang="en-US" altLang="zh-TW" sz="2200" b="0" i="1" smtClean="0">
                                  <a:latin typeface="Cambria Math" panose="02040503050406030204" pitchFamily="18" charset="0"/>
                                </a:rPr>
                                <m:t>3</m:t>
                              </m:r>
                            </m:sup>
                          </m:sSup>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sin</m:t>
                              </m:r>
                            </m:e>
                            <m:sup>
                              <m:r>
                                <a:rPr lang="en-US" altLang="zh-TW" sz="2200" b="0" i="1" smtClean="0">
                                  <a:latin typeface="Cambria Math" panose="02040503050406030204" pitchFamily="18" charset="0"/>
                                </a:rPr>
                                <m:t>3</m:t>
                              </m:r>
                            </m:sup>
                          </m:sSup>
                        </m:fName>
                        <m:e>
                          <m:r>
                            <a:rPr lang="en-US" altLang="zh-TW" sz="2200" b="0" i="1" smtClean="0">
                              <a:latin typeface="Cambria Math" panose="02040503050406030204" pitchFamily="18" charset="0"/>
                            </a:rPr>
                            <m:t>𝛼</m:t>
                          </m:r>
                        </m:e>
                      </m:func>
                      <m:r>
                        <a:rPr lang="en-US" altLang="zh-TW" sz="2200" b="0" i="1" smtClean="0">
                          <a:latin typeface="Cambria Math" panose="02040503050406030204" pitchFamily="18" charset="0"/>
                        </a:rPr>
                        <m:t>+3</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3</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𝑟</m:t>
                              </m:r>
                            </m:e>
                            <m:sup>
                              <m:r>
                                <a:rPr lang="en-US" altLang="zh-TW" sz="2200" b="0" i="1" smtClean="0">
                                  <a:latin typeface="Cambria Math" panose="02040503050406030204" pitchFamily="18" charset="0"/>
                                </a:rPr>
                                <m:t>2</m:t>
                              </m:r>
                            </m:sup>
                          </m:sSup>
                          <m:r>
                            <a:rPr lang="zh-TW" altLang="en-US" sz="2200" b="0" i="1" smtClean="0">
                              <a:latin typeface="Cambria Math" panose="02040503050406030204" pitchFamily="18" charset="0"/>
                            </a:rPr>
                            <m:t>𝜕</m:t>
                          </m:r>
                          <m:r>
                            <a:rPr lang="en-US" altLang="zh-TW" sz="2200" b="0" i="1" smtClean="0">
                              <a:latin typeface="Cambria Math" panose="02040503050406030204" pitchFamily="18" charset="0"/>
                            </a:rPr>
                            <m:t>𝑐</m:t>
                          </m:r>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sin</m:t>
                              </m:r>
                            </m:e>
                            <m:sup>
                              <m:r>
                                <a:rPr lang="en-US" altLang="zh-TW" sz="2200" b="0" i="1" smtClean="0">
                                  <a:latin typeface="Cambria Math" panose="02040503050406030204" pitchFamily="18" charset="0"/>
                                </a:rPr>
                                <m:t>2</m:t>
                              </m:r>
                            </m:sup>
                          </m:sSup>
                        </m:fName>
                        <m:e>
                          <m:r>
                            <a:rPr lang="en-US" altLang="zh-TW" sz="2200" b="0" i="1" smtClean="0">
                              <a:latin typeface="Cambria Math" panose="02040503050406030204" pitchFamily="18" charset="0"/>
                            </a:rPr>
                            <m:t>𝛼</m:t>
                          </m:r>
                        </m:e>
                      </m:func>
                      <m:r>
                        <a:rPr lang="en-US" altLang="zh-TW" sz="2200" b="0" i="1" smtClean="0">
                          <a:latin typeface="Cambria Math" panose="02040503050406030204" pitchFamily="18" charset="0"/>
                        </a:rPr>
                        <m:t>𝑐𝑜𝑠</m:t>
                      </m:r>
                      <m:r>
                        <a:rPr lang="en-US" altLang="zh-TW" sz="2200" b="0" i="1" smtClean="0">
                          <a:latin typeface="Cambria Math" panose="02040503050406030204" pitchFamily="18" charset="0"/>
                        </a:rPr>
                        <m:t>𝛼</m:t>
                      </m:r>
                      <m:r>
                        <a:rPr lang="en-US" altLang="zh-TW" sz="2200" b="0" i="1" smtClean="0">
                          <a:latin typeface="Cambria Math" panose="02040503050406030204" pitchFamily="18" charset="0"/>
                        </a:rPr>
                        <m:t>+</m:t>
                      </m:r>
                    </m:oMath>
                  </m:oMathPara>
                </a14:m>
                <a:endParaRPr lang="en-US" altLang="zh-TW" sz="22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altLang="zh-TW" sz="2200" b="0" i="1" smtClean="0">
                          <a:latin typeface="Cambria Math" panose="02040503050406030204" pitchFamily="18" charset="0"/>
                        </a:rPr>
                        <m:t>3</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3</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r>
                            <a:rPr lang="en-US" altLang="zh-TW" sz="2200" b="0" i="1" smtClean="0">
                              <a:latin typeface="Cambria Math" panose="02040503050406030204" pitchFamily="18" charset="0"/>
                            </a:rPr>
                            <m:t>𝑟</m:t>
                          </m:r>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𝑐</m:t>
                              </m:r>
                            </m:e>
                            <m:sup>
                              <m:r>
                                <a:rPr lang="en-US" altLang="zh-TW" sz="2200" b="0" i="1" smtClean="0">
                                  <a:latin typeface="Cambria Math" panose="02040503050406030204" pitchFamily="18" charset="0"/>
                                </a:rPr>
                                <m:t>2</m:t>
                              </m:r>
                            </m:sup>
                          </m:sSup>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r>
                        <a:rPr lang="en-US" altLang="zh-TW" sz="2200" b="0" i="1" smtClean="0">
                          <a:latin typeface="Cambria Math" panose="02040503050406030204" pitchFamily="18" charset="0"/>
                        </a:rPr>
                        <m:t>𝑠𝑖𝑛</m:t>
                      </m:r>
                      <m:r>
                        <a:rPr lang="en-US" altLang="zh-TW" sz="2200" b="0" i="1" smtClean="0">
                          <a:latin typeface="Cambria Math" panose="02040503050406030204" pitchFamily="18" charset="0"/>
                        </a:rPr>
                        <m:t>𝛼</m:t>
                      </m:r>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cos</m:t>
                              </m:r>
                            </m:e>
                            <m:sup>
                              <m:r>
                                <a:rPr lang="en-US" altLang="zh-TW" sz="2200" b="0" i="1" smtClean="0">
                                  <a:latin typeface="Cambria Math" panose="02040503050406030204" pitchFamily="18" charset="0"/>
                                </a:rPr>
                                <m:t>2</m:t>
                              </m:r>
                            </m:sup>
                          </m:sSup>
                        </m:fName>
                        <m:e>
                          <m:r>
                            <a:rPr lang="en-US" altLang="zh-TW" sz="2200" b="0" i="1" smtClean="0">
                              <a:latin typeface="Cambria Math" panose="02040503050406030204" pitchFamily="18" charset="0"/>
                            </a:rPr>
                            <m:t>𝛼</m:t>
                          </m:r>
                        </m:e>
                      </m:func>
                      <m:r>
                        <a:rPr lang="en-US" altLang="zh-TW" sz="2200" b="0" i="1" smtClean="0">
                          <a:latin typeface="Cambria Math" panose="02040503050406030204" pitchFamily="18" charset="0"/>
                        </a:rPr>
                        <m:t>+</m:t>
                      </m:r>
                      <m:f>
                        <m:fPr>
                          <m:ctrlPr>
                            <a:rPr lang="en-US" altLang="zh-TW" sz="2200" b="0" i="1" smtClean="0">
                              <a:latin typeface="Cambria Math" panose="02040503050406030204" pitchFamily="18" charset="0"/>
                            </a:rPr>
                          </m:ctrlPr>
                        </m:fPr>
                        <m:num>
                          <m:sSup>
                            <m:sSupPr>
                              <m:ctrlPr>
                                <a:rPr lang="en-US" altLang="zh-TW" sz="2200" b="0" i="1" smtClean="0">
                                  <a:latin typeface="Cambria Math" panose="02040503050406030204" pitchFamily="18" charset="0"/>
                                </a:rPr>
                              </m:ctrlPr>
                            </m:sSupPr>
                            <m:e>
                              <m:r>
                                <a:rPr lang="zh-TW" altLang="en-US" sz="2200" b="0" i="1" smtClean="0">
                                  <a:latin typeface="Cambria Math" panose="02040503050406030204" pitchFamily="18" charset="0"/>
                                </a:rPr>
                                <m:t>𝜕</m:t>
                              </m:r>
                            </m:e>
                            <m:sup>
                              <m:r>
                                <a:rPr lang="en-US" altLang="zh-TW" sz="2200" b="0" i="1" smtClean="0">
                                  <a:latin typeface="Cambria Math" panose="02040503050406030204" pitchFamily="18" charset="0"/>
                                </a:rPr>
                                <m:t>3</m:t>
                              </m:r>
                            </m:sup>
                          </m:sSup>
                          <m:r>
                            <a:rPr lang="en-US" altLang="zh-TW" sz="2200" b="0" i="1" smtClean="0">
                              <a:latin typeface="Cambria Math" panose="02040503050406030204" pitchFamily="18" charset="0"/>
                            </a:rPr>
                            <m:t>𝑓</m:t>
                          </m:r>
                        </m:num>
                        <m:den>
                          <m:r>
                            <a:rPr lang="zh-TW" altLang="en-US" sz="2200" b="0" i="1" smtClean="0">
                              <a:latin typeface="Cambria Math" panose="02040503050406030204" pitchFamily="18" charset="0"/>
                            </a:rPr>
                            <m:t>𝜕</m:t>
                          </m:r>
                          <m:sSup>
                            <m:sSupPr>
                              <m:ctrlPr>
                                <a:rPr lang="en-US" altLang="zh-TW" sz="2200" b="0" i="1" smtClean="0">
                                  <a:latin typeface="Cambria Math" panose="02040503050406030204" pitchFamily="18" charset="0"/>
                                </a:rPr>
                              </m:ctrlPr>
                            </m:sSupPr>
                            <m:e>
                              <m:r>
                                <a:rPr lang="en-US" altLang="zh-TW" sz="2200" b="0" i="1" smtClean="0">
                                  <a:latin typeface="Cambria Math" panose="02040503050406030204" pitchFamily="18" charset="0"/>
                                </a:rPr>
                                <m:t>𝑐</m:t>
                              </m:r>
                            </m:e>
                            <m:sup>
                              <m:r>
                                <a:rPr lang="en-US" altLang="zh-TW" sz="2200" b="0" i="1" smtClean="0">
                                  <a:latin typeface="Cambria Math" panose="02040503050406030204" pitchFamily="18" charset="0"/>
                                </a:rPr>
                                <m:t>3</m:t>
                              </m:r>
                            </m:sup>
                          </m:sSup>
                        </m:den>
                      </m:f>
                      <m:d>
                        <m:dPr>
                          <m:ctrlPr>
                            <a:rPr lang="en-US" altLang="zh-TW" sz="2200" b="0" i="1" smtClean="0">
                              <a:latin typeface="Cambria Math" panose="02040503050406030204" pitchFamily="18" charset="0"/>
                            </a:rPr>
                          </m:ctrlPr>
                        </m:dPr>
                        <m:e>
                          <m:r>
                            <a:rPr lang="en-US" altLang="zh-TW" sz="2200" b="0" i="1" smtClean="0">
                              <a:latin typeface="Cambria Math" panose="02040503050406030204" pitchFamily="18" charset="0"/>
                            </a:rPr>
                            <m:t>𝑟</m:t>
                          </m:r>
                          <m:r>
                            <a:rPr lang="en-US" altLang="zh-TW" sz="2200" b="0" i="1" smtClean="0">
                              <a:latin typeface="Cambria Math" panose="02040503050406030204" pitchFamily="18" charset="0"/>
                            </a:rPr>
                            <m:t>,</m:t>
                          </m:r>
                          <m:r>
                            <a:rPr lang="en-US" altLang="zh-TW" sz="2200" b="0" i="1" smtClean="0">
                              <a:latin typeface="Cambria Math" panose="02040503050406030204" pitchFamily="18" charset="0"/>
                            </a:rPr>
                            <m:t>𝑐</m:t>
                          </m:r>
                        </m:e>
                      </m:d>
                      <m:func>
                        <m:funcPr>
                          <m:ctrlPr>
                            <a:rPr lang="en-US" altLang="zh-TW" sz="2200" b="0" i="1" smtClean="0">
                              <a:latin typeface="Cambria Math" panose="02040503050406030204" pitchFamily="18" charset="0"/>
                            </a:rPr>
                          </m:ctrlPr>
                        </m:funcPr>
                        <m:fName>
                          <m:sSup>
                            <m:sSupPr>
                              <m:ctrlPr>
                                <a:rPr lang="en-US" altLang="zh-TW" sz="2200" b="0" i="1" smtClean="0">
                                  <a:latin typeface="Cambria Math" panose="02040503050406030204" pitchFamily="18" charset="0"/>
                                </a:rPr>
                              </m:ctrlPr>
                            </m:sSupPr>
                            <m:e>
                              <m:r>
                                <m:rPr>
                                  <m:sty m:val="p"/>
                                </m:rPr>
                                <a:rPr lang="en-US" altLang="zh-TW" sz="2200" b="0" i="0" smtClean="0">
                                  <a:latin typeface="Cambria Math" panose="02040503050406030204" pitchFamily="18" charset="0"/>
                                </a:rPr>
                                <m:t>cos</m:t>
                              </m:r>
                            </m:e>
                            <m:sup>
                              <m:r>
                                <a:rPr lang="en-US" altLang="zh-TW" sz="2200" b="0" i="1" smtClean="0">
                                  <a:latin typeface="Cambria Math" panose="02040503050406030204" pitchFamily="18" charset="0"/>
                                </a:rPr>
                                <m:t>3</m:t>
                              </m:r>
                            </m:sup>
                          </m:sSup>
                        </m:fName>
                        <m:e>
                          <m:r>
                            <a:rPr lang="en-US" altLang="zh-TW" sz="2200" b="0" i="1" smtClean="0">
                              <a:latin typeface="Cambria Math" panose="02040503050406030204" pitchFamily="18" charset="0"/>
                            </a:rPr>
                            <m:t>𝛼</m:t>
                          </m:r>
                        </m:e>
                      </m:func>
                    </m:oMath>
                  </m:oMathPara>
                </a14:m>
                <a:endParaRPr lang="zh-TW" altLang="en-US" sz="2200" dirty="0"/>
              </a:p>
            </p:txBody>
          </p:sp>
        </mc:Choice>
        <mc:Fallback xmlns="">
          <p:sp>
            <p:nvSpPr>
              <p:cNvPr id="11" name="文字方塊 10">
                <a:extLst>
                  <a:ext uri="{FF2B5EF4-FFF2-40B4-BE49-F238E27FC236}">
                    <a16:creationId xmlns:a16="http://schemas.microsoft.com/office/drawing/2014/main" id="{CA3539A7-5CE7-402F-A171-1A5A3F2A2AB9}"/>
                  </a:ext>
                </a:extLst>
              </p:cNvPr>
              <p:cNvSpPr txBox="1">
                <a:spLocks noRot="1" noChangeAspect="1" noMove="1" noResize="1" noEditPoints="1" noAdjustHandles="1" noChangeArrowheads="1" noChangeShapeType="1" noTextEdit="1"/>
              </p:cNvSpPr>
              <p:nvPr/>
            </p:nvSpPr>
            <p:spPr>
              <a:xfrm>
                <a:off x="314360" y="4859018"/>
                <a:ext cx="8659742" cy="1451295"/>
              </a:xfrm>
              <a:prstGeom prst="rect">
                <a:avLst/>
              </a:prstGeom>
              <a:blipFill>
                <a:blip r:embed="rId5"/>
                <a:stretch>
                  <a:fillRect/>
                </a:stretch>
              </a:blipFill>
            </p:spPr>
            <p:txBody>
              <a:bodyPr/>
              <a:lstStyle/>
              <a:p>
                <a:r>
                  <a:rPr lang="zh-TW" alt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8.8.4 Directional Derivative Edge Finder (</a:t>
            </a:r>
            <a:r>
              <a:rPr lang="en-US" altLang="zh-TW" dirty="0" err="1"/>
              <a:t>cont</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3200" dirty="0"/>
                  <a:t>An edge pixel</a:t>
                </a: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d>
                      <m:dPr>
                        <m:ctrlPr>
                          <a:rPr lang="en-US" altLang="zh-TW" sz="3200" i="1">
                            <a:latin typeface="Cambria Math" panose="02040503050406030204" pitchFamily="18" charset="0"/>
                          </a:rPr>
                        </m:ctrlPr>
                      </m:dPr>
                      <m:e>
                        <m:r>
                          <m:rPr>
                            <m:sty m:val="p"/>
                          </m:rPr>
                          <a:rPr lang="zh-TW" altLang="en-US" sz="3200">
                            <a:latin typeface="Cambria Math" panose="02040503050406030204" pitchFamily="18" charset="0"/>
                          </a:rPr>
                          <m:t>ρ</m:t>
                        </m:r>
                      </m:e>
                    </m:d>
                    <m:r>
                      <a:rPr lang="en-US" altLang="zh-TW" sz="3200">
                        <a:latin typeface="Cambria Math" panose="02040503050406030204" pitchFamily="18" charset="0"/>
                      </a:rPr>
                      <m:t>&lt;0</m:t>
                    </m:r>
                  </m:oMath>
                </a14:m>
                <a:endParaRPr lang="en-US" altLang="zh-TW" sz="3200" dirty="0">
                  <a:latin typeface="Cambria Math" panose="02040503050406030204" pitchFamily="18" charset="0"/>
                </a:endParaRP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d>
                      <m:dPr>
                        <m:ctrlPr>
                          <a:rPr lang="en-US" altLang="zh-TW" sz="3200" i="1">
                            <a:latin typeface="Cambria Math" panose="02040503050406030204" pitchFamily="18" charset="0"/>
                          </a:rPr>
                        </m:ctrlPr>
                      </m:dPr>
                      <m:e>
                        <m:r>
                          <m:rPr>
                            <m:sty m:val="p"/>
                          </m:rPr>
                          <a:rPr lang="zh-TW" altLang="en-US" sz="3200">
                            <a:latin typeface="Cambria Math" panose="02040503050406030204" pitchFamily="18" charset="0"/>
                          </a:rPr>
                          <m:t>ρ</m:t>
                        </m:r>
                      </m:e>
                    </m:d>
                    <m:r>
                      <a:rPr lang="en-US" altLang="zh-TW" sz="3200">
                        <a:latin typeface="Cambria Math" panose="02040503050406030204" pitchFamily="18" charset="0"/>
                      </a:rPr>
                      <m:t>=0</m:t>
                    </m:r>
                  </m:oMath>
                </a14:m>
                <a:endParaRPr lang="en-US" altLang="zh-TW" sz="3200" dirty="0">
                  <a:latin typeface="Cambria Math" panose="02040503050406030204" pitchFamily="18" charset="0"/>
                </a:endParaRP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r>
                      <a:rPr lang="en-US" altLang="zh-TW" sz="3200">
                        <a:latin typeface="Cambria Math" panose="02040503050406030204" pitchFamily="18" charset="0"/>
                      </a:rPr>
                      <m:t>(</m:t>
                    </m:r>
                    <m:r>
                      <m:rPr>
                        <m:sty m:val="p"/>
                      </m:rPr>
                      <a:rPr lang="zh-TW" altLang="en-US" sz="3200">
                        <a:latin typeface="Cambria Math" panose="02040503050406030204" pitchFamily="18" charset="0"/>
                      </a:rPr>
                      <m:t>ρ</m:t>
                    </m:r>
                    <m:r>
                      <a:rPr lang="en-US" altLang="zh-TW" sz="3200">
                        <a:latin typeface="Cambria Math" panose="02040503050406030204" pitchFamily="18" charset="0"/>
                      </a:rPr>
                      <m:t>)</m:t>
                    </m:r>
                    <m:r>
                      <a:rPr lang="en-US" altLang="zh-TW" sz="3200">
                        <a:latin typeface="Cambria Math" panose="02040503050406030204" pitchFamily="18" charset="0"/>
                        <a:ea typeface="Cambria Math" panose="02040503050406030204" pitchFamily="18" charset="0"/>
                      </a:rPr>
                      <m:t>≠0</m:t>
                    </m:r>
                  </m:oMath>
                </a14:m>
                <a:endParaRPr lang="en-US" altLang="zh-TW" sz="32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815" t="-1796"/>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FBB2462A-78E2-439A-9B04-2CF176C5894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C802002E-90E1-4A1A-953C-EC3519EC062A}"/>
              </a:ext>
            </a:extLst>
          </p:cNvPr>
          <p:cNvSpPr>
            <a:spLocks noGrp="1"/>
          </p:cNvSpPr>
          <p:nvPr>
            <p:ph type="sldNum" sz="quarter" idx="4"/>
          </p:nvPr>
        </p:nvSpPr>
        <p:spPr/>
        <p:txBody>
          <a:bodyPr/>
          <a:lstStyle/>
          <a:p>
            <a:fld id="{D14E9653-E941-43F1-AAD4-97DDCA7ECE97}" type="slidenum">
              <a:rPr lang="zh-TW" altLang="en-US" smtClean="0"/>
              <a:t>105</a:t>
            </a:fld>
            <a:endParaRPr lang="zh-TW" altLang="en-US"/>
          </a:p>
        </p:txBody>
      </p:sp>
    </p:spTree>
    <p:extLst>
      <p:ext uri="{BB962C8B-B14F-4D97-AF65-F5344CB8AC3E}">
        <p14:creationId xmlns:p14="http://schemas.microsoft.com/office/powerpoint/2010/main" val="2403855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8.8.4 Directional Derivative Edge Finder (</a:t>
            </a:r>
            <a:r>
              <a:rPr lang="en-US" altLang="zh-TW" dirty="0" err="1"/>
              <a:t>cont</a:t>
            </a:r>
            <a:r>
              <a:rPr lang="en-US" altLang="zh-TW" dirty="0"/>
              <a:t>’)</a:t>
            </a:r>
            <a:endParaRPr lang="zh-TW" altLang="en-US" dirty="0"/>
          </a:p>
        </p:txBody>
      </p:sp>
      <p:sp>
        <p:nvSpPr>
          <p:cNvPr id="5" name="頁尾版面配置區 4">
            <a:extLst>
              <a:ext uri="{FF2B5EF4-FFF2-40B4-BE49-F238E27FC236}">
                <a16:creationId xmlns:a16="http://schemas.microsoft.com/office/drawing/2014/main" id="{FBB2462A-78E2-439A-9B04-2CF176C5894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C802002E-90E1-4A1A-953C-EC3519EC062A}"/>
              </a:ext>
            </a:extLst>
          </p:cNvPr>
          <p:cNvSpPr>
            <a:spLocks noGrp="1"/>
          </p:cNvSpPr>
          <p:nvPr>
            <p:ph type="sldNum" sz="quarter" idx="4"/>
          </p:nvPr>
        </p:nvSpPr>
        <p:spPr/>
        <p:txBody>
          <a:bodyPr/>
          <a:lstStyle/>
          <a:p>
            <a:fld id="{D14E9653-E941-43F1-AAD4-97DDCA7ECE97}" type="slidenum">
              <a:rPr lang="zh-TW" altLang="en-US" smtClean="0"/>
              <a:t>106</a:t>
            </a:fld>
            <a:endParaRPr lang="zh-TW" altLang="en-US"/>
          </a:p>
        </p:txBody>
      </p:sp>
      <p:pic>
        <p:nvPicPr>
          <p:cNvPr id="368642" name="Picture 2" descr="相關圖片">
            <a:extLst>
              <a:ext uri="{FF2B5EF4-FFF2-40B4-BE49-F238E27FC236}">
                <a16:creationId xmlns:a16="http://schemas.microsoft.com/office/drawing/2014/main" id="{94D44048-586D-4DDF-977A-4EEBB30C6CD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6819" y="1860157"/>
            <a:ext cx="4741445" cy="459303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A13775E3-8A43-4882-A404-3A5F44E55426}"/>
              </a:ext>
            </a:extLst>
          </p:cNvPr>
          <p:cNvSpPr txBox="1"/>
          <p:nvPr/>
        </p:nvSpPr>
        <p:spPr>
          <a:xfrm>
            <a:off x="0" y="6493434"/>
            <a:ext cx="3647152" cy="307777"/>
          </a:xfrm>
          <a:prstGeom prst="rect">
            <a:avLst/>
          </a:prstGeom>
          <a:noFill/>
        </p:spPr>
        <p:txBody>
          <a:bodyPr wrap="none" rtlCol="0">
            <a:spAutoFit/>
          </a:bodyPr>
          <a:lstStyle/>
          <a:p>
            <a:r>
              <a:rPr lang="en-US" altLang="zh-TW" sz="1400" dirty="0">
                <a:hlinkClick r:id="rId4"/>
              </a:rPr>
              <a:t>4.6 Directional Derivatives and the Gradient</a:t>
            </a:r>
            <a:endParaRPr lang="zh-TW" altLang="en-US" sz="1400" dirty="0"/>
          </a:p>
        </p:txBody>
      </p:sp>
    </p:spTree>
    <p:extLst>
      <p:ext uri="{BB962C8B-B14F-4D97-AF65-F5344CB8AC3E}">
        <p14:creationId xmlns:p14="http://schemas.microsoft.com/office/powerpoint/2010/main" val="35319388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TW" dirty="0"/>
              <a:t>8.8.4 Directional Derivative Edge Finder (</a:t>
            </a:r>
            <a:r>
              <a:rPr lang="en-US" altLang="zh-TW" dirty="0" err="1"/>
              <a:t>cont</a:t>
            </a:r>
            <a:r>
              <a:rPr lang="en-US" altLang="zh-TW" dirty="0"/>
              <a:t>’)</a:t>
            </a:r>
          </a:p>
        </p:txBody>
      </p:sp>
      <p:sp>
        <p:nvSpPr>
          <p:cNvPr id="10244" name="Rectangle 3"/>
          <p:cNvSpPr>
            <a:spLocks noGrp="1" noChangeArrowheads="1"/>
          </p:cNvSpPr>
          <p:nvPr>
            <p:ph type="body" idx="1"/>
          </p:nvPr>
        </p:nvSpPr>
        <p:spPr>
          <a:xfrm>
            <a:off x="685800" y="1917445"/>
            <a:ext cx="8229600" cy="4411663"/>
          </a:xfrm>
        </p:spPr>
        <p:txBody>
          <a:bodyPr/>
          <a:lstStyle/>
          <a:p>
            <a:pPr marL="457200" lvl="1" indent="0" eaLnBrk="1" hangingPunct="1">
              <a:buNone/>
            </a:pPr>
            <a:r>
              <a:rPr lang="en-US" sz="3200" dirty="0">
                <a:latin typeface="Calibri" panose="020F0502020204030204" pitchFamily="34" charset="0"/>
                <a:ea typeface="+mn-lt"/>
                <a:cs typeface="Calibri" panose="020F0502020204030204" pitchFamily="34" charset="0"/>
              </a:rPr>
              <a:t>f</a:t>
            </a:r>
          </a:p>
          <a:p>
            <a:endParaRPr lang="en-US" altLang="zh-TW" dirty="0">
              <a:cs typeface="Arial"/>
            </a:endParaRPr>
          </a:p>
          <a:p>
            <a:pPr marL="0" indent="0" eaLnBrk="1" hangingPunct="1">
              <a:buNone/>
            </a:pPr>
            <a:endParaRPr lang="en-US" altLang="zh-TW" dirty="0">
              <a:cs typeface="Arial"/>
            </a:endParaRPr>
          </a:p>
          <a:p>
            <a:pPr eaLnBrk="1" hangingPunct="1"/>
            <a:endParaRPr lang="en-US" altLang="zh-TW" dirty="0"/>
          </a:p>
        </p:txBody>
      </p:sp>
      <p:sp>
        <p:nvSpPr>
          <p:cNvPr id="3" name="頁尾版面配置區 2">
            <a:extLst>
              <a:ext uri="{FF2B5EF4-FFF2-40B4-BE49-F238E27FC236}">
                <a16:creationId xmlns:a16="http://schemas.microsoft.com/office/drawing/2014/main" id="{FE6C104C-ACB9-4CF6-B784-33C651408D9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7BECD5E0-425E-4C19-8B49-756B385B4EE0}"/>
              </a:ext>
            </a:extLst>
          </p:cNvPr>
          <p:cNvSpPr>
            <a:spLocks noGrp="1"/>
          </p:cNvSpPr>
          <p:nvPr>
            <p:ph type="sldNum" sz="quarter" idx="4"/>
          </p:nvPr>
        </p:nvSpPr>
        <p:spPr/>
        <p:txBody>
          <a:bodyPr/>
          <a:lstStyle/>
          <a:p>
            <a:fld id="{D14E9653-E941-43F1-AAD4-97DDCA7ECE97}" type="slidenum">
              <a:rPr lang="zh-TW" altLang="en-US" smtClean="0"/>
              <a:t>107</a:t>
            </a:fld>
            <a:endParaRPr lang="zh-TW" altLang="en-US"/>
          </a:p>
        </p:txBody>
      </p:sp>
      <p:pic>
        <p:nvPicPr>
          <p:cNvPr id="4" name="圖片 3">
            <a:extLst>
              <a:ext uri="{FF2B5EF4-FFF2-40B4-BE49-F238E27FC236}">
                <a16:creationId xmlns:a16="http://schemas.microsoft.com/office/drawing/2014/main" id="{BFB8DAC8-EA34-41B5-AD5B-FE3C3C2D16BF}"/>
              </a:ext>
            </a:extLst>
          </p:cNvPr>
          <p:cNvPicPr>
            <a:picLocks noChangeAspect="1"/>
          </p:cNvPicPr>
          <p:nvPr/>
        </p:nvPicPr>
        <p:blipFill>
          <a:blip r:embed="rId3"/>
          <a:stretch>
            <a:fillRect/>
          </a:stretch>
        </p:blipFill>
        <p:spPr>
          <a:xfrm>
            <a:off x="936505" y="2506741"/>
            <a:ext cx="7728190" cy="3908220"/>
          </a:xfrm>
          <a:prstGeom prst="rect">
            <a:avLst/>
          </a:prstGeom>
        </p:spPr>
      </p:pic>
      <p:pic>
        <p:nvPicPr>
          <p:cNvPr id="370690" name="Picture 2" descr="1/(1 + exp(-3 x))">
            <a:extLst>
              <a:ext uri="{FF2B5EF4-FFF2-40B4-BE49-F238E27FC236}">
                <a16:creationId xmlns:a16="http://schemas.microsoft.com/office/drawing/2014/main" id="{841A57DC-4AD3-4134-A732-BA0694337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103" y="1896063"/>
            <a:ext cx="1440160" cy="65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007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TW" dirty="0"/>
              <a:t>8.8.4 Directional Derivative Edge Finder (</a:t>
            </a:r>
            <a:r>
              <a:rPr lang="en-US" altLang="zh-TW" dirty="0" err="1"/>
              <a:t>cont</a:t>
            </a:r>
            <a:r>
              <a:rPr lang="en-US" altLang="zh-TW" dirty="0"/>
              <a:t>’)</a:t>
            </a:r>
          </a:p>
        </p:txBody>
      </p:sp>
      <p:sp>
        <p:nvSpPr>
          <p:cNvPr id="10244" name="Rectangle 3"/>
          <p:cNvSpPr>
            <a:spLocks noGrp="1" noChangeArrowheads="1"/>
          </p:cNvSpPr>
          <p:nvPr>
            <p:ph type="body" idx="1"/>
          </p:nvPr>
        </p:nvSpPr>
        <p:spPr>
          <a:xfrm>
            <a:off x="757237" y="1909450"/>
            <a:ext cx="8229600" cy="4411663"/>
          </a:xfrm>
        </p:spPr>
        <p:txBody>
          <a:bodyPr/>
          <a:lstStyle/>
          <a:p>
            <a:pPr marL="457200" lvl="1" indent="0" eaLnBrk="1" hangingPunct="1">
              <a:buNone/>
            </a:pPr>
            <a:r>
              <a:rPr lang="en-US" sz="3200" dirty="0">
                <a:latin typeface="Calibri" panose="020F0502020204030204" pitchFamily="34" charset="0"/>
                <a:ea typeface="+mn-lt"/>
                <a:cs typeface="Calibri" panose="020F0502020204030204" pitchFamily="34" charset="0"/>
              </a:rPr>
              <a:t>f’</a:t>
            </a:r>
          </a:p>
          <a:p>
            <a:endParaRPr lang="en-US" altLang="zh-TW" dirty="0">
              <a:cs typeface="Arial"/>
            </a:endParaRPr>
          </a:p>
          <a:p>
            <a:pPr marL="0" indent="0" eaLnBrk="1" hangingPunct="1">
              <a:buNone/>
            </a:pPr>
            <a:endParaRPr lang="en-US" altLang="zh-TW" dirty="0">
              <a:cs typeface="Arial"/>
            </a:endParaRPr>
          </a:p>
          <a:p>
            <a:pPr eaLnBrk="1" hangingPunct="1"/>
            <a:endParaRPr lang="en-US" altLang="zh-TW" dirty="0"/>
          </a:p>
          <a:p>
            <a:pPr marL="0" indent="0" eaLnBrk="1" hangingPunct="1">
              <a:buNone/>
            </a:pPr>
            <a:r>
              <a:rPr lang="en-US" altLang="zh-TW" dirty="0"/>
              <a:t>    </a:t>
            </a:r>
            <a:r>
              <a:rPr lang="en-US" altLang="zh-TW" dirty="0">
                <a:latin typeface="Calibri" panose="020F0502020204030204" pitchFamily="34" charset="0"/>
                <a:cs typeface="Calibri" panose="020F0502020204030204" pitchFamily="34" charset="0"/>
              </a:rPr>
              <a:t>f’’</a:t>
            </a:r>
          </a:p>
        </p:txBody>
      </p:sp>
      <p:sp>
        <p:nvSpPr>
          <p:cNvPr id="2" name="頁尾版面配置區 1">
            <a:extLst>
              <a:ext uri="{FF2B5EF4-FFF2-40B4-BE49-F238E27FC236}">
                <a16:creationId xmlns:a16="http://schemas.microsoft.com/office/drawing/2014/main" id="{DEB740D1-A0A1-4D5C-AA1D-5B447A26723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 name="投影片編號版面配置區 4">
            <a:extLst>
              <a:ext uri="{FF2B5EF4-FFF2-40B4-BE49-F238E27FC236}">
                <a16:creationId xmlns:a16="http://schemas.microsoft.com/office/drawing/2014/main" id="{B4A83C96-D05F-482A-8C2F-F3956B1249D4}"/>
              </a:ext>
            </a:extLst>
          </p:cNvPr>
          <p:cNvSpPr>
            <a:spLocks noGrp="1"/>
          </p:cNvSpPr>
          <p:nvPr>
            <p:ph type="sldNum" sz="quarter" idx="4"/>
          </p:nvPr>
        </p:nvSpPr>
        <p:spPr/>
        <p:txBody>
          <a:bodyPr/>
          <a:lstStyle/>
          <a:p>
            <a:fld id="{D14E9653-E941-43F1-AAD4-97DDCA7ECE97}" type="slidenum">
              <a:rPr lang="zh-TW" altLang="en-US" smtClean="0"/>
              <a:t>108</a:t>
            </a:fld>
            <a:endParaRPr lang="zh-TW" altLang="en-US"/>
          </a:p>
        </p:txBody>
      </p:sp>
      <p:pic>
        <p:nvPicPr>
          <p:cNvPr id="4" name="圖片 3">
            <a:extLst>
              <a:ext uri="{FF2B5EF4-FFF2-40B4-BE49-F238E27FC236}">
                <a16:creationId xmlns:a16="http://schemas.microsoft.com/office/drawing/2014/main" id="{EAA2EC3C-13EC-42A2-B5F0-A6BDCA9F3062}"/>
              </a:ext>
            </a:extLst>
          </p:cNvPr>
          <p:cNvPicPr>
            <a:picLocks noChangeAspect="1"/>
          </p:cNvPicPr>
          <p:nvPr/>
        </p:nvPicPr>
        <p:blipFill>
          <a:blip r:embed="rId3"/>
          <a:stretch>
            <a:fillRect/>
          </a:stretch>
        </p:blipFill>
        <p:spPr>
          <a:xfrm>
            <a:off x="1942626" y="1954374"/>
            <a:ext cx="5464332" cy="2285974"/>
          </a:xfrm>
          <a:prstGeom prst="rect">
            <a:avLst/>
          </a:prstGeom>
        </p:spPr>
      </p:pic>
      <p:pic>
        <p:nvPicPr>
          <p:cNvPr id="369666" name="Picture 2">
            <a:extLst>
              <a:ext uri="{FF2B5EF4-FFF2-40B4-BE49-F238E27FC236}">
                <a16:creationId xmlns:a16="http://schemas.microsoft.com/office/drawing/2014/main" id="{44EBB71E-8C71-46FE-8819-B9A3AD4E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3299" y="1960564"/>
            <a:ext cx="2653538" cy="572332"/>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B5A84EEA-BDEC-46A7-A5EE-24DD9DFA0AB0}"/>
              </a:ext>
            </a:extLst>
          </p:cNvPr>
          <p:cNvPicPr>
            <a:picLocks noChangeAspect="1"/>
          </p:cNvPicPr>
          <p:nvPr/>
        </p:nvPicPr>
        <p:blipFill>
          <a:blip r:embed="rId5"/>
          <a:stretch>
            <a:fillRect/>
          </a:stretch>
        </p:blipFill>
        <p:spPr>
          <a:xfrm>
            <a:off x="2915816" y="4320635"/>
            <a:ext cx="3533007" cy="2315417"/>
          </a:xfrm>
          <a:prstGeom prst="rect">
            <a:avLst/>
          </a:prstGeom>
        </p:spPr>
      </p:pic>
      <p:pic>
        <p:nvPicPr>
          <p:cNvPr id="369668" name="Picture 4" descr="d/dx((3 e^(-3 x))/(e^(-3 x) + 1)^2) = -(9 e^(3 x) (e^(3 x) - 1))/(e^(3 x) + 1)^3">
            <a:extLst>
              <a:ext uri="{FF2B5EF4-FFF2-40B4-BE49-F238E27FC236}">
                <a16:creationId xmlns:a16="http://schemas.microsoft.com/office/drawing/2014/main" id="{41AAF4FB-F2A3-40C0-9750-380C62D285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4469" y="4528246"/>
            <a:ext cx="2798068" cy="57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28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TW" dirty="0"/>
              <a:t>8.2 Relative Maxima</a:t>
            </a:r>
          </a:p>
        </p:txBody>
      </p:sp>
      <p:sp>
        <p:nvSpPr>
          <p:cNvPr id="10244" name="Rectangle 3"/>
          <p:cNvSpPr>
            <a:spLocks noGrp="1" noChangeArrowheads="1"/>
          </p:cNvSpPr>
          <p:nvPr>
            <p:ph type="body" idx="1"/>
          </p:nvPr>
        </p:nvSpPr>
        <p:spPr/>
        <p:txBody>
          <a:bodyPr/>
          <a:lstStyle/>
          <a:p>
            <a:pPr marL="457200" lvl="1" indent="0" eaLnBrk="1" hangingPunct="1">
              <a:buNone/>
            </a:pPr>
            <a:endParaRPr lang="en-US" dirty="0">
              <a:ea typeface="+mn-lt"/>
              <a:cs typeface="+mn-lt"/>
            </a:endParaRPr>
          </a:p>
          <a:p>
            <a:endParaRPr lang="en-US" altLang="zh-TW" dirty="0">
              <a:cs typeface="Arial"/>
            </a:endParaRPr>
          </a:p>
          <a:p>
            <a:pPr marL="0" indent="0" eaLnBrk="1" hangingPunct="1">
              <a:buNone/>
            </a:pPr>
            <a:endParaRPr lang="en-US" altLang="zh-TW" dirty="0">
              <a:cs typeface="Arial"/>
            </a:endParaRPr>
          </a:p>
          <a:p>
            <a:pPr eaLnBrk="1" hangingPunct="1"/>
            <a:endParaRPr lang="en-US" altLang="zh-TW" dirty="0"/>
          </a:p>
        </p:txBody>
      </p:sp>
      <p:pic>
        <p:nvPicPr>
          <p:cNvPr id="3" name="圖片 5">
            <a:extLst>
              <a:ext uri="{FF2B5EF4-FFF2-40B4-BE49-F238E27FC236}">
                <a16:creationId xmlns:a16="http://schemas.microsoft.com/office/drawing/2014/main" id="{AB54DEA7-03F2-42F9-A538-BB3DE10DC350}"/>
              </a:ext>
            </a:extLst>
          </p:cNvPr>
          <p:cNvPicPr>
            <a:picLocks noChangeAspect="1"/>
          </p:cNvPicPr>
          <p:nvPr/>
        </p:nvPicPr>
        <p:blipFill>
          <a:blip r:embed="rId3"/>
          <a:stretch>
            <a:fillRect/>
          </a:stretch>
        </p:blipFill>
        <p:spPr>
          <a:xfrm>
            <a:off x="1000125" y="1900238"/>
            <a:ext cx="3100387" cy="471487"/>
          </a:xfrm>
          <a:prstGeom prst="rect">
            <a:avLst/>
          </a:prstGeom>
        </p:spPr>
      </p:pic>
      <p:pic>
        <p:nvPicPr>
          <p:cNvPr id="13" name="圖片 13" descr="一張含有 地圖, 文字 的圖片&#10;&#10;描述是以非常高的可信度產生">
            <a:extLst>
              <a:ext uri="{FF2B5EF4-FFF2-40B4-BE49-F238E27FC236}">
                <a16:creationId xmlns:a16="http://schemas.microsoft.com/office/drawing/2014/main" id="{05857760-7256-45DB-9E0E-0A74B9B81546}"/>
              </a:ext>
            </a:extLst>
          </p:cNvPr>
          <p:cNvPicPr>
            <a:picLocks noChangeAspect="1"/>
          </p:cNvPicPr>
          <p:nvPr/>
        </p:nvPicPr>
        <p:blipFill>
          <a:blip r:embed="rId4"/>
          <a:stretch>
            <a:fillRect/>
          </a:stretch>
        </p:blipFill>
        <p:spPr>
          <a:xfrm>
            <a:off x="928688" y="2312767"/>
            <a:ext cx="7458075" cy="1875278"/>
          </a:xfrm>
          <a:prstGeom prst="rect">
            <a:avLst/>
          </a:prstGeom>
        </p:spPr>
      </p:pic>
      <p:pic>
        <p:nvPicPr>
          <p:cNvPr id="15" name="圖片 15" descr="一張含有 地圖, 文字, 滑雪 的圖片&#10;&#10;描述是以非常高的可信度產生">
            <a:extLst>
              <a:ext uri="{FF2B5EF4-FFF2-40B4-BE49-F238E27FC236}">
                <a16:creationId xmlns:a16="http://schemas.microsoft.com/office/drawing/2014/main" id="{A3E1E80E-C2D6-4C0B-8F9F-9F71D5043DF7}"/>
              </a:ext>
            </a:extLst>
          </p:cNvPr>
          <p:cNvPicPr>
            <a:picLocks noChangeAspect="1"/>
          </p:cNvPicPr>
          <p:nvPr/>
        </p:nvPicPr>
        <p:blipFill>
          <a:blip r:embed="rId5"/>
          <a:stretch>
            <a:fillRect/>
          </a:stretch>
        </p:blipFill>
        <p:spPr>
          <a:xfrm>
            <a:off x="971550" y="4580248"/>
            <a:ext cx="7200900" cy="1740865"/>
          </a:xfrm>
          <a:prstGeom prst="rect">
            <a:avLst/>
          </a:prstGeom>
        </p:spPr>
      </p:pic>
      <p:pic>
        <p:nvPicPr>
          <p:cNvPr id="7" name="圖片 7">
            <a:extLst>
              <a:ext uri="{FF2B5EF4-FFF2-40B4-BE49-F238E27FC236}">
                <a16:creationId xmlns:a16="http://schemas.microsoft.com/office/drawing/2014/main" id="{5D336DF7-4FD8-4A5E-B21E-B992DD8B97C0}"/>
              </a:ext>
            </a:extLst>
          </p:cNvPr>
          <p:cNvPicPr>
            <a:picLocks noChangeAspect="1"/>
          </p:cNvPicPr>
          <p:nvPr/>
        </p:nvPicPr>
        <p:blipFill>
          <a:blip r:embed="rId6"/>
          <a:stretch>
            <a:fillRect/>
          </a:stretch>
        </p:blipFill>
        <p:spPr>
          <a:xfrm>
            <a:off x="933451" y="4343400"/>
            <a:ext cx="2562225" cy="471488"/>
          </a:xfrm>
          <a:prstGeom prst="rect">
            <a:avLst/>
          </a:prstGeom>
        </p:spPr>
      </p:pic>
      <p:sp>
        <p:nvSpPr>
          <p:cNvPr id="2" name="頁尾版面配置區 1">
            <a:extLst>
              <a:ext uri="{FF2B5EF4-FFF2-40B4-BE49-F238E27FC236}">
                <a16:creationId xmlns:a16="http://schemas.microsoft.com/office/drawing/2014/main" id="{DEB740D1-A0A1-4D5C-AA1D-5B447A26723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 name="投影片編號版面配置區 4">
            <a:extLst>
              <a:ext uri="{FF2B5EF4-FFF2-40B4-BE49-F238E27FC236}">
                <a16:creationId xmlns:a16="http://schemas.microsoft.com/office/drawing/2014/main" id="{B4A83C96-D05F-482A-8C2F-F3956B1249D4}"/>
              </a:ext>
            </a:extLst>
          </p:cNvPr>
          <p:cNvSpPr>
            <a:spLocks noGrp="1"/>
          </p:cNvSpPr>
          <p:nvPr>
            <p:ph type="sldNum" sz="quarter" idx="4"/>
          </p:nvPr>
        </p:nvSpPr>
        <p:spPr/>
        <p:txBody>
          <a:bodyPr/>
          <a:lstStyle/>
          <a:p>
            <a:fld id="{D14E9653-E941-43F1-AAD4-97DDCA7ECE97}" type="slidenum">
              <a:rPr lang="zh-TW" altLang="en-US" smtClean="0"/>
              <a:t>10</a:t>
            </a:fld>
            <a:endParaRPr lang="zh-TW" altLang="en-US"/>
          </a:p>
        </p:txBody>
      </p:sp>
    </p:spTree>
    <p:extLst>
      <p:ext uri="{BB962C8B-B14F-4D97-AF65-F5344CB8AC3E}">
        <p14:creationId xmlns:p14="http://schemas.microsoft.com/office/powerpoint/2010/main" val="34206703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25E7F2F-EDAC-44F1-977A-54F4CB090A02}"/>
              </a:ext>
            </a:extLst>
          </p:cNvPr>
          <p:cNvPicPr>
            <a:picLocks noChangeAspect="1"/>
          </p:cNvPicPr>
          <p:nvPr/>
        </p:nvPicPr>
        <p:blipFill>
          <a:blip r:embed="rId3"/>
          <a:stretch>
            <a:fillRect/>
          </a:stretch>
        </p:blipFill>
        <p:spPr>
          <a:xfrm>
            <a:off x="4330167" y="2294355"/>
            <a:ext cx="4129620" cy="3493253"/>
          </a:xfrm>
          <a:prstGeom prst="rect">
            <a:avLst/>
          </a:prstGeom>
        </p:spPr>
      </p:pic>
      <p:sp>
        <p:nvSpPr>
          <p:cNvPr id="2" name="標題 1"/>
          <p:cNvSpPr>
            <a:spLocks noGrp="1"/>
          </p:cNvSpPr>
          <p:nvPr>
            <p:ph type="title"/>
          </p:nvPr>
        </p:nvSpPr>
        <p:spPr/>
        <p:txBody>
          <a:bodyPr/>
          <a:lstStyle/>
          <a:p>
            <a:r>
              <a:rPr lang="en-US" altLang="zh-TW" dirty="0"/>
              <a:t>8.8.4 Directional Derivative Edge Finder (</a:t>
            </a:r>
            <a:r>
              <a:rPr lang="en-US" altLang="zh-TW" dirty="0" err="1"/>
              <a:t>cont</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3200" dirty="0"/>
                  <a:t>An edge pixel</a:t>
                </a:r>
                <a:r>
                  <a:rPr lang="zh-TW" altLang="en-US" sz="3200" dirty="0"/>
                  <a:t>      </a:t>
                </a:r>
                <a:r>
                  <a:rPr lang="en-US" altLang="zh-TW" sz="3200" dirty="0">
                    <a:latin typeface="Calibri" panose="020F0502020204030204" pitchFamily="34" charset="0"/>
                    <a:cs typeface="Calibri" panose="020F0502020204030204" pitchFamily="34" charset="0"/>
                  </a:rPr>
                  <a:t>f’’’</a:t>
                </a: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d>
                      <m:dPr>
                        <m:ctrlPr>
                          <a:rPr lang="en-US" altLang="zh-TW" sz="3200" i="1">
                            <a:latin typeface="Cambria Math" panose="02040503050406030204" pitchFamily="18" charset="0"/>
                          </a:rPr>
                        </m:ctrlPr>
                      </m:dPr>
                      <m:e>
                        <m:r>
                          <m:rPr>
                            <m:sty m:val="p"/>
                          </m:rPr>
                          <a:rPr lang="zh-TW" altLang="en-US" sz="3200">
                            <a:latin typeface="Cambria Math" panose="02040503050406030204" pitchFamily="18" charset="0"/>
                          </a:rPr>
                          <m:t>ρ</m:t>
                        </m:r>
                      </m:e>
                    </m:d>
                    <m:r>
                      <a:rPr lang="en-US" altLang="zh-TW" sz="3200">
                        <a:latin typeface="Cambria Math" panose="02040503050406030204" pitchFamily="18" charset="0"/>
                      </a:rPr>
                      <m:t>&lt;0</m:t>
                    </m:r>
                  </m:oMath>
                </a14:m>
                <a:endParaRPr lang="en-US" altLang="zh-TW" sz="3200" dirty="0">
                  <a:latin typeface="Cambria Math" panose="02040503050406030204" pitchFamily="18" charset="0"/>
                </a:endParaRP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d>
                      <m:dPr>
                        <m:ctrlPr>
                          <a:rPr lang="en-US" altLang="zh-TW" sz="3200" i="1">
                            <a:latin typeface="Cambria Math" panose="02040503050406030204" pitchFamily="18" charset="0"/>
                          </a:rPr>
                        </m:ctrlPr>
                      </m:dPr>
                      <m:e>
                        <m:r>
                          <m:rPr>
                            <m:sty m:val="p"/>
                          </m:rPr>
                          <a:rPr lang="zh-TW" altLang="en-US" sz="3200">
                            <a:latin typeface="Cambria Math" panose="02040503050406030204" pitchFamily="18" charset="0"/>
                          </a:rPr>
                          <m:t>ρ</m:t>
                        </m:r>
                      </m:e>
                    </m:d>
                    <m:r>
                      <a:rPr lang="en-US" altLang="zh-TW" sz="3200">
                        <a:latin typeface="Cambria Math" panose="02040503050406030204" pitchFamily="18" charset="0"/>
                      </a:rPr>
                      <m:t>=0</m:t>
                    </m:r>
                  </m:oMath>
                </a14:m>
                <a:endParaRPr lang="en-US" altLang="zh-TW" sz="3200" dirty="0">
                  <a:latin typeface="Cambria Math" panose="02040503050406030204" pitchFamily="18" charset="0"/>
                </a:endParaRPr>
              </a:p>
              <a:p>
                <a:pPr lvl="1"/>
                <a14:m>
                  <m:oMath xmlns:m="http://schemas.openxmlformats.org/officeDocument/2006/math">
                    <m:sSubSup>
                      <m:sSubSupPr>
                        <m:ctrlPr>
                          <a:rPr lang="en-US" altLang="zh-TW" sz="3200" i="1">
                            <a:latin typeface="Cambria Math" panose="02040503050406030204" pitchFamily="18" charset="0"/>
                          </a:rPr>
                        </m:ctrlPr>
                      </m:sSubSupPr>
                      <m:e>
                        <m:r>
                          <m:rPr>
                            <m:sty m:val="p"/>
                          </m:rPr>
                          <a:rPr lang="en-US" altLang="zh-TW" sz="3200">
                            <a:latin typeface="Cambria Math" panose="02040503050406030204" pitchFamily="18" charset="0"/>
                          </a:rPr>
                          <m:t>f</m:t>
                        </m:r>
                      </m:e>
                      <m:sub>
                        <m:r>
                          <m:rPr>
                            <m:sty m:val="p"/>
                          </m:rPr>
                          <a:rPr lang="zh-TW" altLang="en-US" sz="3200">
                            <a:latin typeface="Cambria Math" panose="02040503050406030204" pitchFamily="18" charset="0"/>
                          </a:rPr>
                          <m:t>α</m:t>
                        </m:r>
                      </m:sub>
                      <m:sup>
                        <m:r>
                          <a:rPr lang="en-US" altLang="zh-TW" sz="3200">
                            <a:latin typeface="Cambria Math" panose="02040503050406030204" pitchFamily="18" charset="0"/>
                          </a:rPr>
                          <m:t>′</m:t>
                        </m:r>
                      </m:sup>
                    </m:sSubSup>
                    <m:r>
                      <a:rPr lang="en-US" altLang="zh-TW" sz="3200">
                        <a:latin typeface="Cambria Math" panose="02040503050406030204" pitchFamily="18" charset="0"/>
                      </a:rPr>
                      <m:t>(</m:t>
                    </m:r>
                    <m:r>
                      <m:rPr>
                        <m:sty m:val="p"/>
                      </m:rPr>
                      <a:rPr lang="zh-TW" altLang="en-US" sz="3200">
                        <a:latin typeface="Cambria Math" panose="02040503050406030204" pitchFamily="18" charset="0"/>
                      </a:rPr>
                      <m:t>ρ</m:t>
                    </m:r>
                    <m:r>
                      <a:rPr lang="en-US" altLang="zh-TW" sz="3200">
                        <a:latin typeface="Cambria Math" panose="02040503050406030204" pitchFamily="18" charset="0"/>
                      </a:rPr>
                      <m:t>)</m:t>
                    </m:r>
                    <m:r>
                      <a:rPr lang="en-US" altLang="zh-TW" sz="3200">
                        <a:latin typeface="Cambria Math" panose="02040503050406030204" pitchFamily="18" charset="0"/>
                        <a:ea typeface="Cambria Math" panose="02040503050406030204" pitchFamily="18" charset="0"/>
                      </a:rPr>
                      <m:t>≠0</m:t>
                    </m:r>
                  </m:oMath>
                </a14:m>
                <a:endParaRPr lang="en-US" altLang="zh-TW" sz="32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815" t="-2072"/>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FBB2462A-78E2-439A-9B04-2CF176C5894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C802002E-90E1-4A1A-953C-EC3519EC062A}"/>
              </a:ext>
            </a:extLst>
          </p:cNvPr>
          <p:cNvSpPr>
            <a:spLocks noGrp="1"/>
          </p:cNvSpPr>
          <p:nvPr>
            <p:ph type="sldNum" sz="quarter" idx="4"/>
          </p:nvPr>
        </p:nvSpPr>
        <p:spPr/>
        <p:txBody>
          <a:bodyPr/>
          <a:lstStyle/>
          <a:p>
            <a:fld id="{D14E9653-E941-43F1-AAD4-97DDCA7ECE97}" type="slidenum">
              <a:rPr lang="zh-TW" altLang="en-US" smtClean="0"/>
              <a:t>109</a:t>
            </a:fld>
            <a:endParaRPr lang="zh-TW" altLang="en-US"/>
          </a:p>
        </p:txBody>
      </p:sp>
      <p:pic>
        <p:nvPicPr>
          <p:cNvPr id="371714" name="Picture 2" descr="d/dx(-(9 e^(3 x) (e^(3 x) - 1))/(e^(3 x) + 1)^3) = (27 e^(3 x) (-4 e^(3 x) + e^(6 x) + 1))/(e^(3 x) + 1)^4">
            <a:extLst>
              <a:ext uri="{FF2B5EF4-FFF2-40B4-BE49-F238E27FC236}">
                <a16:creationId xmlns:a16="http://schemas.microsoft.com/office/drawing/2014/main" id="{14050E5D-356D-4887-8C4F-EDFAAA35E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5295916"/>
            <a:ext cx="4968875" cy="74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9651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b="1">
                <a:latin typeface="Calibri"/>
                <a:cs typeface="Calibri"/>
              </a:rPr>
              <a:t>8.9 Integrated Directional Derivative Gradient Operator</a:t>
            </a:r>
            <a:endParaRPr lang="en-US" sz="2000" b="1">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46D61023-E1E6-4F1E-BC9B-D423337C930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8C4382A-E52B-4EAB-9F5F-A8E07E5D726C}"/>
              </a:ext>
            </a:extLst>
          </p:cNvPr>
          <p:cNvSpPr>
            <a:spLocks noGrp="1"/>
          </p:cNvSpPr>
          <p:nvPr>
            <p:ph type="sldNum" sz="quarter" idx="4"/>
          </p:nvPr>
        </p:nvSpPr>
        <p:spPr/>
        <p:txBody>
          <a:bodyPr/>
          <a:lstStyle/>
          <a:p>
            <a:fld id="{D14E9653-E941-43F1-AAD4-97DDCA7ECE97}" type="slidenum">
              <a:rPr lang="zh-TW" altLang="en-US" smtClean="0"/>
              <a:t>110</a:t>
            </a:fld>
            <a:endParaRPr lang="zh-TW" altLang="en-US"/>
          </a:p>
        </p:txBody>
      </p:sp>
    </p:spTree>
    <p:extLst>
      <p:ext uri="{BB962C8B-B14F-4D97-AF65-F5344CB8AC3E}">
        <p14:creationId xmlns:p14="http://schemas.microsoft.com/office/powerpoint/2010/main" val="27947113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TW" dirty="0"/>
              <a:t>8.9 Integrated Directional Derivative Gradient Operator</a:t>
            </a:r>
          </a:p>
        </p:txBody>
      </p:sp>
      <p:sp>
        <p:nvSpPr>
          <p:cNvPr id="30724" name="Rectangle 3"/>
          <p:cNvSpPr>
            <a:spLocks noGrp="1" noChangeArrowheads="1"/>
          </p:cNvSpPr>
          <p:nvPr>
            <p:ph type="body" sz="half" idx="1"/>
          </p:nvPr>
        </p:nvSpPr>
        <p:spPr>
          <a:xfrm>
            <a:off x="684213" y="2041525"/>
            <a:ext cx="7848600" cy="4411663"/>
          </a:xfrm>
        </p:spPr>
        <p:txBody>
          <a:bodyPr/>
          <a:lstStyle/>
          <a:p>
            <a:pPr eaLnBrk="1" hangingPunct="1"/>
            <a:r>
              <a:rPr lang="en-US" altLang="zh-TW" sz="2600" dirty="0"/>
              <a:t>integrated directional derivative gradient operator </a:t>
            </a:r>
          </a:p>
          <a:p>
            <a:pPr lvl="1" eaLnBrk="1" hangingPunct="1"/>
            <a:r>
              <a:rPr lang="en-US" altLang="zh-TW" sz="2200" dirty="0"/>
              <a:t>an operator that measures the integrated directional derivative strength as the integral of first directional derivative </a:t>
            </a:r>
            <a:r>
              <a:rPr lang="en-US" altLang="zh-TW" sz="2200" b="1" dirty="0">
                <a:solidFill>
                  <a:srgbClr val="0000FF"/>
                </a:solidFill>
              </a:rPr>
              <a:t>taken over a square area</a:t>
            </a:r>
          </a:p>
          <a:p>
            <a:pPr lvl="1" eaLnBrk="1" hangingPunct="1"/>
            <a:r>
              <a:rPr lang="en-US" altLang="zh-TW" sz="2200" dirty="0"/>
              <a:t>more accurate step edge direction</a:t>
            </a:r>
          </a:p>
          <a:p>
            <a:pPr eaLnBrk="1" hangingPunct="1"/>
            <a:endParaRPr lang="en-US" altLang="zh-TW" sz="2600" dirty="0"/>
          </a:p>
        </p:txBody>
      </p:sp>
      <p:sp>
        <p:nvSpPr>
          <p:cNvPr id="2" name="頁尾版面配置區 1">
            <a:extLst>
              <a:ext uri="{FF2B5EF4-FFF2-40B4-BE49-F238E27FC236}">
                <a16:creationId xmlns:a16="http://schemas.microsoft.com/office/drawing/2014/main" id="{3657EB26-8760-496A-AFC7-5383AAE1018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3" name="圖片 2">
            <a:extLst>
              <a:ext uri="{FF2B5EF4-FFF2-40B4-BE49-F238E27FC236}">
                <a16:creationId xmlns:a16="http://schemas.microsoft.com/office/drawing/2014/main" id="{40E2EA89-E3C1-422F-AC74-98AD15FE1B76}"/>
              </a:ext>
            </a:extLst>
          </p:cNvPr>
          <p:cNvPicPr>
            <a:picLocks noChangeAspect="1"/>
          </p:cNvPicPr>
          <p:nvPr/>
        </p:nvPicPr>
        <p:blipFill>
          <a:blip r:embed="rId3"/>
          <a:stretch>
            <a:fillRect/>
          </a:stretch>
        </p:blipFill>
        <p:spPr>
          <a:xfrm>
            <a:off x="628650" y="4102112"/>
            <a:ext cx="7886700" cy="759766"/>
          </a:xfrm>
          <a:prstGeom prst="rect">
            <a:avLst/>
          </a:prstGeom>
        </p:spPr>
      </p:pic>
      <p:pic>
        <p:nvPicPr>
          <p:cNvPr id="4" name="圖片 3">
            <a:extLst>
              <a:ext uri="{FF2B5EF4-FFF2-40B4-BE49-F238E27FC236}">
                <a16:creationId xmlns:a16="http://schemas.microsoft.com/office/drawing/2014/main" id="{3D371FB2-822A-40EF-B2D3-E98648CB56FC}"/>
              </a:ext>
            </a:extLst>
          </p:cNvPr>
          <p:cNvPicPr>
            <a:picLocks noChangeAspect="1"/>
          </p:cNvPicPr>
          <p:nvPr/>
        </p:nvPicPr>
        <p:blipFill>
          <a:blip r:embed="rId4"/>
          <a:stretch>
            <a:fillRect/>
          </a:stretch>
        </p:blipFill>
        <p:spPr>
          <a:xfrm>
            <a:off x="223180" y="5010503"/>
            <a:ext cx="8768455" cy="1261064"/>
          </a:xfrm>
          <a:prstGeom prst="rect">
            <a:avLst/>
          </a:prstGeom>
        </p:spPr>
      </p:pic>
      <p:sp>
        <p:nvSpPr>
          <p:cNvPr id="5" name="文字方塊 4">
            <a:extLst>
              <a:ext uri="{FF2B5EF4-FFF2-40B4-BE49-F238E27FC236}">
                <a16:creationId xmlns:a16="http://schemas.microsoft.com/office/drawing/2014/main" id="{057DA3F9-F065-47E9-A559-1E59CF4A1E24}"/>
              </a:ext>
            </a:extLst>
          </p:cNvPr>
          <p:cNvSpPr txBox="1"/>
          <p:nvPr/>
        </p:nvSpPr>
        <p:spPr>
          <a:xfrm>
            <a:off x="7918222" y="6357939"/>
            <a:ext cx="957313"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hlinkClick r:id="rId5"/>
              </a:rPr>
              <a:t>Journals</a:t>
            </a:r>
            <a:endParaRPr lang="zh-TW"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b="1">
                <a:latin typeface="Calibri"/>
                <a:cs typeface="Calibri"/>
              </a:rPr>
              <a:t>8.10 Corner Detection</a:t>
            </a:r>
            <a:endParaRPr lang="en-US" sz="2000">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7F8D7B95-CFB7-4EE5-A86E-692DFD985AD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9F553DD-9424-4CDB-BBE4-A6F0718D59B2}"/>
              </a:ext>
            </a:extLst>
          </p:cNvPr>
          <p:cNvSpPr>
            <a:spLocks noGrp="1"/>
          </p:cNvSpPr>
          <p:nvPr>
            <p:ph type="sldNum" sz="quarter" idx="4"/>
          </p:nvPr>
        </p:nvSpPr>
        <p:spPr/>
        <p:txBody>
          <a:bodyPr/>
          <a:lstStyle/>
          <a:p>
            <a:fld id="{D14E9653-E941-43F1-AAD4-97DDCA7ECE97}" type="slidenum">
              <a:rPr lang="zh-TW" altLang="en-US" smtClean="0"/>
              <a:t>112</a:t>
            </a:fld>
            <a:endParaRPr lang="zh-TW" altLang="en-US"/>
          </a:p>
        </p:txBody>
      </p:sp>
    </p:spTree>
    <p:extLst>
      <p:ext uri="{BB962C8B-B14F-4D97-AF65-F5344CB8AC3E}">
        <p14:creationId xmlns:p14="http://schemas.microsoft.com/office/powerpoint/2010/main" val="1786805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zh-TW" dirty="0"/>
              <a:t>8.10 Corner Detection</a:t>
            </a:r>
          </a:p>
        </p:txBody>
      </p:sp>
      <p:sp>
        <p:nvSpPr>
          <p:cNvPr id="31748" name="Rectangle 3"/>
          <p:cNvSpPr>
            <a:spLocks noGrp="1" noChangeArrowheads="1"/>
          </p:cNvSpPr>
          <p:nvPr>
            <p:ph type="body" sz="half" idx="1"/>
          </p:nvPr>
        </p:nvSpPr>
        <p:spPr>
          <a:xfrm>
            <a:off x="533400" y="1752600"/>
            <a:ext cx="7991475" cy="4411663"/>
          </a:xfrm>
        </p:spPr>
        <p:txBody>
          <a:bodyPr/>
          <a:lstStyle/>
          <a:p>
            <a:pPr eaLnBrk="1" hangingPunct="1"/>
            <a:r>
              <a:rPr lang="en-US" altLang="zh-TW" sz="2800" dirty="0"/>
              <a:t>purpose</a:t>
            </a:r>
          </a:p>
          <a:p>
            <a:pPr lvl="1" eaLnBrk="1" hangingPunct="1"/>
            <a:r>
              <a:rPr lang="en-US" altLang="zh-TW" sz="2400" dirty="0"/>
              <a:t>corners: to detect buildings in </a:t>
            </a:r>
            <a:r>
              <a:rPr lang="en-US" altLang="zh-TW" sz="2400" dirty="0">
                <a:solidFill>
                  <a:srgbClr val="0000FF"/>
                </a:solidFill>
              </a:rPr>
              <a:t>aerial images</a:t>
            </a:r>
          </a:p>
          <a:p>
            <a:pPr lvl="1" eaLnBrk="1" hangingPunct="1"/>
            <a:r>
              <a:rPr lang="en-US" altLang="zh-TW" sz="2400" dirty="0"/>
              <a:t>corner points: to determine displacement vectors from image pair</a:t>
            </a:r>
          </a:p>
          <a:p>
            <a:pPr eaLnBrk="1" hangingPunct="1"/>
            <a:r>
              <a:rPr lang="en-US" altLang="zh-TW" sz="2800" dirty="0"/>
              <a:t>corners with two conditions</a:t>
            </a:r>
          </a:p>
          <a:p>
            <a:pPr lvl="1" eaLnBrk="1" hangingPunct="1"/>
            <a:r>
              <a:rPr lang="en-US" altLang="zh-TW" sz="2400" dirty="0"/>
              <a:t>the occurrence of an edge </a:t>
            </a:r>
          </a:p>
          <a:p>
            <a:pPr lvl="1" eaLnBrk="1" hangingPunct="1"/>
            <a:r>
              <a:rPr lang="en-US" altLang="zh-TW" sz="2400" dirty="0"/>
              <a:t>significant changes in edge direction</a:t>
            </a:r>
          </a:p>
          <a:p>
            <a:pPr eaLnBrk="1" hangingPunct="1"/>
            <a:r>
              <a:rPr lang="en-US" altLang="zh-TW" sz="2800" dirty="0"/>
              <a:t>Gray scale corner detectors: </a:t>
            </a:r>
          </a:p>
          <a:p>
            <a:pPr lvl="1" eaLnBrk="1" hangingPunct="1"/>
            <a:r>
              <a:rPr lang="en-US" altLang="zh-TW" sz="2400" dirty="0"/>
              <a:t>detect corners directly by gray scale image</a:t>
            </a:r>
          </a:p>
          <a:p>
            <a:pPr eaLnBrk="1" hangingPunct="1"/>
            <a:endParaRPr lang="en-US" altLang="zh-TW" sz="2600" dirty="0"/>
          </a:p>
        </p:txBody>
      </p:sp>
      <p:sp>
        <p:nvSpPr>
          <p:cNvPr id="2" name="頁尾版面配置區 1">
            <a:extLst>
              <a:ext uri="{FF2B5EF4-FFF2-40B4-BE49-F238E27FC236}">
                <a16:creationId xmlns:a16="http://schemas.microsoft.com/office/drawing/2014/main" id="{20B7C895-1871-4F3C-BDBB-E8DEA29B88E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noChangeArrowheads="1"/>
          </p:cNvSpPr>
          <p:nvPr>
            <p:ph type="title"/>
          </p:nvPr>
        </p:nvSpPr>
        <p:spPr>
          <a:xfrm>
            <a:off x="433388" y="-609600"/>
            <a:ext cx="8101012" cy="1295400"/>
          </a:xfrm>
          <a:noFill/>
        </p:spPr>
        <p:txBody>
          <a:bodyPr/>
          <a:lstStyle/>
          <a:p>
            <a:pPr algn="ctr" eaLnBrk="1" hangingPunct="1"/>
            <a:r>
              <a:rPr lang="en-US" altLang="zh-TW" dirty="0"/>
              <a:t>Aerial Images</a:t>
            </a:r>
          </a:p>
        </p:txBody>
      </p:sp>
      <p:sp>
        <p:nvSpPr>
          <p:cNvPr id="3" name="投影片編號版面配置區 2">
            <a:extLst>
              <a:ext uri="{FF2B5EF4-FFF2-40B4-BE49-F238E27FC236}">
                <a16:creationId xmlns:a16="http://schemas.microsoft.com/office/drawing/2014/main" id="{78D4E5FB-322A-4896-A1F4-4F23600A1B02}"/>
              </a:ext>
            </a:extLst>
          </p:cNvPr>
          <p:cNvSpPr>
            <a:spLocks noGrp="1"/>
          </p:cNvSpPr>
          <p:nvPr>
            <p:ph type="sldNum" sz="quarter" idx="4"/>
          </p:nvPr>
        </p:nvSpPr>
        <p:spPr/>
        <p:txBody>
          <a:bodyPr/>
          <a:lstStyle/>
          <a:p>
            <a:fld id="{D14E9653-E941-43F1-AAD4-97DDCA7ECE97}" type="slidenum">
              <a:rPr lang="zh-TW" altLang="en-US" smtClean="0"/>
              <a:t>114</a:t>
            </a:fld>
            <a:endParaRPr lang="zh-TW" altLang="en-US"/>
          </a:p>
        </p:txBody>
      </p:sp>
      <p:pic>
        <p:nvPicPr>
          <p:cNvPr id="364546" name="Picture 2">
            <a:extLst>
              <a:ext uri="{FF2B5EF4-FFF2-40B4-BE49-F238E27FC236}">
                <a16:creationId xmlns:a16="http://schemas.microsoft.com/office/drawing/2014/main" id="{04A61B1A-EE85-46B9-BB86-AE40FBEAF0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0568" y="685800"/>
            <a:ext cx="6102864" cy="610286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80F6C92B-527E-4DBF-A262-EA6333DC9D65}"/>
              </a:ext>
            </a:extLst>
          </p:cNvPr>
          <p:cNvSpPr txBox="1"/>
          <p:nvPr/>
        </p:nvSpPr>
        <p:spPr>
          <a:xfrm>
            <a:off x="-10277" y="6174085"/>
            <a:ext cx="1428596" cy="923330"/>
          </a:xfrm>
          <a:prstGeom prst="rect">
            <a:avLst/>
          </a:prstGeom>
          <a:noFill/>
        </p:spPr>
        <p:txBody>
          <a:bodyPr wrap="none" rtlCol="0">
            <a:spAutoFit/>
          </a:bodyPr>
          <a:lstStyle/>
          <a:p>
            <a:r>
              <a:rPr lang="en-US" altLang="zh-TW" u="sng" dirty="0">
                <a:hlinkClick r:id="rId4"/>
              </a:rPr>
              <a:t>Blackwell’s |</a:t>
            </a:r>
          </a:p>
          <a:p>
            <a:r>
              <a:rPr lang="en-US" altLang="zh-TW" u="sng" dirty="0">
                <a:hlinkClick r:id="rId4"/>
              </a:rPr>
              <a:t> Book store‎</a:t>
            </a:r>
            <a:endParaRPr lang="en-US" altLang="zh-TW" u="sng" dirty="0">
              <a:hlinkClick r:id="rId5"/>
            </a:endParaRPr>
          </a:p>
          <a:p>
            <a:endParaRPr lang="zh-TW"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8D4E5FB-322A-4896-A1F4-4F23600A1B02}"/>
              </a:ext>
            </a:extLst>
          </p:cNvPr>
          <p:cNvSpPr>
            <a:spLocks noGrp="1"/>
          </p:cNvSpPr>
          <p:nvPr>
            <p:ph type="sldNum" sz="quarter" idx="4"/>
          </p:nvPr>
        </p:nvSpPr>
        <p:spPr/>
        <p:txBody>
          <a:bodyPr/>
          <a:lstStyle/>
          <a:p>
            <a:fld id="{D14E9653-E941-43F1-AAD4-97DDCA7ECE97}" type="slidenum">
              <a:rPr lang="zh-TW" altLang="en-US" smtClean="0"/>
              <a:t>115</a:t>
            </a:fld>
            <a:endParaRPr lang="zh-TW" altLang="en-US"/>
          </a:p>
        </p:txBody>
      </p:sp>
      <p:sp>
        <p:nvSpPr>
          <p:cNvPr id="5" name="文字方塊 4">
            <a:extLst>
              <a:ext uri="{FF2B5EF4-FFF2-40B4-BE49-F238E27FC236}">
                <a16:creationId xmlns:a16="http://schemas.microsoft.com/office/drawing/2014/main" id="{80F6C92B-527E-4DBF-A262-EA6333DC9D65}"/>
              </a:ext>
            </a:extLst>
          </p:cNvPr>
          <p:cNvSpPr txBox="1"/>
          <p:nvPr/>
        </p:nvSpPr>
        <p:spPr>
          <a:xfrm>
            <a:off x="166059" y="6339959"/>
            <a:ext cx="3281536" cy="369332"/>
          </a:xfrm>
          <a:prstGeom prst="rect">
            <a:avLst/>
          </a:prstGeom>
          <a:noFill/>
        </p:spPr>
        <p:txBody>
          <a:bodyPr wrap="square" rtlCol="0">
            <a:spAutoFit/>
          </a:bodyPr>
          <a:lstStyle/>
          <a:p>
            <a:r>
              <a:rPr lang="pt-BR" altLang="zh-TW" dirty="0">
                <a:hlinkClick r:id="rId3"/>
              </a:rPr>
              <a:t>Digital Image Processing, 4/e</a:t>
            </a:r>
            <a:endParaRPr lang="zh-TW" altLang="en-US" dirty="0"/>
          </a:p>
        </p:txBody>
      </p:sp>
      <p:sp>
        <p:nvSpPr>
          <p:cNvPr id="6" name="Rectangle 2">
            <a:extLst>
              <a:ext uri="{FF2B5EF4-FFF2-40B4-BE49-F238E27FC236}">
                <a16:creationId xmlns:a16="http://schemas.microsoft.com/office/drawing/2014/main" id="{00A50380-6C57-4788-9473-33E563F2F66E}"/>
              </a:ext>
            </a:extLst>
          </p:cNvPr>
          <p:cNvSpPr txBox="1">
            <a:spLocks noChangeArrowheads="1"/>
          </p:cNvSpPr>
          <p:nvPr/>
        </p:nvSpPr>
        <p:spPr bwMode="auto">
          <a:xfrm>
            <a:off x="1042988" y="333375"/>
            <a:ext cx="810101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eaLnBrk="1" hangingPunct="1"/>
            <a:r>
              <a:rPr lang="en-US" altLang="zh-TW" kern="0"/>
              <a:t>8.10 Corner Detection</a:t>
            </a:r>
            <a:endParaRPr lang="en-US" altLang="zh-TW" kern="0" dirty="0"/>
          </a:p>
        </p:txBody>
      </p:sp>
      <p:pic>
        <p:nvPicPr>
          <p:cNvPr id="373762" name="Picture 2">
            <a:extLst>
              <a:ext uri="{FF2B5EF4-FFF2-40B4-BE49-F238E27FC236}">
                <a16:creationId xmlns:a16="http://schemas.microsoft.com/office/drawing/2014/main" id="{CABE2B86-1824-40A2-93FA-F8333DC46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872" y="2595787"/>
            <a:ext cx="7144254" cy="38574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59936E2-EC69-4756-AFD4-E86662D444F4}"/>
              </a:ext>
            </a:extLst>
          </p:cNvPr>
          <p:cNvSpPr txBox="1">
            <a:spLocks noChangeArrowheads="1"/>
          </p:cNvSpPr>
          <p:nvPr/>
        </p:nvSpPr>
        <p:spPr bwMode="auto">
          <a:xfrm>
            <a:off x="576262" y="1928297"/>
            <a:ext cx="7991475" cy="114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r>
              <a:rPr lang="en-US" altLang="zh-TW" sz="2400" kern="0" dirty="0"/>
              <a:t>corner points: to determine displacement vectors from image pair</a:t>
            </a:r>
          </a:p>
          <a:p>
            <a:pPr eaLnBrk="1" hangingPunct="1"/>
            <a:endParaRPr lang="en-US" altLang="zh-TW" sz="2600" kern="0" dirty="0"/>
          </a:p>
        </p:txBody>
      </p:sp>
    </p:spTree>
    <p:extLst>
      <p:ext uri="{BB962C8B-B14F-4D97-AF65-F5344CB8AC3E}">
        <p14:creationId xmlns:p14="http://schemas.microsoft.com/office/powerpoint/2010/main" val="3356735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8D4E5FB-322A-4896-A1F4-4F23600A1B02}"/>
              </a:ext>
            </a:extLst>
          </p:cNvPr>
          <p:cNvSpPr>
            <a:spLocks noGrp="1"/>
          </p:cNvSpPr>
          <p:nvPr>
            <p:ph type="sldNum" sz="quarter" idx="4"/>
          </p:nvPr>
        </p:nvSpPr>
        <p:spPr/>
        <p:txBody>
          <a:bodyPr/>
          <a:lstStyle/>
          <a:p>
            <a:fld id="{D14E9653-E941-43F1-AAD4-97DDCA7ECE97}" type="slidenum">
              <a:rPr lang="zh-TW" altLang="en-US" smtClean="0"/>
              <a:t>116</a:t>
            </a:fld>
            <a:endParaRPr lang="zh-TW" altLang="en-US"/>
          </a:p>
        </p:txBody>
      </p:sp>
      <p:sp>
        <p:nvSpPr>
          <p:cNvPr id="5" name="文字方塊 4">
            <a:extLst>
              <a:ext uri="{FF2B5EF4-FFF2-40B4-BE49-F238E27FC236}">
                <a16:creationId xmlns:a16="http://schemas.microsoft.com/office/drawing/2014/main" id="{80F6C92B-527E-4DBF-A262-EA6333DC9D65}"/>
              </a:ext>
            </a:extLst>
          </p:cNvPr>
          <p:cNvSpPr txBox="1"/>
          <p:nvPr/>
        </p:nvSpPr>
        <p:spPr>
          <a:xfrm>
            <a:off x="166059" y="6339959"/>
            <a:ext cx="3281536" cy="369332"/>
          </a:xfrm>
          <a:prstGeom prst="rect">
            <a:avLst/>
          </a:prstGeom>
          <a:noFill/>
        </p:spPr>
        <p:txBody>
          <a:bodyPr wrap="square" rtlCol="0">
            <a:spAutoFit/>
          </a:bodyPr>
          <a:lstStyle/>
          <a:p>
            <a:r>
              <a:rPr lang="pt-BR" altLang="zh-TW" dirty="0">
                <a:hlinkClick r:id="rId3"/>
              </a:rPr>
              <a:t>Digital Image Processing, 4/e</a:t>
            </a:r>
            <a:endParaRPr lang="zh-TW" altLang="en-US" dirty="0"/>
          </a:p>
        </p:txBody>
      </p:sp>
      <p:sp>
        <p:nvSpPr>
          <p:cNvPr id="6" name="Rectangle 2">
            <a:extLst>
              <a:ext uri="{FF2B5EF4-FFF2-40B4-BE49-F238E27FC236}">
                <a16:creationId xmlns:a16="http://schemas.microsoft.com/office/drawing/2014/main" id="{00A50380-6C57-4788-9473-33E563F2F66E}"/>
              </a:ext>
            </a:extLst>
          </p:cNvPr>
          <p:cNvSpPr txBox="1">
            <a:spLocks noChangeArrowheads="1"/>
          </p:cNvSpPr>
          <p:nvPr/>
        </p:nvSpPr>
        <p:spPr bwMode="auto">
          <a:xfrm>
            <a:off x="1042988" y="333375"/>
            <a:ext cx="810101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eaLnBrk="1" hangingPunct="1"/>
            <a:r>
              <a:rPr lang="en-US" altLang="zh-TW" kern="0"/>
              <a:t>8.10 Corner Detection</a:t>
            </a:r>
            <a:endParaRPr lang="en-US" altLang="zh-TW" kern="0" dirty="0"/>
          </a:p>
        </p:txBody>
      </p:sp>
      <p:pic>
        <p:nvPicPr>
          <p:cNvPr id="374786" name="Picture 2">
            <a:extLst>
              <a:ext uri="{FF2B5EF4-FFF2-40B4-BE49-F238E27FC236}">
                <a16:creationId xmlns:a16="http://schemas.microsoft.com/office/drawing/2014/main" id="{76CC4768-9CA6-45C1-A42D-631A04907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72" y="2793807"/>
            <a:ext cx="8279451" cy="30420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11F991C7-2ACF-47A6-9D6A-A2E33B72FE12}"/>
              </a:ext>
            </a:extLst>
          </p:cNvPr>
          <p:cNvSpPr txBox="1">
            <a:spLocks noChangeArrowheads="1"/>
          </p:cNvSpPr>
          <p:nvPr/>
        </p:nvSpPr>
        <p:spPr bwMode="auto">
          <a:xfrm>
            <a:off x="576261" y="1883599"/>
            <a:ext cx="7991475" cy="182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r>
              <a:rPr lang="en-US" altLang="zh-TW" sz="2400" kern="0" dirty="0"/>
              <a:t>corner points: to determine displacement vectors from image pair</a:t>
            </a:r>
          </a:p>
          <a:p>
            <a:pPr eaLnBrk="1" hangingPunct="1"/>
            <a:endParaRPr lang="en-US" altLang="zh-TW" sz="2600" kern="0" dirty="0"/>
          </a:p>
        </p:txBody>
      </p:sp>
    </p:spTree>
    <p:extLst>
      <p:ext uri="{BB962C8B-B14F-4D97-AF65-F5344CB8AC3E}">
        <p14:creationId xmlns:p14="http://schemas.microsoft.com/office/powerpoint/2010/main" val="4188854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8D4E5FB-322A-4896-A1F4-4F23600A1B02}"/>
              </a:ext>
            </a:extLst>
          </p:cNvPr>
          <p:cNvSpPr>
            <a:spLocks noGrp="1"/>
          </p:cNvSpPr>
          <p:nvPr>
            <p:ph type="sldNum" sz="quarter" idx="4"/>
          </p:nvPr>
        </p:nvSpPr>
        <p:spPr/>
        <p:txBody>
          <a:bodyPr/>
          <a:lstStyle/>
          <a:p>
            <a:fld id="{D14E9653-E941-43F1-AAD4-97DDCA7ECE97}" type="slidenum">
              <a:rPr lang="zh-TW" altLang="en-US" smtClean="0"/>
              <a:t>117</a:t>
            </a:fld>
            <a:endParaRPr lang="zh-TW" altLang="en-US"/>
          </a:p>
        </p:txBody>
      </p:sp>
      <p:sp>
        <p:nvSpPr>
          <p:cNvPr id="5" name="文字方塊 4">
            <a:extLst>
              <a:ext uri="{FF2B5EF4-FFF2-40B4-BE49-F238E27FC236}">
                <a16:creationId xmlns:a16="http://schemas.microsoft.com/office/drawing/2014/main" id="{80F6C92B-527E-4DBF-A262-EA6333DC9D65}"/>
              </a:ext>
            </a:extLst>
          </p:cNvPr>
          <p:cNvSpPr txBox="1"/>
          <p:nvPr/>
        </p:nvSpPr>
        <p:spPr>
          <a:xfrm>
            <a:off x="166059" y="6339959"/>
            <a:ext cx="3281536" cy="369332"/>
          </a:xfrm>
          <a:prstGeom prst="rect">
            <a:avLst/>
          </a:prstGeom>
          <a:noFill/>
        </p:spPr>
        <p:txBody>
          <a:bodyPr wrap="square" rtlCol="0">
            <a:spAutoFit/>
          </a:bodyPr>
          <a:lstStyle/>
          <a:p>
            <a:r>
              <a:rPr lang="pt-BR" altLang="zh-TW" dirty="0">
                <a:hlinkClick r:id="rId3"/>
              </a:rPr>
              <a:t>Digital Image Processing, 4/e</a:t>
            </a:r>
            <a:endParaRPr lang="zh-TW" altLang="en-US" dirty="0"/>
          </a:p>
        </p:txBody>
      </p:sp>
      <p:sp>
        <p:nvSpPr>
          <p:cNvPr id="6" name="Rectangle 2">
            <a:extLst>
              <a:ext uri="{FF2B5EF4-FFF2-40B4-BE49-F238E27FC236}">
                <a16:creationId xmlns:a16="http://schemas.microsoft.com/office/drawing/2014/main" id="{00A50380-6C57-4788-9473-33E563F2F66E}"/>
              </a:ext>
            </a:extLst>
          </p:cNvPr>
          <p:cNvSpPr txBox="1">
            <a:spLocks noChangeArrowheads="1"/>
          </p:cNvSpPr>
          <p:nvPr/>
        </p:nvSpPr>
        <p:spPr bwMode="auto">
          <a:xfrm>
            <a:off x="1042988" y="333375"/>
            <a:ext cx="810101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a:lstStyle>
          <a:p>
            <a:pPr eaLnBrk="1" hangingPunct="1"/>
            <a:r>
              <a:rPr lang="en-US" altLang="zh-TW" kern="0" dirty="0"/>
              <a:t>8.10 Corner Detection</a:t>
            </a:r>
          </a:p>
        </p:txBody>
      </p:sp>
      <p:sp>
        <p:nvSpPr>
          <p:cNvPr id="8" name="Rectangle 3">
            <a:extLst>
              <a:ext uri="{FF2B5EF4-FFF2-40B4-BE49-F238E27FC236}">
                <a16:creationId xmlns:a16="http://schemas.microsoft.com/office/drawing/2014/main" id="{C14380A3-84E6-4090-8928-C2A5E0C33243}"/>
              </a:ext>
            </a:extLst>
          </p:cNvPr>
          <p:cNvSpPr txBox="1">
            <a:spLocks noChangeArrowheads="1"/>
          </p:cNvSpPr>
          <p:nvPr/>
        </p:nvSpPr>
        <p:spPr bwMode="auto">
          <a:xfrm>
            <a:off x="576262" y="1928297"/>
            <a:ext cx="7991475" cy="171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r>
              <a:rPr lang="en-US" altLang="zh-TW" sz="2800" kern="0" dirty="0"/>
              <a:t>corners with two conditions</a:t>
            </a:r>
          </a:p>
          <a:p>
            <a:pPr lvl="1" eaLnBrk="1" hangingPunct="1"/>
            <a:r>
              <a:rPr lang="en-US" altLang="zh-TW" sz="2400" kern="0" dirty="0"/>
              <a:t>the occurrence of an edge </a:t>
            </a:r>
          </a:p>
          <a:p>
            <a:pPr lvl="1" eaLnBrk="1" hangingPunct="1"/>
            <a:r>
              <a:rPr lang="en-US" altLang="zh-TW" sz="2400" kern="0" dirty="0"/>
              <a:t>significant changes in edge direction</a:t>
            </a:r>
          </a:p>
        </p:txBody>
      </p:sp>
      <p:pic>
        <p:nvPicPr>
          <p:cNvPr id="375812" name="Picture 4">
            <a:extLst>
              <a:ext uri="{FF2B5EF4-FFF2-40B4-BE49-F238E27FC236}">
                <a16:creationId xmlns:a16="http://schemas.microsoft.com/office/drawing/2014/main" id="{0D9CD46E-6B5F-42F0-BA54-03041F7A9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696" y="3277301"/>
            <a:ext cx="6954605" cy="303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5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893B72B-EB39-4073-8039-965B3DC3F119}"/>
              </a:ext>
            </a:extLst>
          </p:cNvPr>
          <p:cNvPicPr>
            <a:picLocks noChangeAspect="1"/>
          </p:cNvPicPr>
          <p:nvPr/>
        </p:nvPicPr>
        <p:blipFill>
          <a:blip r:embed="rId3"/>
          <a:stretch>
            <a:fillRect/>
          </a:stretch>
        </p:blipFill>
        <p:spPr>
          <a:xfrm>
            <a:off x="5674086" y="4468099"/>
            <a:ext cx="3331578" cy="2397839"/>
          </a:xfrm>
          <a:prstGeom prst="rect">
            <a:avLst/>
          </a:prstGeom>
        </p:spPr>
      </p:pic>
      <p:sp>
        <p:nvSpPr>
          <p:cNvPr id="2" name="標題 1"/>
          <p:cNvSpPr>
            <a:spLocks noGrp="1"/>
          </p:cNvSpPr>
          <p:nvPr>
            <p:ph type="title"/>
          </p:nvPr>
        </p:nvSpPr>
        <p:spPr/>
        <p:txBody>
          <a:bodyPr/>
          <a:lstStyle/>
          <a:p>
            <a:pPr eaLnBrk="1" hangingPunct="1"/>
            <a:r>
              <a:rPr lang="en-US" altLang="zh-TW" dirty="0"/>
              <a:t>8.10 Corner Detection</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51520" y="2041525"/>
                <a:ext cx="8712967" cy="4411663"/>
              </a:xfrm>
            </p:spPr>
            <p:txBody>
              <a:bodyPr/>
              <a:lstStyle/>
              <a:p>
                <a:r>
                  <a:rPr lang="en-US" altLang="zh-TW" sz="2400" dirty="0"/>
                  <a:t>Let </a:t>
                </a:r>
                <a14:m>
                  <m:oMath xmlns:m="http://schemas.openxmlformats.org/officeDocument/2006/math">
                    <m:r>
                      <a:rPr lang="zh-TW" altLang="en-US" sz="2400" i="1" smtClean="0">
                        <a:latin typeface="Cambria Math" panose="02040503050406030204" pitchFamily="18" charset="0"/>
                      </a:rPr>
                      <m:t>𝜃</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𝑟</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e>
                    </m:d>
                  </m:oMath>
                </a14:m>
                <a:r>
                  <a:rPr lang="zh-TW" altLang="en-US" sz="2400" dirty="0"/>
                  <a:t> </a:t>
                </a:r>
                <a:r>
                  <a:rPr lang="en-US" altLang="zh-TW" sz="2400" dirty="0"/>
                  <a:t>be the gradient direction at coordinate </a:t>
                </a:r>
                <a14:m>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𝑟</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𝑐</m:t>
                    </m:r>
                    <m:r>
                      <a:rPr lang="en-US" altLang="zh-TW" sz="2400" b="0" i="1" smtClean="0">
                        <a:latin typeface="Cambria Math" panose="02040503050406030204" pitchFamily="18" charset="0"/>
                      </a:rPr>
                      <m:t>)</m:t>
                    </m:r>
                  </m:oMath>
                </a14:m>
                <a:r>
                  <a:rPr lang="en-US" altLang="zh-TW" sz="2400" dirty="0"/>
                  <a:t>, and let</a:t>
                </a:r>
                <a14:m>
                  <m:oMath xmlns:m="http://schemas.openxmlformats.org/officeDocument/2006/math">
                    <m:r>
                      <a:rPr lang="zh-TW" altLang="en-US" sz="2400" i="1">
                        <a:latin typeface="Cambria Math" panose="02040503050406030204" pitchFamily="18" charset="0"/>
                      </a:rPr>
                      <m:t>𝜃</m:t>
                    </m:r>
                  </m:oMath>
                </a14:m>
                <a:r>
                  <a:rPr lang="en-US" altLang="zh-TW" sz="2400" baseline="-25000" dirty="0"/>
                  <a:t>0</a:t>
                </a:r>
                <a:r>
                  <a:rPr lang="en-US" altLang="zh-TW" sz="2400" dirty="0"/>
                  <a:t> =</a:t>
                </a:r>
                <a14:m>
                  <m:oMath xmlns:m="http://schemas.openxmlformats.org/officeDocument/2006/math">
                    <m:r>
                      <a:rPr lang="zh-TW" altLang="en-US" sz="2400" i="1">
                        <a:latin typeface="Cambria Math" panose="02040503050406030204" pitchFamily="18" charset="0"/>
                      </a:rPr>
                      <m:t>𝜃</m:t>
                    </m:r>
                  </m:oMath>
                </a14:m>
                <a:r>
                  <a:rPr lang="en-US" altLang="zh-TW" sz="2400" dirty="0"/>
                  <a:t>(0,0)</a:t>
                </a:r>
              </a:p>
              <a:p>
                <a:r>
                  <a:rPr lang="en-US" altLang="zh-TW" sz="2400" dirty="0"/>
                  <a:t>(sin</a:t>
                </a:r>
                <a14:m>
                  <m:oMath xmlns:m="http://schemas.openxmlformats.org/officeDocument/2006/math">
                    <m:r>
                      <a:rPr lang="zh-TW" altLang="en-US" sz="2400" i="1">
                        <a:latin typeface="Cambria Math" panose="02040503050406030204" pitchFamily="18" charset="0"/>
                      </a:rPr>
                      <m:t>𝜃</m:t>
                    </m:r>
                  </m:oMath>
                </a14:m>
                <a:r>
                  <a:rPr lang="en-US" altLang="zh-TW" sz="2400" baseline="-25000" dirty="0"/>
                  <a:t>0</a:t>
                </a:r>
                <a:r>
                  <a:rPr lang="en-US" altLang="zh-TW" sz="2400" dirty="0"/>
                  <a:t>,cos</a:t>
                </a:r>
                <a14:m>
                  <m:oMath xmlns:m="http://schemas.openxmlformats.org/officeDocument/2006/math">
                    <m:r>
                      <a:rPr lang="zh-TW" altLang="en-US" sz="2400" i="1">
                        <a:latin typeface="Cambria Math" panose="02040503050406030204" pitchFamily="18" charset="0"/>
                      </a:rPr>
                      <m:t>𝜃</m:t>
                    </m:r>
                  </m:oMath>
                </a14:m>
                <a:r>
                  <a:rPr lang="en-US" altLang="zh-TW" sz="2400" baseline="-25000" dirty="0"/>
                  <a:t>0</a:t>
                </a:r>
                <a:r>
                  <a:rPr lang="en-US" altLang="zh-TW" sz="2400" dirty="0"/>
                  <a:t>) is a unit vector in the </a:t>
                </a:r>
              </a:p>
              <a:p>
                <a:pPr marL="0" indent="0">
                  <a:buNone/>
                </a:pPr>
                <a:r>
                  <a:rPr lang="en-US" altLang="zh-TW" sz="2400" dirty="0"/>
                  <a:t>    direction of the gradient at the origin</a:t>
                </a:r>
              </a:p>
              <a:p>
                <a:r>
                  <a:rPr lang="en-US" altLang="zh-TW" sz="2400" dirty="0"/>
                  <a:t>The origin(0,0) is a corner point </a:t>
                </a:r>
              </a:p>
              <a:p>
                <a:pPr marL="0" indent="0">
                  <a:buNone/>
                </a:pPr>
                <a:r>
                  <a:rPr lang="en-US" altLang="zh-TW" sz="2400" dirty="0"/>
                  <a:t>    involves meeting the following </a:t>
                </a:r>
              </a:p>
              <a:p>
                <a:pPr marL="0" indent="0">
                  <a:buNone/>
                </a:pPr>
                <a:r>
                  <a:rPr lang="en-US" altLang="zh-TW" sz="2400" dirty="0"/>
                  <a:t>    two conditions:</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51520" y="2041525"/>
                <a:ext cx="8712967" cy="4411663"/>
              </a:xfrm>
              <a:blipFill>
                <a:blip r:embed="rId4"/>
                <a:stretch>
                  <a:fillRect l="-280" t="-967"/>
                </a:stretch>
              </a:blipFill>
            </p:spPr>
            <p:txBody>
              <a:bodyPr/>
              <a:lstStyle/>
              <a:p>
                <a:r>
                  <a:rPr lang="zh-TW" altLang="en-US">
                    <a:noFill/>
                  </a:rPr>
                  <a:t> </a:t>
                </a:r>
              </a:p>
            </p:txBody>
          </p:sp>
        </mc:Fallback>
      </mc:AlternateContent>
      <p:pic>
        <p:nvPicPr>
          <p:cNvPr id="860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53" y="5249931"/>
            <a:ext cx="5760640" cy="832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0902" y="2531223"/>
            <a:ext cx="3230113" cy="2188141"/>
          </a:xfrm>
          <a:prstGeom prst="rect">
            <a:avLst/>
          </a:prstGeom>
        </p:spPr>
      </p:pic>
      <p:sp>
        <p:nvSpPr>
          <p:cNvPr id="6" name="頁尾版面配置區 5">
            <a:extLst>
              <a:ext uri="{FF2B5EF4-FFF2-40B4-BE49-F238E27FC236}">
                <a16:creationId xmlns:a16="http://schemas.microsoft.com/office/drawing/2014/main" id="{73AD44B2-5FA1-432E-BDA4-48089521E9B0}"/>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825A985E-3957-44D8-81F3-5EE3AB120F05}"/>
              </a:ext>
            </a:extLst>
          </p:cNvPr>
          <p:cNvSpPr>
            <a:spLocks noGrp="1"/>
          </p:cNvSpPr>
          <p:nvPr>
            <p:ph type="sldNum" sz="quarter" idx="4"/>
          </p:nvPr>
        </p:nvSpPr>
        <p:spPr/>
        <p:txBody>
          <a:bodyPr/>
          <a:lstStyle/>
          <a:p>
            <a:fld id="{D14E9653-E941-43F1-AAD4-97DDCA7ECE97}" type="slidenum">
              <a:rPr lang="zh-TW" altLang="en-US" smtClean="0"/>
              <a:t>118</a:t>
            </a:fld>
            <a:endParaRPr lang="zh-TW" altLang="en-US"/>
          </a:p>
        </p:txBody>
      </p:sp>
    </p:spTree>
    <p:extLst>
      <p:ext uri="{BB962C8B-B14F-4D97-AF65-F5344CB8AC3E}">
        <p14:creationId xmlns:p14="http://schemas.microsoft.com/office/powerpoint/2010/main" val="133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84213" y="2041525"/>
                <a:ext cx="8229600" cy="4411663"/>
              </a:xfrm>
            </p:spPr>
            <p:txBody>
              <a:bodyPr/>
              <a:lstStyle/>
              <a:p>
                <a:pPr eaLnBrk="1" hangingPunct="1"/>
                <a:r>
                  <a:rPr lang="en-US" altLang="zh-TW" sz="2800" dirty="0"/>
                  <a:t>One-dimensional observation sequence </a:t>
                </a:r>
              </a:p>
              <a:p>
                <a:pPr marL="0" indent="0" eaLnBrk="1" hangingPunct="1">
                  <a:buNone/>
                </a:pPr>
                <a:r>
                  <a:rPr lang="en-US" altLang="zh-TW" sz="1400" dirty="0"/>
                  <a:t>	</a:t>
                </a:r>
                <a:endParaRPr lang="zh-TW" altLang="en-US" sz="1400" dirty="0"/>
              </a:p>
              <a:p>
                <a:pPr marL="0" indent="0" eaLnBrk="1" hangingPunct="1">
                  <a:buNone/>
                </a:pPr>
                <a:r>
                  <a:rPr lang="zh-TW" altLang="en-US" dirty="0"/>
                  <a:t>                       </a:t>
                </a:r>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f</m:t>
                        </m:r>
                      </m:e>
                      <m:sub>
                        <m:r>
                          <a:rPr lang="en-US" altLang="zh-TW" b="0" i="0" smtClean="0">
                            <a:latin typeface="Cambria Math" panose="02040503050406030204" pitchFamily="18" charset="0"/>
                          </a:rPr>
                          <m:t>1 </m:t>
                        </m:r>
                      </m:sub>
                    </m:sSub>
                    <m:r>
                      <a:rPr lang="en-US" altLang="zh-TW" b="0" i="0" smtClean="0">
                        <a:latin typeface="Cambria Math" panose="02040503050406030204" pitchFamily="18" charset="0"/>
                      </a:rPr>
                      <m:t>,</m:t>
                    </m:r>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f</m:t>
                        </m:r>
                      </m:e>
                      <m:sub>
                        <m:r>
                          <a:rPr lang="en-US" altLang="zh-TW" b="0" i="0" smtClean="0">
                            <a:latin typeface="Cambria Math" panose="02040503050406030204" pitchFamily="18" charset="0"/>
                          </a:rPr>
                          <m:t>2 </m:t>
                        </m:r>
                      </m:sub>
                    </m:sSub>
                    <m:r>
                      <a:rPr lang="en-US" altLang="zh-TW" b="0" i="0" smtClean="0">
                        <a:latin typeface="Cambria Math" panose="02040503050406030204" pitchFamily="18" charset="0"/>
                      </a:rPr>
                      <m:t>,</m:t>
                    </m:r>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f</m:t>
                        </m:r>
                      </m:e>
                      <m:sub>
                        <m:r>
                          <a:rPr lang="en-US" altLang="zh-TW" b="0" i="0" smtClean="0">
                            <a:latin typeface="Cambria Math" panose="02040503050406030204" pitchFamily="18" charset="0"/>
                          </a:rPr>
                          <m:t>3 </m:t>
                        </m:r>
                      </m:sub>
                    </m:sSub>
                  </m:oMath>
                </a14:m>
                <a:r>
                  <a:rPr lang="en-US" altLang="zh-TW" dirty="0"/>
                  <a:t>,……</a:t>
                </a:r>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f</m:t>
                        </m:r>
                      </m:e>
                      <m:sub>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 </m:t>
                        </m:r>
                      </m:sub>
                    </m:sSub>
                  </m:oMath>
                </a14:m>
                <a:endParaRPr lang="zh-TW" altLang="en-US" b="0" dirty="0"/>
              </a:p>
              <a:p>
                <a:pPr marL="0" indent="0" eaLnBrk="1" hangingPunct="1">
                  <a:buNone/>
                </a:pPr>
                <a:endParaRPr lang="zh-TW" altLang="en-US" sz="1800" dirty="0"/>
              </a:p>
              <a:p>
                <a:pPr eaLnBrk="1" hangingPunct="1"/>
                <a:r>
                  <a:rPr lang="en-US" altLang="zh-TW" sz="2400" dirty="0"/>
                  <a:t>To</a:t>
                </a:r>
                <a:r>
                  <a:rPr lang="zh-TW" altLang="en-US" sz="2400" dirty="0"/>
                  <a:t> </a:t>
                </a:r>
                <a:r>
                  <a:rPr lang="en-US" altLang="zh-TW" sz="2400" dirty="0"/>
                  <a:t>find</a:t>
                </a:r>
                <a:r>
                  <a:rPr lang="zh-TW" altLang="en-US" sz="2400" dirty="0"/>
                  <a:t> </a:t>
                </a:r>
                <a:r>
                  <a:rPr lang="en-US" altLang="zh-TW" sz="2400" dirty="0"/>
                  <a:t>the</a:t>
                </a:r>
                <a:r>
                  <a:rPr lang="zh-TW" altLang="en-US" sz="2400" dirty="0"/>
                  <a:t> </a:t>
                </a:r>
                <a:r>
                  <a:rPr lang="en-US" altLang="zh-TW" sz="2400" dirty="0"/>
                  <a:t>relative</a:t>
                </a:r>
                <a:r>
                  <a:rPr lang="zh-TW" altLang="en-US" sz="2400" dirty="0"/>
                  <a:t> </a:t>
                </a:r>
                <a:r>
                  <a:rPr lang="en-US" altLang="zh-TW" sz="2400" dirty="0"/>
                  <a:t>maxima,</a:t>
                </a:r>
                <a:r>
                  <a:rPr lang="zh-TW" altLang="en-US" sz="2400" dirty="0"/>
                  <a:t> </a:t>
                </a:r>
                <a:r>
                  <a:rPr lang="en-US" altLang="zh-TW" sz="2400" dirty="0"/>
                  <a:t>we can least-squares fit a quadratic function</a:t>
                </a:r>
                <a:endParaRPr lang="zh-TW" altLang="en-US" sz="2400" dirty="0"/>
              </a:p>
              <a:p>
                <a:pPr eaLnBrk="1" hangingPunct="1"/>
                <a:endParaRPr lang="en-US" altLang="zh-TW" sz="2000" dirty="0"/>
              </a:p>
              <a:p>
                <a:pPr marL="344487" lvl="1" indent="0" eaLnBrk="1" hangingPunct="1">
                  <a:buNone/>
                </a:pPr>
                <a:r>
                  <a:rPr lang="en-US" altLang="zh-TW" dirty="0"/>
                  <a:t>	</a:t>
                </a:r>
                <a:r>
                  <a:rPr lang="zh-TW" altLang="en-US" dirty="0"/>
                  <a:t>                   </a:t>
                </a:r>
                <a14:m>
                  <m:oMath xmlns:m="http://schemas.openxmlformats.org/officeDocument/2006/math">
                    <m:acc>
                      <m:accPr>
                        <m:chr m:val="̂"/>
                        <m:ctrlPr>
                          <a:rPr lang="en-US" altLang="zh-TW" sz="3000" i="1" smtClean="0">
                            <a:latin typeface="Cambria Math" panose="02040503050406030204" pitchFamily="18" charset="0"/>
                          </a:rPr>
                        </m:ctrlPr>
                      </m:accPr>
                      <m:e>
                        <m:r>
                          <m:rPr>
                            <m:sty m:val="p"/>
                          </m:rPr>
                          <a:rPr lang="en-US" altLang="zh-TW" sz="3000" b="0" i="0" smtClean="0">
                            <a:latin typeface="Cambria Math" panose="02040503050406030204" pitchFamily="18" charset="0"/>
                          </a:rPr>
                          <m:t>c</m:t>
                        </m:r>
                      </m:e>
                    </m:acc>
                    <m:sSup>
                      <m:sSupPr>
                        <m:ctrlPr>
                          <a:rPr lang="en-US" altLang="zh-TW" sz="3000" i="1" smtClean="0">
                            <a:latin typeface="Cambria Math" panose="02040503050406030204" pitchFamily="18" charset="0"/>
                          </a:rPr>
                        </m:ctrlPr>
                      </m:sSupPr>
                      <m:e>
                        <m:r>
                          <m:rPr>
                            <m:sty m:val="p"/>
                          </m:rPr>
                          <a:rPr lang="en-US" altLang="zh-TW" sz="3000" b="0" i="0" smtClean="0">
                            <a:latin typeface="Cambria Math" panose="02040503050406030204" pitchFamily="18" charset="0"/>
                          </a:rPr>
                          <m:t>m</m:t>
                        </m:r>
                      </m:e>
                      <m:sup>
                        <m:r>
                          <a:rPr lang="en-US" altLang="zh-TW" sz="3000" b="0" i="0" smtClean="0">
                            <a:latin typeface="Cambria Math" panose="02040503050406030204" pitchFamily="18" charset="0"/>
                          </a:rPr>
                          <m:t>2</m:t>
                        </m:r>
                      </m:sup>
                    </m:sSup>
                    <m:r>
                      <a:rPr lang="en-US" altLang="zh-TW" sz="3000" b="0" i="0" smtClean="0">
                        <a:latin typeface="Cambria Math" panose="02040503050406030204" pitchFamily="18" charset="0"/>
                      </a:rPr>
                      <m:t>+</m:t>
                    </m:r>
                    <m:acc>
                      <m:accPr>
                        <m:chr m:val="̂"/>
                        <m:ctrlPr>
                          <a:rPr lang="en-US" altLang="zh-TW" sz="3000" i="1" smtClean="0">
                            <a:latin typeface="Cambria Math" panose="02040503050406030204" pitchFamily="18" charset="0"/>
                          </a:rPr>
                        </m:ctrlPr>
                      </m:accPr>
                      <m:e>
                        <m:r>
                          <m:rPr>
                            <m:sty m:val="p"/>
                          </m:rPr>
                          <a:rPr lang="en-US" altLang="zh-TW" sz="3000" b="0" i="0" smtClean="0">
                            <a:latin typeface="Cambria Math" panose="02040503050406030204" pitchFamily="18" charset="0"/>
                          </a:rPr>
                          <m:t>b</m:t>
                        </m:r>
                      </m:e>
                    </m:acc>
                    <m:r>
                      <m:rPr>
                        <m:sty m:val="p"/>
                      </m:rPr>
                      <a:rPr lang="en-US" altLang="zh-TW" sz="3000" b="0" i="0" smtClean="0">
                        <a:latin typeface="Cambria Math" panose="02040503050406030204" pitchFamily="18" charset="0"/>
                      </a:rPr>
                      <m:t>m</m:t>
                    </m:r>
                    <m:r>
                      <a:rPr lang="en-US" altLang="zh-TW" sz="3000" b="0" i="0" smtClean="0">
                        <a:latin typeface="Cambria Math" panose="02040503050406030204" pitchFamily="18" charset="0"/>
                      </a:rPr>
                      <m:t>+</m:t>
                    </m:r>
                    <m:acc>
                      <m:accPr>
                        <m:chr m:val="̂"/>
                        <m:ctrlPr>
                          <a:rPr lang="en-US" altLang="zh-TW" sz="3000" i="1" smtClean="0">
                            <a:latin typeface="Cambria Math" panose="02040503050406030204" pitchFamily="18" charset="0"/>
                          </a:rPr>
                        </m:ctrlPr>
                      </m:accPr>
                      <m:e>
                        <m:r>
                          <m:rPr>
                            <m:sty m:val="p"/>
                          </m:rPr>
                          <a:rPr lang="en-US" altLang="zh-TW" sz="3000" b="0" i="0" smtClean="0">
                            <a:latin typeface="Cambria Math" panose="02040503050406030204" pitchFamily="18" charset="0"/>
                          </a:rPr>
                          <m:t>a</m:t>
                        </m:r>
                      </m:e>
                    </m:acc>
                  </m:oMath>
                </a14:m>
                <a:r>
                  <a:rPr lang="en-US" altLang="zh-TW" sz="3000" dirty="0"/>
                  <a:t> ,</a:t>
                </a:r>
                <a:endParaRPr lang="zh-TW" altLang="en-US" sz="3000" dirty="0"/>
              </a:p>
              <a:p>
                <a:pPr marL="344487" lvl="1" indent="0" eaLnBrk="1" hangingPunct="1">
                  <a:buNone/>
                </a:pPr>
                <a:endParaRPr lang="zh-TW" altLang="en-US" sz="1400" dirty="0"/>
              </a:p>
              <a:p>
                <a:pPr marL="344487" lvl="1" indent="0" eaLnBrk="1" hangingPunct="1">
                  <a:buNone/>
                </a:pPr>
                <a:r>
                  <a:rPr lang="en-US" altLang="zh-TW" sz="2000" dirty="0"/>
                  <a:t>where </a:t>
                </a:r>
                <a14:m>
                  <m:oMath xmlns:m="http://schemas.openxmlformats.org/officeDocument/2006/math">
                    <m:r>
                      <a:rPr lang="en-US" altLang="zh-TW" sz="2000" b="0" i="0" smtClean="0">
                        <a:latin typeface="Cambria Math" panose="02040503050406030204" pitchFamily="18" charset="0"/>
                      </a:rPr>
                      <m:t>−</m:t>
                    </m:r>
                    <m:r>
                      <m:rPr>
                        <m:sty m:val="p"/>
                      </m:rPr>
                      <a:rPr lang="en-US" altLang="zh-TW" sz="2000" b="0" i="0" smtClean="0">
                        <a:latin typeface="Cambria Math" panose="02040503050406030204" pitchFamily="18" charset="0"/>
                      </a:rPr>
                      <m:t>k</m:t>
                    </m:r>
                    <m:r>
                      <a:rPr lang="en-US" altLang="zh-TW" sz="2000" b="0" i="0" smtClean="0">
                        <a:latin typeface="Cambria Math" panose="02040503050406030204" pitchFamily="18" charset="0"/>
                        <a:ea typeface="Cambria Math" panose="02040503050406030204" pitchFamily="18" charset="0"/>
                      </a:rPr>
                      <m:t>≤</m:t>
                    </m:r>
                    <m:r>
                      <m:rPr>
                        <m:sty m:val="p"/>
                      </m:rPr>
                      <a:rPr lang="en-US" altLang="zh-TW" sz="2000" b="0" i="0" smtClean="0">
                        <a:latin typeface="Cambria Math" panose="02040503050406030204" pitchFamily="18" charset="0"/>
                        <a:ea typeface="Cambria Math" panose="02040503050406030204" pitchFamily="18" charset="0"/>
                      </a:rPr>
                      <m:t>m</m:t>
                    </m:r>
                    <m:r>
                      <a:rPr lang="en-US" altLang="zh-TW" sz="2000" b="0" i="0" smtClean="0">
                        <a:latin typeface="Cambria Math" panose="02040503050406030204" pitchFamily="18" charset="0"/>
                        <a:ea typeface="Cambria Math" panose="02040503050406030204" pitchFamily="18" charset="0"/>
                      </a:rPr>
                      <m:t>≤</m:t>
                    </m:r>
                    <m:r>
                      <m:rPr>
                        <m:sty m:val="p"/>
                      </m:rPr>
                      <a:rPr lang="en-US" altLang="zh-TW" sz="2000" b="0" i="0" smtClean="0">
                        <a:latin typeface="Cambria Math" panose="02040503050406030204" pitchFamily="18" charset="0"/>
                        <a:ea typeface="Cambria Math" panose="02040503050406030204" pitchFamily="18" charset="0"/>
                      </a:rPr>
                      <m:t>k</m:t>
                    </m:r>
                  </m:oMath>
                </a14:m>
                <a:r>
                  <a:rPr lang="en-US" altLang="zh-TW" sz="2000" dirty="0"/>
                  <a:t> , to each group of 2k+1 successive observations</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84213" y="2041525"/>
                <a:ext cx="8229600" cy="4411663"/>
              </a:xfrm>
              <a:blipFill>
                <a:blip r:embed="rId3"/>
                <a:stretch>
                  <a:fillRect l="-593" t="-1519"/>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4C3334F0-A6CB-431B-A2B8-38A877F54C3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5AE174A-C619-4450-A0C1-188D150BAE5B}"/>
              </a:ext>
            </a:extLst>
          </p:cNvPr>
          <p:cNvSpPr>
            <a:spLocks noGrp="1"/>
          </p:cNvSpPr>
          <p:nvPr>
            <p:ph type="sldNum" sz="quarter" idx="4"/>
          </p:nvPr>
        </p:nvSpPr>
        <p:spPr/>
        <p:txBody>
          <a:bodyPr/>
          <a:lstStyle/>
          <a:p>
            <a:fld id="{D14E9653-E941-43F1-AAD4-97DDCA7ECE97}" type="slidenum">
              <a:rPr lang="zh-TW" altLang="en-US" smtClean="0"/>
              <a:t>11</a:t>
            </a:fld>
            <a:endParaRPr lang="zh-TW" altLang="en-US"/>
          </a:p>
        </p:txBody>
      </p:sp>
    </p:spTree>
    <p:extLst>
      <p:ext uri="{BB962C8B-B14F-4D97-AF65-F5344CB8AC3E}">
        <p14:creationId xmlns:p14="http://schemas.microsoft.com/office/powerpoint/2010/main" val="9272140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dirty="0">
                <a:solidFill>
                  <a:schemeClr val="tx1">
                    <a:lumMod val="50000"/>
                    <a:lumOff val="50000"/>
                  </a:schemeClr>
                </a:solidFill>
                <a:latin typeface="Calibri"/>
                <a:cs typeface="Calibri"/>
              </a:rPr>
              <a:t>8.1 Introduction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dirty="0">
                <a:solidFill>
                  <a:schemeClr val="tx1">
                    <a:lumMod val="50000"/>
                    <a:lumOff val="50000"/>
                  </a:schemeClr>
                </a:solidFill>
                <a:latin typeface="Calibri"/>
                <a:cs typeface="Calibri"/>
              </a:rPr>
              <a:t>Relative Maxima</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8.3 Sloped Facet Parameter and Error Estimation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8.4 Facet-Based Peak Noise Removal</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8.5 Iterated Facet Model</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8.6 Gradient-Based Facet Edge Detection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8.7 Bayesian Approach to Gradient Edge Detection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8.8 Zero-Crossing Edge Detector</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8.9 Integrated Directional Derivative Gradient Operator</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8.10 Corner Detection</a:t>
            </a:r>
            <a:endParaRPr lang="en-US" sz="2000" dirty="0">
              <a:solidFill>
                <a:schemeClr val="tx1">
                  <a:lumMod val="50000"/>
                  <a:lumOff val="50000"/>
                </a:schemeClr>
              </a:solidFill>
              <a:latin typeface="Calibri"/>
              <a:ea typeface="+mn-lt"/>
              <a:cs typeface="Calibri"/>
            </a:endParaRPr>
          </a:p>
          <a:p>
            <a:pPr>
              <a:lnSpc>
                <a:spcPct val="90000"/>
              </a:lnSpc>
            </a:pPr>
            <a:r>
              <a:rPr lang="en-US" sz="2000" b="1" dirty="0">
                <a:latin typeface="Calibri"/>
                <a:cs typeface="Calibri"/>
              </a:rPr>
              <a:t>8.11 Isotropic Derivative</a:t>
            </a:r>
            <a:endParaRPr lang="en-US" sz="2000" dirty="0">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8.12 Ridges and Ravines on Digital Images</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8.13 Topographic Primal Sketch</a:t>
            </a:r>
            <a:endParaRPr lang="zh-TW" sz="2400" dirty="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511EC63C-58CB-423F-B27D-5FF990F5E3D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CC96E2B5-6D9B-4199-A76D-842238F64077}"/>
              </a:ext>
            </a:extLst>
          </p:cNvPr>
          <p:cNvSpPr>
            <a:spLocks noGrp="1"/>
          </p:cNvSpPr>
          <p:nvPr>
            <p:ph type="sldNum" sz="quarter" idx="4"/>
          </p:nvPr>
        </p:nvSpPr>
        <p:spPr/>
        <p:txBody>
          <a:bodyPr/>
          <a:lstStyle/>
          <a:p>
            <a:fld id="{D14E9653-E941-43F1-AAD4-97DDCA7ECE97}" type="slidenum">
              <a:rPr lang="zh-TW" altLang="en-US" smtClean="0"/>
              <a:t>119</a:t>
            </a:fld>
            <a:endParaRPr lang="zh-TW" altLang="en-US"/>
          </a:p>
        </p:txBody>
      </p:sp>
    </p:spTree>
    <p:extLst>
      <p:ext uri="{BB962C8B-B14F-4D97-AF65-F5344CB8AC3E}">
        <p14:creationId xmlns:p14="http://schemas.microsoft.com/office/powerpoint/2010/main" val="2941180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TW" dirty="0"/>
              <a:t>8.11 Isotropic Derivative Magnitudes</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type="body" idx="1"/>
              </p:nvPr>
            </p:nvSpPr>
            <p:spPr/>
            <p:txBody>
              <a:bodyPr/>
              <a:lstStyle/>
              <a:p>
                <a:pPr eaLnBrk="1" hangingPunct="1"/>
                <a:r>
                  <a:rPr lang="en-US" altLang="zh-TW" sz="2400" dirty="0"/>
                  <a:t>A </a:t>
                </a:r>
                <a:r>
                  <a:rPr lang="en-US" altLang="zh-TW" sz="2400" dirty="0">
                    <a:solidFill>
                      <a:srgbClr val="0000FF"/>
                    </a:solidFill>
                  </a:rPr>
                  <a:t>gradient edge</a:t>
                </a:r>
                <a:r>
                  <a:rPr lang="en-US" altLang="zh-TW" sz="2400" dirty="0"/>
                  <a:t> can be understood as arising from a first-order isotropic derivative magnitude</a:t>
                </a:r>
              </a:p>
              <a:p>
                <a:pPr eaLnBrk="1" hangingPunct="1"/>
                <a:r>
                  <a:rPr lang="en-US" altLang="zh-TW" sz="2400" dirty="0"/>
                  <a:t>determine those linear combinations of </a:t>
                </a:r>
                <a:r>
                  <a:rPr lang="en-US" altLang="zh-TW" sz="2400" dirty="0">
                    <a:solidFill>
                      <a:srgbClr val="0000FF"/>
                    </a:solidFill>
                  </a:rPr>
                  <a:t>squared partial derivative of the two-dimensional functions</a:t>
                </a:r>
                <a:r>
                  <a:rPr lang="en-US" altLang="zh-TW" sz="2400" dirty="0"/>
                  <a:t> that are invariant under rotation of the domain of the two dimensional function.</a:t>
                </a:r>
              </a:p>
              <a:p>
                <a:pPr eaLnBrk="1" hangingPunct="1"/>
                <a:endParaRPr lang="en-US" altLang="zh-TW" sz="2400" dirty="0"/>
              </a:p>
              <a:p>
                <a:pPr eaLnBrk="1" hangingPunct="1"/>
                <a:r>
                  <a:rPr lang="en-US" altLang="zh-TW" sz="2400" dirty="0"/>
                  <a:t>rotate the coordinate system by</a:t>
                </a:r>
                <a14:m>
                  <m:oMath xmlns:m="http://schemas.openxmlformats.org/officeDocument/2006/math">
                    <m:r>
                      <a:rPr lang="zh-TW" altLang="en-US" sz="2400" b="0" i="0" smtClean="0">
                        <a:latin typeface="Cambria Math" charset="0"/>
                      </a:rPr>
                      <m:t> </m:t>
                    </m:r>
                    <m:r>
                      <a:rPr lang="zh-TW" altLang="en-US" sz="2400" i="1">
                        <a:latin typeface="Cambria Math" panose="02040503050406030204" pitchFamily="18" charset="0"/>
                      </a:rPr>
                      <m:t>𝜃</m:t>
                    </m:r>
                    <m:r>
                      <a:rPr lang="zh-TW" altLang="en-US" sz="2400" b="0" i="1" smtClean="0">
                        <a:latin typeface="Cambria Math" charset="0"/>
                      </a:rPr>
                      <m:t> </m:t>
                    </m:r>
                  </m:oMath>
                </a14:m>
                <a:r>
                  <a:rPr lang="en-US" altLang="zh-TW" sz="2400" dirty="0"/>
                  <a:t>and call the resulting function g in the new (</a:t>
                </a:r>
                <a:r>
                  <a:rPr lang="en-US" altLang="zh-TW" sz="2400" dirty="0" err="1"/>
                  <a:t>r’,c</a:t>
                </a:r>
                <a:r>
                  <a:rPr lang="en-US" altLang="zh-TW" sz="2400" dirty="0"/>
                  <a:t>’) coordinate </a:t>
                </a:r>
              </a:p>
              <a:p>
                <a:pPr eaLnBrk="1" hangingPunct="1"/>
                <a:endParaRPr lang="en-US" altLang="zh-TW" sz="2400" dirty="0"/>
              </a:p>
            </p:txBody>
          </p:sp>
        </mc:Choice>
        <mc:Fallback xmlns="">
          <p:sp>
            <p:nvSpPr>
              <p:cNvPr id="34820" name="Rectangle 3"/>
              <p:cNvSpPr>
                <a:spLocks noGrp="1" noRot="1" noChangeAspect="1" noMove="1" noResize="1" noEditPoints="1" noAdjustHandles="1" noChangeArrowheads="1" noChangeShapeType="1" noTextEdit="1"/>
              </p:cNvSpPr>
              <p:nvPr>
                <p:ph type="body" idx="1"/>
              </p:nvPr>
            </p:nvSpPr>
            <p:spPr>
              <a:blipFill rotWithShape="0">
                <a:blip r:embed="rId4"/>
                <a:stretch>
                  <a:fillRect l="-296" t="-9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821" name="Object 7"/>
              <p:cNvSpPr txBox="1">
                <a:spLocks noGrp="1"/>
              </p:cNvSpPr>
              <p:nvPr>
                <p:ph sz="quarter" idx="4294967295"/>
              </p:nvPr>
            </p:nvSpPr>
            <p:spPr bwMode="auto">
              <a:xfrm>
                <a:off x="2699453" y="4437112"/>
                <a:ext cx="3745094" cy="45720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TW" altLang="en-US" sz="2400" i="1">
                          <a:solidFill>
                            <a:srgbClr val="000000"/>
                          </a:solidFill>
                          <a:latin typeface="Cambria Math" panose="02040503050406030204" pitchFamily="18" charset="0"/>
                        </a:rPr>
                        <m:t>𝑓</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𝑟</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𝑐</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𝑘</m:t>
                          </m:r>
                        </m:e>
                        <m:sub>
                          <m:r>
                            <a:rPr lang="zh-TW" altLang="en-US" sz="2400" i="1">
                              <a:solidFill>
                                <a:srgbClr val="000000"/>
                              </a:solidFill>
                              <a:latin typeface="Cambria Math" panose="02040503050406030204" pitchFamily="18" charset="0"/>
                            </a:rPr>
                            <m:t>1</m:t>
                          </m:r>
                        </m:sub>
                      </m:sSub>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𝑘</m:t>
                          </m:r>
                        </m:e>
                        <m:sub>
                          <m:r>
                            <a:rPr lang="zh-TW" altLang="en-US" sz="2400" i="1">
                              <a:solidFill>
                                <a:srgbClr val="000000"/>
                              </a:solidFill>
                              <a:latin typeface="Cambria Math" panose="02040503050406030204" pitchFamily="18" charset="0"/>
                            </a:rPr>
                            <m:t>2</m:t>
                          </m:r>
                        </m:sub>
                      </m:sSub>
                      <m:r>
                        <a:rPr lang="zh-TW" altLang="en-US" sz="2400" i="1">
                          <a:solidFill>
                            <a:srgbClr val="000000"/>
                          </a:solidFill>
                          <a:latin typeface="Cambria Math" panose="02040503050406030204" pitchFamily="18" charset="0"/>
                        </a:rPr>
                        <m:t>𝑟</m:t>
                      </m:r>
                      <m:r>
                        <a:rPr lang="zh-TW" altLang="en-US" sz="2400" i="1">
                          <a:solidFill>
                            <a:srgbClr val="000000"/>
                          </a:solidFill>
                          <a:latin typeface="Cambria Math" panose="02040503050406030204" pitchFamily="18" charset="0"/>
                        </a:rPr>
                        <m:t>+</m:t>
                      </m:r>
                      <m:sSub>
                        <m:sSubPr>
                          <m:ctrlPr>
                            <a:rPr lang="zh-TW" altLang="en-US" sz="2400" i="1">
                              <a:solidFill>
                                <a:srgbClr val="000000"/>
                              </a:solidFill>
                              <a:latin typeface="Cambria Math" panose="02040503050406030204" pitchFamily="18" charset="0"/>
                            </a:rPr>
                          </m:ctrlPr>
                        </m:sSubPr>
                        <m:e>
                          <m:r>
                            <a:rPr lang="zh-TW" altLang="en-US" sz="2400" i="1">
                              <a:solidFill>
                                <a:srgbClr val="000000"/>
                              </a:solidFill>
                              <a:latin typeface="Cambria Math" panose="02040503050406030204" pitchFamily="18" charset="0"/>
                            </a:rPr>
                            <m:t>𝑘</m:t>
                          </m:r>
                        </m:e>
                        <m:sub>
                          <m:r>
                            <a:rPr lang="zh-TW" altLang="en-US" sz="2400" i="1">
                              <a:solidFill>
                                <a:srgbClr val="000000"/>
                              </a:solidFill>
                              <a:latin typeface="Cambria Math" panose="02040503050406030204" pitchFamily="18" charset="0"/>
                            </a:rPr>
                            <m:t>3</m:t>
                          </m:r>
                        </m:sub>
                      </m:sSub>
                      <m:r>
                        <a:rPr lang="zh-TW" altLang="en-US" sz="2400" i="1">
                          <a:solidFill>
                            <a:srgbClr val="000000"/>
                          </a:solidFill>
                          <a:latin typeface="Cambria Math" panose="02040503050406030204" pitchFamily="18" charset="0"/>
                        </a:rPr>
                        <m:t>𝑐</m:t>
                      </m:r>
                    </m:oMath>
                  </m:oMathPara>
                </a14:m>
                <a:endParaRPr lang="zh-TW" altLang="en-US" sz="2400" dirty="0"/>
              </a:p>
            </p:txBody>
          </p:sp>
        </mc:Choice>
        <mc:Fallback xmlns="">
          <p:sp>
            <p:nvSpPr>
              <p:cNvPr id="34821" name="Object 7"/>
              <p:cNvSpPr txBox="1">
                <a:spLocks noRot="1" noChangeAspect="1" noMove="1" noResize="1" noEditPoints="1" noAdjustHandles="1" noChangeArrowheads="1" noChangeShapeType="1" noTextEdit="1"/>
              </p:cNvSpPr>
              <p:nvPr>
                <p:ph sz="quarter" idx="4294967295"/>
              </p:nvPr>
            </p:nvSpPr>
            <p:spPr bwMode="auto">
              <a:xfrm>
                <a:off x="2699453" y="4437112"/>
                <a:ext cx="3745094" cy="457200"/>
              </a:xfrm>
              <a:prstGeom prst="rect">
                <a:avLst/>
              </a:prstGeom>
              <a:blipFill>
                <a:blip r:embed="rId5"/>
                <a:stretch>
                  <a:fillRect l="-1466" b="-21333"/>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823" name="Object 15"/>
              <p:cNvSpPr txBox="1">
                <a:spLocks noGrp="1"/>
              </p:cNvSpPr>
              <p:nvPr>
                <p:ph sz="half" idx="4294967295"/>
              </p:nvPr>
            </p:nvSpPr>
            <p:spPr bwMode="auto">
              <a:xfrm>
                <a:off x="1730830" y="5692289"/>
                <a:ext cx="6246134" cy="760899"/>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TW" altLang="en-US" sz="2400" i="1">
                          <a:solidFill>
                            <a:srgbClr val="000000"/>
                          </a:solidFill>
                          <a:latin typeface="Cambria Math" panose="02040503050406030204" pitchFamily="18" charset="0"/>
                        </a:rPr>
                        <m:t>𝑟</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𝑟</m:t>
                      </m:r>
                      <m:r>
                        <a:rPr lang="zh-TW" altLang="en-US" sz="2400" i="1">
                          <a:solidFill>
                            <a:srgbClr val="000000"/>
                          </a:solidFill>
                          <a:latin typeface="Cambria Math" panose="02040503050406030204" pitchFamily="18" charset="0"/>
                        </a:rPr>
                        <m:t>′</m:t>
                      </m:r>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cos</m:t>
                          </m:r>
                        </m:fName>
                        <m:e>
                          <m:r>
                            <a:rPr lang="zh-TW" altLang="en-US" sz="2400" i="1">
                              <a:solidFill>
                                <a:srgbClr val="000000"/>
                              </a:solidFill>
                              <a:latin typeface="Cambria Math" panose="02040503050406030204" pitchFamily="18" charset="0"/>
                            </a:rPr>
                            <m:t>𝜃</m:t>
                          </m:r>
                        </m:e>
                      </m:fun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𝑐</m:t>
                      </m:r>
                      <m:r>
                        <a:rPr lang="zh-TW" altLang="en-US" sz="2400" i="1">
                          <a:solidFill>
                            <a:srgbClr val="000000"/>
                          </a:solidFill>
                          <a:latin typeface="Cambria Math" panose="02040503050406030204" pitchFamily="18" charset="0"/>
                        </a:rPr>
                        <m:t>′</m:t>
                      </m:r>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sin</m:t>
                          </m:r>
                        </m:fName>
                        <m:e>
                          <m:r>
                            <a:rPr lang="zh-TW" altLang="en-US" sz="2400" i="1">
                              <a:solidFill>
                                <a:srgbClr val="000000"/>
                              </a:solidFill>
                              <a:latin typeface="Cambria Math" panose="02040503050406030204" pitchFamily="18" charset="0"/>
                            </a:rPr>
                            <m:t>𝜃</m:t>
                          </m:r>
                        </m:e>
                      </m:fun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𝑐</m:t>
                      </m:r>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𝑟</m:t>
                      </m:r>
                      <m:r>
                        <a:rPr lang="zh-TW" altLang="en-US" sz="2400" i="1">
                          <a:solidFill>
                            <a:srgbClr val="000000"/>
                          </a:solidFill>
                          <a:latin typeface="Cambria Math" panose="02040503050406030204" pitchFamily="18" charset="0"/>
                        </a:rPr>
                        <m:t>′</m:t>
                      </m:r>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sin</m:t>
                          </m:r>
                        </m:fName>
                        <m:e>
                          <m:r>
                            <a:rPr lang="zh-TW" altLang="en-US" sz="2400" i="1">
                              <a:solidFill>
                                <a:srgbClr val="000000"/>
                              </a:solidFill>
                              <a:latin typeface="Cambria Math" panose="02040503050406030204" pitchFamily="18" charset="0"/>
                            </a:rPr>
                            <m:t>𝜃</m:t>
                          </m:r>
                        </m:e>
                      </m:func>
                      <m:r>
                        <a:rPr lang="zh-TW" altLang="en-US" sz="2400" i="1">
                          <a:solidFill>
                            <a:srgbClr val="000000"/>
                          </a:solidFill>
                          <a:latin typeface="Cambria Math" panose="02040503050406030204" pitchFamily="18" charset="0"/>
                        </a:rPr>
                        <m:t>+</m:t>
                      </m:r>
                      <m:r>
                        <a:rPr lang="zh-TW" altLang="en-US" sz="2400" i="1">
                          <a:solidFill>
                            <a:srgbClr val="000000"/>
                          </a:solidFill>
                          <a:latin typeface="Cambria Math" panose="02040503050406030204" pitchFamily="18" charset="0"/>
                        </a:rPr>
                        <m:t>𝑐</m:t>
                      </m:r>
                      <m:r>
                        <a:rPr lang="zh-TW" altLang="en-US" sz="2400" i="1">
                          <a:solidFill>
                            <a:srgbClr val="000000"/>
                          </a:solidFill>
                          <a:latin typeface="Cambria Math" panose="02040503050406030204" pitchFamily="18" charset="0"/>
                        </a:rPr>
                        <m:t>′</m:t>
                      </m:r>
                      <m:func>
                        <m:funcPr>
                          <m:ctrlPr>
                            <a:rPr lang="zh-TW" altLang="en-US" sz="2400" i="1">
                              <a:solidFill>
                                <a:srgbClr val="000000"/>
                              </a:solidFill>
                              <a:latin typeface="Cambria Math" panose="02040503050406030204" pitchFamily="18" charset="0"/>
                            </a:rPr>
                          </m:ctrlPr>
                        </m:funcPr>
                        <m:fName>
                          <m:r>
                            <m:rPr>
                              <m:sty m:val="p"/>
                            </m:rPr>
                            <a:rPr lang="zh-TW" altLang="en-US" sz="2400" i="0">
                              <a:solidFill>
                                <a:srgbClr val="000000"/>
                              </a:solidFill>
                              <a:latin typeface="Cambria Math" panose="02040503050406030204" pitchFamily="18" charset="0"/>
                            </a:rPr>
                            <m:t>cos</m:t>
                          </m:r>
                        </m:fName>
                        <m:e>
                          <m:r>
                            <a:rPr lang="zh-TW" altLang="en-US" sz="2400" i="1">
                              <a:solidFill>
                                <a:srgbClr val="000000"/>
                              </a:solidFill>
                              <a:latin typeface="Cambria Math" panose="02040503050406030204" pitchFamily="18" charset="0"/>
                            </a:rPr>
                            <m:t>𝜃</m:t>
                          </m:r>
                        </m:e>
                      </m:func>
                    </m:oMath>
                  </m:oMathPara>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34823" name="Object 15"/>
              <p:cNvSpPr txBox="1">
                <a:spLocks noRot="1" noChangeAspect="1" noMove="1" noResize="1" noEditPoints="1" noAdjustHandles="1" noChangeArrowheads="1" noChangeShapeType="1" noTextEdit="1"/>
              </p:cNvSpPr>
              <p:nvPr>
                <p:ph sz="half" idx="4294967295"/>
              </p:nvPr>
            </p:nvSpPr>
            <p:spPr bwMode="auto">
              <a:xfrm>
                <a:off x="1730830" y="5692289"/>
                <a:ext cx="6246134" cy="760899"/>
              </a:xfrm>
              <a:prstGeom prst="rect">
                <a:avLst/>
              </a:prstGeom>
              <a:blipFill>
                <a:blip r:embed="rId6"/>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824" name="Object 17"/>
              <p:cNvSpPr txBox="1">
                <a:spLocks noGrp="1"/>
              </p:cNvSpPr>
              <p:nvPr>
                <p:ph sz="half" idx="4294967295"/>
              </p:nvPr>
            </p:nvSpPr>
            <p:spPr bwMode="auto">
              <a:xfrm>
                <a:off x="1730830" y="6193286"/>
                <a:ext cx="2895600" cy="365125"/>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TW" altLang="en-US" sz="2000" i="1">
                          <a:solidFill>
                            <a:srgbClr val="000000"/>
                          </a:solidFill>
                          <a:latin typeface="Cambria Math" panose="02040503050406030204" pitchFamily="18" charset="0"/>
                        </a:rPr>
                        <m:t>𝑔</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𝑟</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𝑐</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𝑓</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𝑟</m:t>
                      </m:r>
                      <m:r>
                        <a:rPr lang="zh-TW" altLang="en-US" sz="2000" i="1">
                          <a:solidFill>
                            <a:srgbClr val="000000"/>
                          </a:solidFill>
                          <a:latin typeface="Cambria Math" panose="02040503050406030204" pitchFamily="18" charset="0"/>
                        </a:rPr>
                        <m:t>,</m:t>
                      </m:r>
                      <m:r>
                        <a:rPr lang="zh-TW" altLang="en-US" sz="2000" i="1">
                          <a:solidFill>
                            <a:srgbClr val="000000"/>
                          </a:solidFill>
                          <a:latin typeface="Cambria Math" panose="02040503050406030204" pitchFamily="18" charset="0"/>
                        </a:rPr>
                        <m:t>𝑐</m:t>
                      </m:r>
                      <m:r>
                        <a:rPr lang="zh-TW" altLang="en-US" sz="2000" i="1">
                          <a:solidFill>
                            <a:srgbClr val="000000"/>
                          </a:solidFill>
                          <a:latin typeface="Cambria Math" panose="02040503050406030204" pitchFamily="18" charset="0"/>
                        </a:rPr>
                        <m:t>)</m:t>
                      </m:r>
                    </m:oMath>
                  </m:oMathPara>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4824" name="Object 17"/>
              <p:cNvSpPr txBox="1">
                <a:spLocks noRot="1" noChangeAspect="1" noMove="1" noResize="1" noEditPoints="1" noAdjustHandles="1" noChangeArrowheads="1" noChangeShapeType="1" noTextEdit="1"/>
              </p:cNvSpPr>
              <p:nvPr>
                <p:ph sz="half" idx="4294967295"/>
              </p:nvPr>
            </p:nvSpPr>
            <p:spPr bwMode="auto">
              <a:xfrm>
                <a:off x="1730830" y="6193286"/>
                <a:ext cx="2895600" cy="365125"/>
              </a:xfrm>
              <a:prstGeom prst="rect">
                <a:avLst/>
              </a:prstGeom>
              <a:blipFill>
                <a:blip r:embed="rId7"/>
                <a:stretch>
                  <a:fillRect b="-26667"/>
                </a:stretch>
              </a:blipFill>
              <a:ln>
                <a:noFill/>
              </a:ln>
              <a:effectLst/>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669DD4B0-7828-4311-98CC-DC841B6B254A}"/>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3" name="投影片編號版面配置區 2">
            <a:extLst>
              <a:ext uri="{FF2B5EF4-FFF2-40B4-BE49-F238E27FC236}">
                <a16:creationId xmlns:a16="http://schemas.microsoft.com/office/drawing/2014/main" id="{BDFDCBE5-6436-4AD2-B0BE-9305DD0E2593}"/>
              </a:ext>
            </a:extLst>
          </p:cNvPr>
          <p:cNvSpPr>
            <a:spLocks noGrp="1"/>
          </p:cNvSpPr>
          <p:nvPr>
            <p:ph type="sldNum" sz="quarter" idx="4"/>
          </p:nvPr>
        </p:nvSpPr>
        <p:spPr/>
        <p:txBody>
          <a:bodyPr/>
          <a:lstStyle/>
          <a:p>
            <a:fld id="{D14E9653-E941-43F1-AAD4-97DDCA7ECE97}" type="slidenum">
              <a:rPr lang="zh-TW" altLang="en-US" smtClean="0"/>
              <a:t>120</a:t>
            </a:fld>
            <a:endParaRPr lang="zh-TW"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TW" dirty="0"/>
              <a:t>8.11 Isotropic Derivative Magnitudes</a:t>
            </a:r>
          </a:p>
        </p:txBody>
      </p:sp>
      <mc:AlternateContent xmlns:mc="http://schemas.openxmlformats.org/markup-compatibility/2006" xmlns:a14="http://schemas.microsoft.com/office/drawing/2010/main">
        <mc:Choice Requires="a14">
          <p:sp>
            <p:nvSpPr>
              <p:cNvPr id="34820" name="Rectangle 3"/>
              <p:cNvSpPr>
                <a:spLocks noGrp="1" noChangeArrowheads="1"/>
              </p:cNvSpPr>
              <p:nvPr>
                <p:ph type="body" idx="1"/>
              </p:nvPr>
            </p:nvSpPr>
            <p:spPr/>
            <p:txBody>
              <a:bodyPr/>
              <a:lstStyle/>
              <a:p>
                <a:pPr eaLnBrk="1" hangingPunct="1"/>
                <a:r>
                  <a:rPr lang="en-US" altLang="zh-TW" sz="2400" dirty="0"/>
                  <a:t>A </a:t>
                </a:r>
                <a:r>
                  <a:rPr lang="en-US" altLang="zh-TW" sz="2400" dirty="0">
                    <a:solidFill>
                      <a:srgbClr val="0000FF"/>
                    </a:solidFill>
                  </a:rPr>
                  <a:t>gradient edge</a:t>
                </a:r>
                <a:r>
                  <a:rPr lang="en-US" altLang="zh-TW" sz="2400" dirty="0"/>
                  <a:t> can be understood as arising from a first-order isotropic derivative magnitude</a:t>
                </a:r>
              </a:p>
              <a:p>
                <a:pPr eaLnBrk="1" hangingPunct="1"/>
                <a:r>
                  <a:rPr lang="en-US" altLang="zh-TW" sz="2400" dirty="0"/>
                  <a:t>determine those linear combinations of </a:t>
                </a:r>
                <a:r>
                  <a:rPr lang="en-US" altLang="zh-TW" sz="2400" dirty="0">
                    <a:solidFill>
                      <a:srgbClr val="0000FF"/>
                    </a:solidFill>
                  </a:rPr>
                  <a:t>squared partial derivative of the two-dimensional functions</a:t>
                </a:r>
                <a:r>
                  <a:rPr lang="en-US" altLang="zh-TW" sz="2400" dirty="0"/>
                  <a:t> that are invariant under rotation of the domain of the two dimensional function.</a:t>
                </a:r>
              </a:p>
              <a:p>
                <a:pPr eaLnBrk="1" hangingPunct="1"/>
                <a:endParaRPr lang="en-US" altLang="zh-TW" sz="2400" dirty="0"/>
              </a:p>
              <a:p>
                <a:pPr eaLnBrk="1" hangingPunct="1"/>
                <a:r>
                  <a:rPr lang="en-US" altLang="zh-TW" sz="2400" dirty="0"/>
                  <a:t>rotate the coordinate system by</a:t>
                </a:r>
                <a14:m>
                  <m:oMath xmlns:m="http://schemas.openxmlformats.org/officeDocument/2006/math">
                    <m:r>
                      <a:rPr lang="zh-TW" altLang="en-US" sz="2400" b="0" i="0" smtClean="0">
                        <a:latin typeface="Cambria Math" charset="0"/>
                      </a:rPr>
                      <m:t> </m:t>
                    </m:r>
                    <m:r>
                      <a:rPr lang="zh-TW" altLang="en-US" sz="2400" i="1">
                        <a:latin typeface="Cambria Math" panose="02040503050406030204" pitchFamily="18" charset="0"/>
                      </a:rPr>
                      <m:t>𝜃</m:t>
                    </m:r>
                    <m:r>
                      <a:rPr lang="zh-TW" altLang="en-US" sz="2400" b="0" i="1" smtClean="0">
                        <a:latin typeface="Cambria Math" charset="0"/>
                      </a:rPr>
                      <m:t> </m:t>
                    </m:r>
                  </m:oMath>
                </a14:m>
                <a:r>
                  <a:rPr lang="en-US" altLang="zh-TW" sz="2400" dirty="0"/>
                  <a:t>and call the resulting function g in the new (</a:t>
                </a:r>
                <a:r>
                  <a:rPr lang="en-US" altLang="zh-TW" sz="2400" dirty="0" err="1"/>
                  <a:t>r’,c</a:t>
                </a:r>
                <a:r>
                  <a:rPr lang="en-US" altLang="zh-TW" sz="2400" dirty="0"/>
                  <a:t>’) coordinate </a:t>
                </a:r>
              </a:p>
              <a:p>
                <a:pPr eaLnBrk="1" hangingPunct="1"/>
                <a:endParaRPr lang="en-US" altLang="zh-TW" sz="2400" dirty="0"/>
              </a:p>
            </p:txBody>
          </p:sp>
        </mc:Choice>
        <mc:Fallback xmlns="">
          <p:sp>
            <p:nvSpPr>
              <p:cNvPr id="34820" name="Rectangle 3"/>
              <p:cNvSpPr>
                <a:spLocks noGrp="1" noRot="1" noChangeAspect="1" noMove="1" noResize="1" noEditPoints="1" noAdjustHandles="1" noChangeArrowheads="1" noChangeShapeType="1" noTextEdit="1"/>
              </p:cNvSpPr>
              <p:nvPr>
                <p:ph type="body" idx="1"/>
              </p:nvPr>
            </p:nvSpPr>
            <p:spPr>
              <a:blipFill rotWithShape="0">
                <a:blip r:embed="rId4"/>
                <a:stretch>
                  <a:fillRect l="-296" t="-9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1547664" y="5806486"/>
                <a:ext cx="576064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𝑟𝑐𝑜𝑠</m:t>
                      </m:r>
                      <m:r>
                        <a:rPr lang="en-US" altLang="zh-TW" sz="2400" i="1">
                          <a:latin typeface="Cambria Math" panose="02040503050406030204" pitchFamily="18" charset="0"/>
                        </a:rPr>
                        <m:t>𝜃</m:t>
                      </m:r>
                      <m:r>
                        <a:rPr lang="en-US" altLang="zh-TW" sz="2400" i="1">
                          <a:latin typeface="Cambria Math" panose="02040503050406030204" pitchFamily="18" charset="0"/>
                        </a:rPr>
                        <m:t>+</m:t>
                      </m:r>
                      <m:r>
                        <a:rPr lang="en-US" altLang="zh-TW" sz="2400" i="1">
                          <a:latin typeface="Cambria Math" panose="02040503050406030204" pitchFamily="18" charset="0"/>
                        </a:rPr>
                        <m:t>𝑐𝑠𝑖𝑛</m:t>
                      </m:r>
                      <m:r>
                        <a:rPr lang="en-US" altLang="zh-TW" sz="2400" i="1">
                          <a:latin typeface="Cambria Math" panose="02040503050406030204" pitchFamily="18" charset="0"/>
                        </a:rPr>
                        <m:t>𝜃</m:t>
                      </m:r>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𝑟𝑠𝑖𝑛</m:t>
                      </m:r>
                      <m:r>
                        <a:rPr lang="en-US" altLang="zh-TW" sz="2400" i="1">
                          <a:latin typeface="Cambria Math" panose="02040503050406030204" pitchFamily="18" charset="0"/>
                        </a:rPr>
                        <m:t>𝜃</m:t>
                      </m:r>
                      <m:r>
                        <a:rPr lang="en-US" altLang="zh-TW" sz="2400" i="1">
                          <a:latin typeface="Cambria Math" panose="02040503050406030204" pitchFamily="18" charset="0"/>
                        </a:rPr>
                        <m:t>+</m:t>
                      </m:r>
                      <m:r>
                        <a:rPr lang="en-US" altLang="zh-TW" sz="2400" i="1">
                          <a:latin typeface="Cambria Math" panose="02040503050406030204" pitchFamily="18" charset="0"/>
                        </a:rPr>
                        <m:t>𝑐𝑐𝑜𝑠</m:t>
                      </m:r>
                      <m:r>
                        <a:rPr lang="en-US" altLang="zh-TW" sz="2400" i="1">
                          <a:latin typeface="Cambria Math" panose="02040503050406030204" pitchFamily="18" charset="0"/>
                        </a:rPr>
                        <m:t>𝜃</m:t>
                      </m:r>
                    </m:oMath>
                  </m:oMathPara>
                </a14:m>
                <a:endParaRPr lang="en-US" altLang="zh-TW" sz="2400" dirty="0"/>
              </a:p>
              <a:p>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1547664" y="5806486"/>
                <a:ext cx="5760640" cy="738664"/>
              </a:xfrm>
              <a:prstGeom prst="rect">
                <a:avLst/>
              </a:prstGeom>
              <a:blipFill>
                <a:blip r:embed="rId5"/>
                <a:stretch>
                  <a:fillRect/>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3D12E389-E24E-4598-85C4-EE4E3AAAF9B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投影片編號版面配置區 3">
            <a:extLst>
              <a:ext uri="{FF2B5EF4-FFF2-40B4-BE49-F238E27FC236}">
                <a16:creationId xmlns:a16="http://schemas.microsoft.com/office/drawing/2014/main" id="{54C1BD26-FB29-4717-84CA-9311EAC81EFD}"/>
              </a:ext>
            </a:extLst>
          </p:cNvPr>
          <p:cNvSpPr>
            <a:spLocks noGrp="1"/>
          </p:cNvSpPr>
          <p:nvPr>
            <p:ph type="sldNum" sz="quarter" idx="4"/>
          </p:nvPr>
        </p:nvSpPr>
        <p:spPr/>
        <p:txBody>
          <a:bodyPr/>
          <a:lstStyle/>
          <a:p>
            <a:fld id="{D14E9653-E941-43F1-AAD4-97DDCA7ECE97}" type="slidenum">
              <a:rPr lang="zh-TW" altLang="en-US" smtClean="0"/>
              <a:t>121</a:t>
            </a:fld>
            <a:endParaRPr lang="zh-TW" altLang="en-US"/>
          </a:p>
        </p:txBody>
      </p:sp>
      <mc:AlternateContent xmlns:mc="http://schemas.openxmlformats.org/markup-compatibility/2006" xmlns:a14="http://schemas.microsoft.com/office/drawing/2010/main">
        <mc:Choice Requires="a14">
          <p:sp>
            <p:nvSpPr>
              <p:cNvPr id="10" name="Object 7">
                <a:extLst>
                  <a:ext uri="{FF2B5EF4-FFF2-40B4-BE49-F238E27FC236}">
                    <a16:creationId xmlns:a16="http://schemas.microsoft.com/office/drawing/2014/main" id="{65B09CCE-18B3-4CC7-B5B6-2027B6989DB1}"/>
                  </a:ext>
                </a:extLst>
              </p:cNvPr>
              <p:cNvSpPr txBox="1">
                <a:spLocks/>
              </p:cNvSpPr>
              <p:nvPr/>
            </p:nvSpPr>
            <p:spPr bwMode="auto">
              <a:xfrm>
                <a:off x="2699453" y="4437112"/>
                <a:ext cx="3745094"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r>
                        <a:rPr lang="zh-TW" altLang="en-US" sz="2400" i="1" kern="0" smtClean="0">
                          <a:solidFill>
                            <a:srgbClr val="000000"/>
                          </a:solidFill>
                          <a:latin typeface="Cambria Math" panose="02040503050406030204" pitchFamily="18" charset="0"/>
                        </a:rPr>
                        <m:t>𝑓</m:t>
                      </m:r>
                      <m:r>
                        <a:rPr lang="zh-TW" altLang="en-US" sz="2400" i="1" kern="0" smtClean="0">
                          <a:solidFill>
                            <a:srgbClr val="000000"/>
                          </a:solidFill>
                          <a:latin typeface="Cambria Math" panose="02040503050406030204" pitchFamily="18" charset="0"/>
                        </a:rPr>
                        <m:t>(</m:t>
                      </m:r>
                      <m:r>
                        <a:rPr lang="zh-TW" altLang="en-US" sz="2400" i="1" kern="0" smtClean="0">
                          <a:solidFill>
                            <a:srgbClr val="000000"/>
                          </a:solidFill>
                          <a:latin typeface="Cambria Math" panose="02040503050406030204" pitchFamily="18" charset="0"/>
                        </a:rPr>
                        <m:t>𝑟</m:t>
                      </m:r>
                      <m:r>
                        <a:rPr lang="zh-TW" altLang="en-US" sz="2400" i="1" kern="0" smtClean="0">
                          <a:solidFill>
                            <a:srgbClr val="000000"/>
                          </a:solidFill>
                          <a:latin typeface="Cambria Math" panose="02040503050406030204" pitchFamily="18" charset="0"/>
                        </a:rPr>
                        <m:t>,</m:t>
                      </m:r>
                      <m:r>
                        <a:rPr lang="zh-TW" altLang="en-US" sz="2400" i="1" kern="0" smtClean="0">
                          <a:solidFill>
                            <a:srgbClr val="000000"/>
                          </a:solidFill>
                          <a:latin typeface="Cambria Math" panose="02040503050406030204" pitchFamily="18" charset="0"/>
                        </a:rPr>
                        <m:t>𝑐</m:t>
                      </m:r>
                      <m:r>
                        <a:rPr lang="zh-TW" altLang="en-US" sz="2400" i="1" kern="0" smtClea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1</m:t>
                          </m:r>
                        </m:sub>
                      </m:sSub>
                      <m:r>
                        <a:rPr lang="zh-TW" altLang="en-US" sz="2400" i="1" ker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2</m:t>
                          </m:r>
                        </m:sub>
                      </m:sSub>
                      <m:r>
                        <a:rPr lang="zh-TW" altLang="en-US" sz="2400" i="1" kern="0">
                          <a:solidFill>
                            <a:srgbClr val="000000"/>
                          </a:solidFill>
                          <a:latin typeface="Cambria Math" panose="02040503050406030204" pitchFamily="18" charset="0"/>
                        </a:rPr>
                        <m:t>𝑟</m:t>
                      </m:r>
                      <m:r>
                        <a:rPr lang="zh-TW" altLang="en-US" sz="2400" i="1" ker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3</m:t>
                          </m:r>
                        </m:sub>
                      </m:sSub>
                      <m:r>
                        <a:rPr lang="zh-TW" altLang="en-US" sz="2400" i="1" kern="0">
                          <a:solidFill>
                            <a:srgbClr val="000000"/>
                          </a:solidFill>
                          <a:latin typeface="Cambria Math" panose="02040503050406030204" pitchFamily="18" charset="0"/>
                        </a:rPr>
                        <m:t>𝑐</m:t>
                      </m:r>
                    </m:oMath>
                  </m:oMathPara>
                </a14:m>
                <a:endParaRPr lang="zh-TW" altLang="en-US" sz="2400" kern="0" dirty="0"/>
              </a:p>
            </p:txBody>
          </p:sp>
        </mc:Choice>
        <mc:Fallback xmlns="">
          <p:sp>
            <p:nvSpPr>
              <p:cNvPr id="10" name="Object 7">
                <a:extLst>
                  <a:ext uri="{FF2B5EF4-FFF2-40B4-BE49-F238E27FC236}">
                    <a16:creationId xmlns:a16="http://schemas.microsoft.com/office/drawing/2014/main" id="{65B09CCE-18B3-4CC7-B5B6-2027B6989DB1}"/>
                  </a:ext>
                </a:extLst>
              </p:cNvPr>
              <p:cNvSpPr txBox="1">
                <a:spLocks noRot="1" noChangeAspect="1" noMove="1" noResize="1" noEditPoints="1" noAdjustHandles="1" noChangeArrowheads="1" noChangeShapeType="1" noTextEdit="1"/>
              </p:cNvSpPr>
              <p:nvPr/>
            </p:nvSpPr>
            <p:spPr bwMode="auto">
              <a:xfrm>
                <a:off x="2699453" y="4437112"/>
                <a:ext cx="3745094" cy="457200"/>
              </a:xfrm>
              <a:prstGeom prst="rect">
                <a:avLst/>
              </a:prstGeom>
              <a:blipFill>
                <a:blip r:embed="rId6"/>
                <a:stretch>
                  <a:fillRect l="-1466" b="-21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21840809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TW" dirty="0"/>
              <a:t>8.11 Isotropic Derivative Magnitudes</a:t>
            </a:r>
          </a:p>
        </p:txBody>
      </p:sp>
      <p:pic>
        <p:nvPicPr>
          <p:cNvPr id="9" name="圖片 8"/>
          <p:cNvPicPr>
            <a:picLocks noChangeAspect="1"/>
          </p:cNvPicPr>
          <p:nvPr/>
        </p:nvPicPr>
        <p:blipFill>
          <a:blip r:embed="rId3"/>
          <a:stretch>
            <a:fillRect/>
          </a:stretch>
        </p:blipFill>
        <p:spPr>
          <a:xfrm>
            <a:off x="2136577" y="3226337"/>
            <a:ext cx="4870846" cy="3298288"/>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830523" y="1959903"/>
                <a:ext cx="7773925" cy="175432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𝑟𝑐𝑜𝑠</m:t>
                      </m:r>
                      <m:r>
                        <a:rPr lang="en-US" altLang="zh-TW" sz="2400" i="1">
                          <a:latin typeface="Cambria Math" panose="02040503050406030204" pitchFamily="18" charset="0"/>
                        </a:rPr>
                        <m:t>𝜃</m:t>
                      </m:r>
                      <m:r>
                        <a:rPr lang="en-US" altLang="zh-TW" sz="2400" i="1">
                          <a:latin typeface="Cambria Math" panose="02040503050406030204" pitchFamily="18" charset="0"/>
                        </a:rPr>
                        <m:t>+</m:t>
                      </m:r>
                      <m:r>
                        <a:rPr lang="en-US" altLang="zh-TW" sz="2400" i="1">
                          <a:latin typeface="Cambria Math" panose="02040503050406030204" pitchFamily="18" charset="0"/>
                        </a:rPr>
                        <m:t>𝑐𝑠𝑖𝑛</m:t>
                      </m:r>
                      <m:r>
                        <a:rPr lang="en-US" altLang="zh-TW" sz="2400" i="1">
                          <a:latin typeface="Cambria Math" panose="02040503050406030204" pitchFamily="18" charset="0"/>
                        </a:rPr>
                        <m:t>𝜃</m:t>
                      </m:r>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𝑟𝑠𝑖𝑛</m:t>
                      </m:r>
                      <m:r>
                        <a:rPr lang="en-US" altLang="zh-TW" sz="2400" i="1">
                          <a:latin typeface="Cambria Math" panose="02040503050406030204" pitchFamily="18" charset="0"/>
                        </a:rPr>
                        <m:t>𝜃</m:t>
                      </m:r>
                      <m:r>
                        <a:rPr lang="en-US" altLang="zh-TW" sz="2400" i="1">
                          <a:latin typeface="Cambria Math" panose="02040503050406030204" pitchFamily="18" charset="0"/>
                        </a:rPr>
                        <m:t>+</m:t>
                      </m:r>
                      <m:r>
                        <a:rPr lang="en-US" altLang="zh-TW" sz="2400" i="1">
                          <a:latin typeface="Cambria Math" panose="02040503050406030204" pitchFamily="18" charset="0"/>
                        </a:rPr>
                        <m:t>𝑐𝑐𝑜𝑠</m:t>
                      </m:r>
                      <m:r>
                        <a:rPr lang="en-US" altLang="zh-TW" sz="2400" i="1">
                          <a:latin typeface="Cambria Math" panose="02040503050406030204" pitchFamily="18" charset="0"/>
                        </a:rPr>
                        <m:t>𝜃</m:t>
                      </m:r>
                    </m:oMath>
                  </m:oMathPara>
                </a14:m>
                <a:endParaRPr lang="en-US" altLang="zh-TW" sz="2400" dirty="0"/>
              </a:p>
              <a:p>
                <a:pPr algn="ct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2</m:t>
                          </m:r>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3</m:t>
                          </m:r>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en-US" altLang="zh-TW" sz="2400" dirty="0"/>
              </a:p>
              <a:p>
                <a:r>
                  <a:rPr lang="en-US" altLang="zh-TW" sz="2400" dirty="0"/>
                  <a:t>=</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𝑐𝑜𝑠</m:t>
                        </m:r>
                        <m:r>
                          <a:rPr lang="en-US" altLang="zh-TW" sz="2400" i="1">
                            <a:latin typeface="Cambria Math" panose="02040503050406030204" pitchFamily="18" charset="0"/>
                          </a:rPr>
                          <m:t>𝜃</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3</m:t>
                            </m:r>
                          </m:sub>
                        </m:sSub>
                        <m:r>
                          <a:rPr lang="en-US" altLang="zh-TW" sz="2400" i="1">
                            <a:latin typeface="Cambria Math" panose="02040503050406030204" pitchFamily="18" charset="0"/>
                          </a:rPr>
                          <m:t>𝑠𝑖𝑛</m:t>
                        </m:r>
                        <m:r>
                          <a:rPr lang="en-US" altLang="zh-TW" sz="2400" i="1">
                            <a:latin typeface="Cambria Math" panose="02040503050406030204" pitchFamily="18" charset="0"/>
                          </a:rPr>
                          <m:t>𝜃</m:t>
                        </m:r>
                      </m:e>
                    </m:d>
                    <m:r>
                      <a:rPr lang="en-US" altLang="zh-TW" sz="2400" i="1">
                        <a:latin typeface="Cambria Math" panose="02040503050406030204" pitchFamily="18" charset="0"/>
                      </a:rPr>
                      <m:t>𝑟</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𝑠𝑖𝑛</m:t>
                        </m:r>
                        <m:r>
                          <a:rPr lang="en-US" altLang="zh-TW" sz="2400" i="1">
                            <a:latin typeface="Cambria Math" panose="02040503050406030204" pitchFamily="18" charset="0"/>
                          </a:rPr>
                          <m:t>𝜃</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3</m:t>
                            </m:r>
                          </m:sub>
                        </m:sSub>
                        <m:r>
                          <a:rPr lang="en-US" altLang="zh-TW" sz="2400" i="1">
                            <a:latin typeface="Cambria Math" panose="02040503050406030204" pitchFamily="18" charset="0"/>
                          </a:rPr>
                          <m:t>𝑐𝑜𝑠</m:t>
                        </m:r>
                        <m:r>
                          <a:rPr lang="en-US" altLang="zh-TW" sz="2400" i="1">
                            <a:latin typeface="Cambria Math" panose="02040503050406030204" pitchFamily="18" charset="0"/>
                          </a:rPr>
                          <m:t>𝜃</m:t>
                        </m:r>
                      </m:e>
                    </m:d>
                    <m:r>
                      <a:rPr lang="en-US" altLang="zh-TW" sz="2400" i="1">
                        <a:latin typeface="Cambria Math" panose="02040503050406030204" pitchFamily="18" charset="0"/>
                      </a:rPr>
                      <m:t>𝑐</m:t>
                    </m:r>
                  </m:oMath>
                </a14:m>
                <a:endParaRPr lang="en-US" altLang="zh-TW" sz="2400" dirty="0"/>
              </a:p>
              <a:p>
                <a:endParaRPr lang="en-US" altLang="zh-TW" dirty="0"/>
              </a:p>
              <a:p>
                <a:endParaRPr lang="zh-TW" altLang="en-US"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30523" y="1959903"/>
                <a:ext cx="7773925" cy="1754326"/>
              </a:xfrm>
              <a:prstGeom prst="rect">
                <a:avLst/>
              </a:prstGeom>
              <a:blipFill>
                <a:blip r:embed="rId4"/>
                <a:stretch>
                  <a:fillRect l="-1176"/>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FF6C2FFE-1AD2-488A-80AC-659043DFB8B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3E75A78D-633B-4058-84EF-C163B1F0F2FA}"/>
              </a:ext>
            </a:extLst>
          </p:cNvPr>
          <p:cNvSpPr>
            <a:spLocks noGrp="1"/>
          </p:cNvSpPr>
          <p:nvPr>
            <p:ph type="sldNum" sz="quarter" idx="4"/>
          </p:nvPr>
        </p:nvSpPr>
        <p:spPr/>
        <p:txBody>
          <a:bodyPr/>
          <a:lstStyle/>
          <a:p>
            <a:fld id="{D14E9653-E941-43F1-AAD4-97DDCA7ECE97}" type="slidenum">
              <a:rPr lang="zh-TW" altLang="en-US" smtClean="0"/>
              <a:t>122</a:t>
            </a:fld>
            <a:endParaRPr lang="zh-TW" altLang="en-US"/>
          </a:p>
        </p:txBody>
      </p:sp>
    </p:spTree>
    <p:extLst>
      <p:ext uri="{BB962C8B-B14F-4D97-AF65-F5344CB8AC3E}">
        <p14:creationId xmlns:p14="http://schemas.microsoft.com/office/powerpoint/2010/main" val="16260329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TW" dirty="0"/>
              <a:t>8.11 Isotropic Derivative Magnitudes</a:t>
            </a:r>
          </a:p>
        </p:txBody>
      </p:sp>
      <mc:AlternateContent xmlns:mc="http://schemas.openxmlformats.org/markup-compatibility/2006" xmlns:a14="http://schemas.microsoft.com/office/drawing/2010/main">
        <mc:Choice Requires="a14">
          <p:sp>
            <p:nvSpPr>
              <p:cNvPr id="36868" name="Rectangle 11"/>
              <p:cNvSpPr>
                <a:spLocks noGrp="1" noChangeArrowheads="1"/>
              </p:cNvSpPr>
              <p:nvPr>
                <p:ph type="body" idx="1"/>
              </p:nvPr>
            </p:nvSpPr>
            <p:spPr>
              <a:xfrm>
                <a:off x="305780" y="2009836"/>
                <a:ext cx="8532440" cy="4411663"/>
              </a:xfrm>
            </p:spPr>
            <p:txBody>
              <a:bodyPr/>
              <a:lstStyle/>
              <a:p>
                <a:pPr eaLnBrk="1" hangingPunct="1"/>
                <a14:m>
                  <m:oMath xmlns:m="http://schemas.openxmlformats.org/officeDocument/2006/math">
                    <m:r>
                      <a:rPr lang="en-US" altLang="zh-TW" sz="2400" i="1">
                        <a:latin typeface="Cambria Math" panose="02040503050406030204" pitchFamily="18" charset="0"/>
                        <a:ea typeface="Cambria Math" panose="02040503050406030204" pitchFamily="18" charset="0"/>
                      </a:rPr>
                      <m:t>𝑔</m:t>
                    </m:r>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𝑟</m:t>
                            </m:r>
                          </m:e>
                          <m:sup>
                            <m:r>
                              <a:rPr lang="en-US" altLang="zh-TW" sz="2400" i="1">
                                <a:latin typeface="Cambria Math" panose="02040503050406030204" pitchFamily="18" charset="0"/>
                                <a:ea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𝑐</m:t>
                            </m:r>
                          </m:e>
                          <m:sup>
                            <m:r>
                              <a:rPr lang="en-US" altLang="zh-TW" sz="2400" i="1">
                                <a:latin typeface="Cambria Math" panose="02040503050406030204" pitchFamily="18" charset="0"/>
                                <a:ea typeface="Cambria Math" panose="02040503050406030204" pitchFamily="18" charset="0"/>
                              </a:rPr>
                              <m:t>′</m:t>
                            </m:r>
                          </m:sup>
                        </m:sSup>
                      </m:e>
                    </m:d>
                    <m:r>
                      <a:rPr lang="en-US" altLang="zh-TW" sz="2400" i="1">
                        <a:latin typeface="Cambria Math" panose="02040503050406030204" pitchFamily="18" charset="0"/>
                        <a:ea typeface="Cambria Math" panose="02040503050406030204" pitchFamily="18" charset="0"/>
                      </a:rPr>
                      <m:t> </m:t>
                    </m:r>
                    <m:r>
                      <a:rPr lang="zh-TW" altLang="en-US" sz="2400" i="1">
                        <a:latin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 </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𝑘</m:t>
                        </m:r>
                      </m:e>
                      <m:sub>
                        <m:r>
                          <a:rPr lang="en-US" altLang="zh-TW" sz="2400" i="1">
                            <a:latin typeface="Cambria Math" panose="02040503050406030204" pitchFamily="18" charset="0"/>
                            <a:ea typeface="Cambria Math" panose="02040503050406030204" pitchFamily="18" charset="0"/>
                          </a:rPr>
                          <m:t>1</m:t>
                        </m:r>
                      </m:sub>
                    </m:sSub>
                    <m:r>
                      <a:rPr lang="en-US" altLang="zh-TW" sz="2400" i="1">
                        <a:latin typeface="Cambria Math" panose="02040503050406030204" pitchFamily="18" charset="0"/>
                        <a:ea typeface="Cambria Math" panose="02040503050406030204" pitchFamily="18" charset="0"/>
                      </a:rPr>
                      <m:t>+</m:t>
                    </m:r>
                    <m:d>
                      <m:dPr>
                        <m:ctrlPr>
                          <a:rPr lang="en-US" altLang="zh-TW" sz="2400" i="1">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𝑘</m:t>
                            </m:r>
                          </m:e>
                          <m:sub>
                            <m:r>
                              <a:rPr lang="en-US" altLang="zh-TW" sz="2400" i="1">
                                <a:latin typeface="Cambria Math" panose="02040503050406030204" pitchFamily="18" charset="0"/>
                                <a:ea typeface="Cambria Math" panose="02040503050406030204" pitchFamily="18" charset="0"/>
                              </a:rPr>
                              <m:t>2</m:t>
                            </m:r>
                          </m:sub>
                        </m:sSub>
                        <m:r>
                          <a:rPr lang="en-US" altLang="zh-TW" sz="2400" i="1">
                            <a:latin typeface="Cambria Math" panose="02040503050406030204" pitchFamily="18" charset="0"/>
                            <a:ea typeface="Cambria Math" panose="02040503050406030204" pitchFamily="18" charset="0"/>
                          </a:rPr>
                          <m:t>𝑐𝑜𝑠</m:t>
                        </m:r>
                        <m:r>
                          <a:rPr lang="en-US" altLang="zh-TW" sz="2400" i="1">
                            <a:latin typeface="Cambria Math" panose="02040503050406030204" pitchFamily="18" charset="0"/>
                            <a:ea typeface="Cambria Math" panose="02040503050406030204" pitchFamily="18" charset="0"/>
                          </a:rPr>
                          <m:t>𝜃</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𝑘</m:t>
                            </m:r>
                          </m:e>
                          <m:sub>
                            <m:r>
                              <a:rPr lang="en-US" altLang="zh-TW" sz="2400" i="1">
                                <a:latin typeface="Cambria Math" panose="02040503050406030204" pitchFamily="18" charset="0"/>
                                <a:ea typeface="Cambria Math" panose="02040503050406030204" pitchFamily="18" charset="0"/>
                              </a:rPr>
                              <m:t>3</m:t>
                            </m:r>
                          </m:sub>
                        </m:sSub>
                        <m:r>
                          <a:rPr lang="en-US" altLang="zh-TW" sz="2400" i="1">
                            <a:latin typeface="Cambria Math" panose="02040503050406030204" pitchFamily="18" charset="0"/>
                            <a:ea typeface="Cambria Math" panose="02040503050406030204" pitchFamily="18" charset="0"/>
                          </a:rPr>
                          <m:t>𝑠𝑖𝑛</m:t>
                        </m:r>
                        <m:r>
                          <a:rPr lang="en-US" altLang="zh-TW" sz="2400" i="1">
                            <a:latin typeface="Cambria Math" panose="02040503050406030204" pitchFamily="18" charset="0"/>
                            <a:ea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d>
                      <m:dPr>
                        <m:ctrlPr>
                          <a:rPr lang="en-US" altLang="zh-TW" sz="2400" i="1">
                            <a:latin typeface="Cambria Math" panose="02040503050406030204" pitchFamily="18" charset="0"/>
                            <a:ea typeface="Cambria Math" panose="02040503050406030204" pitchFamily="18" charset="0"/>
                          </a:rPr>
                        </m:ctrlPr>
                      </m:dPr>
                      <m:e>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𝑘</m:t>
                            </m:r>
                          </m:e>
                          <m:sub>
                            <m:r>
                              <a:rPr lang="en-US" altLang="zh-TW" sz="2400" i="1">
                                <a:latin typeface="Cambria Math" panose="02040503050406030204" pitchFamily="18" charset="0"/>
                                <a:ea typeface="Cambria Math" panose="02040503050406030204" pitchFamily="18" charset="0"/>
                              </a:rPr>
                              <m:t>2</m:t>
                            </m:r>
                          </m:sub>
                        </m:sSub>
                        <m:r>
                          <a:rPr lang="en-US" altLang="zh-TW" sz="2400" i="1">
                            <a:latin typeface="Cambria Math" panose="02040503050406030204" pitchFamily="18" charset="0"/>
                            <a:ea typeface="Cambria Math" panose="02040503050406030204" pitchFamily="18" charset="0"/>
                          </a:rPr>
                          <m:t>𝑠𝑖𝑛</m:t>
                        </m:r>
                        <m:r>
                          <a:rPr lang="en-US" altLang="zh-TW" sz="2400" i="1">
                            <a:latin typeface="Cambria Math" panose="02040503050406030204" pitchFamily="18" charset="0"/>
                            <a:ea typeface="Cambria Math" panose="02040503050406030204" pitchFamily="18" charset="0"/>
                          </a:rPr>
                          <m:t>𝜃</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𝑘</m:t>
                            </m:r>
                          </m:e>
                          <m:sub>
                            <m:r>
                              <a:rPr lang="en-US" altLang="zh-TW" sz="2400" i="1">
                                <a:latin typeface="Cambria Math" panose="02040503050406030204" pitchFamily="18" charset="0"/>
                                <a:ea typeface="Cambria Math" panose="02040503050406030204" pitchFamily="18" charset="0"/>
                              </a:rPr>
                              <m:t>3</m:t>
                            </m:r>
                          </m:sub>
                        </m:sSub>
                        <m:r>
                          <a:rPr lang="en-US" altLang="zh-TW" sz="2400" i="1">
                            <a:latin typeface="Cambria Math" panose="02040503050406030204" pitchFamily="18" charset="0"/>
                            <a:ea typeface="Cambria Math" panose="02040503050406030204" pitchFamily="18" charset="0"/>
                          </a:rPr>
                          <m:t>𝑐𝑜𝑠</m:t>
                        </m:r>
                        <m:r>
                          <a:rPr lang="en-US" altLang="zh-TW" sz="2400" i="1">
                            <a:latin typeface="Cambria Math" panose="02040503050406030204" pitchFamily="18" charset="0"/>
                            <a:ea typeface="Cambria Math" panose="02040503050406030204" pitchFamily="18" charset="0"/>
                          </a:rPr>
                          <m:t>𝜃</m:t>
                        </m:r>
                      </m:e>
                    </m:d>
                    <m:r>
                      <a:rPr lang="en-US" altLang="zh-TW" sz="2400" i="1">
                        <a:latin typeface="Cambria Math" panose="02040503050406030204" pitchFamily="18" charset="0"/>
                        <a:ea typeface="Cambria Math" panose="02040503050406030204" pitchFamily="18" charset="0"/>
                      </a:rPr>
                      <m:t>𝑐</m:t>
                    </m:r>
                  </m:oMath>
                </a14:m>
                <a:endParaRPr lang="en-US" altLang="zh-TW" sz="2400" i="1" dirty="0">
                  <a:latin typeface="Cambria Math" panose="02040503050406030204" pitchFamily="18" charset="0"/>
                  <a:ea typeface="Cambria Math" panose="02040503050406030204" pitchFamily="18" charset="0"/>
                  <a:sym typeface="Wingdings" panose="05000000000000000000" pitchFamily="2" charset="2"/>
                </a:endParaRPr>
              </a:p>
              <a:p>
                <a:pPr eaLnBrk="1" hangingPunct="1"/>
                <a:endParaRPr lang="en-US" altLang="zh-TW" sz="1400" i="1" dirty="0">
                  <a:latin typeface="Cambria Math" panose="02040503050406030204" pitchFamily="18" charset="0"/>
                  <a:ea typeface="Cambria Math" panose="02040503050406030204" pitchFamily="18" charset="0"/>
                  <a:sym typeface="Wingdings" panose="05000000000000000000" pitchFamily="2" charset="2"/>
                </a:endParaRPr>
              </a:p>
              <a:p>
                <a:pPr eaLnBrk="1" hangingPunct="1"/>
                <a14:m>
                  <m:oMath xmlns:m="http://schemas.openxmlformats.org/officeDocument/2006/math">
                    <m:sSup>
                      <m:sSupPr>
                        <m:ctrlPr>
                          <a:rPr lang="en-US" altLang="zh-TW" sz="2400" i="1" smtClean="0">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m:t>
                        </m:r>
                        <m:f>
                          <m:fPr>
                            <m:ctrlPr>
                              <a:rPr lang="en-US" altLang="zh-TW" sz="2400" i="1">
                                <a:latin typeface="Cambria Math" panose="02040503050406030204" pitchFamily="18" charset="0"/>
                                <a:sym typeface="Wingdings" panose="05000000000000000000" pitchFamily="2" charset="2"/>
                              </a:rPr>
                            </m:ctrlPr>
                          </m:fPr>
                          <m:num>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𝑔</m:t>
                            </m:r>
                            <m:d>
                              <m:dPr>
                                <m:ctrlPr>
                                  <a:rPr lang="en-US" altLang="zh-TW" sz="2400" i="1">
                                    <a:latin typeface="Cambria Math" panose="02040503050406030204" pitchFamily="18" charset="0"/>
                                    <a:sym typeface="Wingdings" panose="05000000000000000000" pitchFamily="2" charset="2"/>
                                  </a:rPr>
                                </m:ctrlPr>
                              </m:dPr>
                              <m:e>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𝑟</m:t>
                                    </m:r>
                                  </m:e>
                                  <m:sup>
                                    <m:r>
                                      <a:rPr lang="en-US" altLang="zh-TW" sz="2400" i="1">
                                        <a:latin typeface="Cambria Math" panose="02040503050406030204" pitchFamily="18" charset="0"/>
                                        <a:sym typeface="Wingdings" panose="05000000000000000000" pitchFamily="2" charset="2"/>
                                      </a:rPr>
                                      <m:t>′</m:t>
                                    </m:r>
                                  </m:sup>
                                </m:sSup>
                                <m:r>
                                  <a:rPr lang="en-US" altLang="zh-TW" sz="2400" i="1">
                                    <a:latin typeface="Cambria Math" panose="02040503050406030204" pitchFamily="18" charset="0"/>
                                    <a:sym typeface="Wingdings" panose="05000000000000000000" pitchFamily="2" charset="2"/>
                                  </a:rPr>
                                  <m:t>, </m:t>
                                </m:r>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𝑐</m:t>
                                    </m:r>
                                  </m:e>
                                  <m:sup>
                                    <m:r>
                                      <a:rPr lang="en-US" altLang="zh-TW" sz="2400" i="1">
                                        <a:latin typeface="Cambria Math" panose="02040503050406030204" pitchFamily="18" charset="0"/>
                                        <a:sym typeface="Wingdings" panose="05000000000000000000" pitchFamily="2" charset="2"/>
                                      </a:rPr>
                                      <m:t>′</m:t>
                                    </m:r>
                                  </m:sup>
                                </m:sSup>
                              </m:e>
                            </m:d>
                          </m:num>
                          <m:den>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𝑟</m:t>
                            </m:r>
                          </m:den>
                        </m:f>
                        <m:r>
                          <a:rPr lang="en-US" altLang="zh-TW" sz="2400" i="1">
                            <a:latin typeface="Cambria Math" panose="02040503050406030204" pitchFamily="18" charset="0"/>
                            <a:sym typeface="Wingdings" panose="05000000000000000000" pitchFamily="2" charset="2"/>
                          </a:rPr>
                          <m:t>]</m:t>
                        </m:r>
                      </m:e>
                      <m:sup>
                        <m:r>
                          <a:rPr lang="en-US" altLang="zh-TW" sz="2400" i="1">
                            <a:latin typeface="Cambria Math" panose="02040503050406030204" pitchFamily="18" charset="0"/>
                            <a:sym typeface="Wingdings" panose="05000000000000000000" pitchFamily="2" charset="2"/>
                          </a:rPr>
                          <m:t>2</m:t>
                        </m:r>
                      </m:sup>
                    </m:sSup>
                    <m:r>
                      <a:rPr lang="en-US" altLang="zh-TW" sz="2400" i="1">
                        <a:latin typeface="Cambria Math" panose="02040503050406030204" pitchFamily="18" charset="0"/>
                        <a:sym typeface="Wingdings" panose="05000000000000000000" pitchFamily="2" charset="2"/>
                      </a:rPr>
                      <m:t>+</m:t>
                    </m:r>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m:t>
                        </m:r>
                        <m:f>
                          <m:fPr>
                            <m:ctrlPr>
                              <a:rPr lang="en-US" altLang="zh-TW" sz="2400" i="1">
                                <a:latin typeface="Cambria Math" panose="02040503050406030204" pitchFamily="18" charset="0"/>
                                <a:sym typeface="Wingdings" panose="05000000000000000000" pitchFamily="2" charset="2"/>
                              </a:rPr>
                            </m:ctrlPr>
                          </m:fPr>
                          <m:num>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𝑔</m:t>
                            </m:r>
                            <m:d>
                              <m:dPr>
                                <m:ctrlPr>
                                  <a:rPr lang="en-US" altLang="zh-TW" sz="2400" i="1">
                                    <a:latin typeface="Cambria Math" panose="02040503050406030204" pitchFamily="18" charset="0"/>
                                    <a:sym typeface="Wingdings" panose="05000000000000000000" pitchFamily="2" charset="2"/>
                                  </a:rPr>
                                </m:ctrlPr>
                              </m:dPr>
                              <m:e>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𝑟</m:t>
                                    </m:r>
                                  </m:e>
                                  <m:sup>
                                    <m:r>
                                      <a:rPr lang="en-US" altLang="zh-TW" sz="2400" i="1">
                                        <a:latin typeface="Cambria Math" panose="02040503050406030204" pitchFamily="18" charset="0"/>
                                        <a:sym typeface="Wingdings" panose="05000000000000000000" pitchFamily="2" charset="2"/>
                                      </a:rPr>
                                      <m:t>′</m:t>
                                    </m:r>
                                  </m:sup>
                                </m:sSup>
                                <m:r>
                                  <a:rPr lang="en-US" altLang="zh-TW" sz="2400" i="1">
                                    <a:latin typeface="Cambria Math" panose="02040503050406030204" pitchFamily="18" charset="0"/>
                                    <a:sym typeface="Wingdings" panose="05000000000000000000" pitchFamily="2" charset="2"/>
                                  </a:rPr>
                                  <m:t>, </m:t>
                                </m:r>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𝑐</m:t>
                                    </m:r>
                                  </m:e>
                                  <m:sup>
                                    <m:r>
                                      <a:rPr lang="en-US" altLang="zh-TW" sz="2400" i="1">
                                        <a:latin typeface="Cambria Math" panose="02040503050406030204" pitchFamily="18" charset="0"/>
                                        <a:sym typeface="Wingdings" panose="05000000000000000000" pitchFamily="2" charset="2"/>
                                      </a:rPr>
                                      <m:t>′</m:t>
                                    </m:r>
                                  </m:sup>
                                </m:sSup>
                              </m:e>
                            </m:d>
                          </m:num>
                          <m:den>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𝑐</m:t>
                            </m:r>
                          </m:den>
                        </m:f>
                        <m:r>
                          <a:rPr lang="en-US" altLang="zh-TW" sz="2400" i="1">
                            <a:latin typeface="Cambria Math" panose="02040503050406030204" pitchFamily="18" charset="0"/>
                            <a:sym typeface="Wingdings" panose="05000000000000000000" pitchFamily="2" charset="2"/>
                          </a:rPr>
                          <m:t>]</m:t>
                        </m:r>
                      </m:e>
                      <m:sup>
                        <m:r>
                          <a:rPr lang="en-US" altLang="zh-TW" sz="2400" i="1">
                            <a:latin typeface="Cambria Math" panose="02040503050406030204" pitchFamily="18" charset="0"/>
                            <a:sym typeface="Wingdings" panose="05000000000000000000" pitchFamily="2" charset="2"/>
                          </a:rPr>
                          <m:t>2</m:t>
                        </m:r>
                      </m:sup>
                    </m:sSup>
                  </m:oMath>
                </a14:m>
                <a:endParaRPr lang="en-US" altLang="zh-TW" sz="2400" i="1" dirty="0">
                  <a:latin typeface="Cambria Math" panose="02040503050406030204" pitchFamily="18" charset="0"/>
                  <a:sym typeface="Wingdings" panose="05000000000000000000" pitchFamily="2" charset="2"/>
                </a:endParaRPr>
              </a:p>
              <a:p>
                <a:pPr marL="0" indent="0" eaLnBrk="1" hangingPunct="1">
                  <a:buNone/>
                </a:pPr>
                <a:r>
                  <a:rPr lang="en-US" altLang="zh-TW" sz="2400" i="1" dirty="0">
                    <a:latin typeface="Cambria Math" panose="02040503050406030204" pitchFamily="18" charset="0"/>
                    <a:sym typeface="Wingdings" panose="05000000000000000000" pitchFamily="2" charset="2"/>
                  </a:rPr>
                  <a:t>      =(k</a:t>
                </a:r>
                <a:r>
                  <a:rPr lang="en-US" altLang="zh-TW" sz="2400" i="1" baseline="-25000" dirty="0">
                    <a:latin typeface="Cambria Math" panose="02040503050406030204" pitchFamily="18" charset="0"/>
                    <a:sym typeface="Wingdings" panose="05000000000000000000" pitchFamily="2" charset="2"/>
                  </a:rPr>
                  <a:t>2</a:t>
                </a:r>
                <a:r>
                  <a:rPr lang="en-US" altLang="zh-TW" sz="2400" i="1" dirty="0">
                    <a:latin typeface="Cambria Math" panose="02040503050406030204" pitchFamily="18" charset="0"/>
                    <a:sym typeface="Wingdings" panose="05000000000000000000" pitchFamily="2" charset="2"/>
                  </a:rPr>
                  <a:t>cos</a:t>
                </a:r>
                <a14:m>
                  <m:oMath xmlns:m="http://schemas.openxmlformats.org/officeDocument/2006/math">
                    <m:r>
                      <a:rPr lang="zh-TW" altLang="en-US" sz="2400" i="1">
                        <a:latin typeface="Cambria Math" panose="02040503050406030204" pitchFamily="18" charset="0"/>
                      </a:rPr>
                      <m:t>𝜃</m:t>
                    </m:r>
                  </m:oMath>
                </a14:m>
                <a:r>
                  <a:rPr lang="en-US" altLang="zh-TW" sz="2400" i="1" dirty="0">
                    <a:latin typeface="Cambria Math" panose="02040503050406030204" pitchFamily="18" charset="0"/>
                    <a:sym typeface="Wingdings" panose="05000000000000000000" pitchFamily="2" charset="2"/>
                  </a:rPr>
                  <a:t>-k</a:t>
                </a:r>
                <a:r>
                  <a:rPr lang="en-US" altLang="zh-TW" sz="2400" i="1" baseline="-25000" dirty="0">
                    <a:latin typeface="Cambria Math" panose="02040503050406030204" pitchFamily="18" charset="0"/>
                    <a:sym typeface="Wingdings" panose="05000000000000000000" pitchFamily="2" charset="2"/>
                  </a:rPr>
                  <a:t>3</a:t>
                </a:r>
                <a:r>
                  <a:rPr lang="en-US" altLang="zh-TW" sz="2400" i="1" dirty="0">
                    <a:latin typeface="Cambria Math" panose="02040503050406030204" pitchFamily="18" charset="0"/>
                    <a:sym typeface="Wingdings" panose="05000000000000000000" pitchFamily="2" charset="2"/>
                  </a:rPr>
                  <a:t>sin</a:t>
                </a:r>
                <a14:m>
                  <m:oMath xmlns:m="http://schemas.openxmlformats.org/officeDocument/2006/math">
                    <m:r>
                      <a:rPr lang="zh-TW" altLang="en-US" sz="2400" i="1">
                        <a:latin typeface="Cambria Math" panose="02040503050406030204" pitchFamily="18" charset="0"/>
                      </a:rPr>
                      <m:t>𝜃</m:t>
                    </m:r>
                  </m:oMath>
                </a14:m>
                <a:r>
                  <a:rPr lang="en-US" altLang="zh-TW" sz="2400" i="1" dirty="0">
                    <a:latin typeface="Cambria Math" panose="02040503050406030204" pitchFamily="18" charset="0"/>
                    <a:sym typeface="Wingdings" panose="05000000000000000000" pitchFamily="2" charset="2"/>
                  </a:rPr>
                  <a:t>)</a:t>
                </a:r>
                <a:r>
                  <a:rPr lang="en-US" altLang="zh-TW" sz="2400" i="1" baseline="30000" dirty="0">
                    <a:latin typeface="Cambria Math" panose="02040503050406030204" pitchFamily="18" charset="0"/>
                    <a:sym typeface="Wingdings" panose="05000000000000000000" pitchFamily="2" charset="2"/>
                  </a:rPr>
                  <a:t>2</a:t>
                </a:r>
                <a:r>
                  <a:rPr lang="en-US" altLang="zh-TW" sz="2400" i="1" dirty="0">
                    <a:latin typeface="Cambria Math" panose="02040503050406030204" pitchFamily="18" charset="0"/>
                    <a:sym typeface="Wingdings" panose="05000000000000000000" pitchFamily="2" charset="2"/>
                  </a:rPr>
                  <a:t> + (k</a:t>
                </a:r>
                <a:r>
                  <a:rPr lang="en-US" altLang="zh-TW" sz="2400" i="1" baseline="-25000" dirty="0">
                    <a:latin typeface="Cambria Math" panose="02040503050406030204" pitchFamily="18" charset="0"/>
                    <a:sym typeface="Wingdings" panose="05000000000000000000" pitchFamily="2" charset="2"/>
                  </a:rPr>
                  <a:t>2</a:t>
                </a:r>
                <a:r>
                  <a:rPr lang="en-US" altLang="zh-TW" sz="2400" i="1" dirty="0">
                    <a:latin typeface="Cambria Math" panose="02040503050406030204" pitchFamily="18" charset="0"/>
                    <a:sym typeface="Wingdings" panose="05000000000000000000" pitchFamily="2" charset="2"/>
                  </a:rPr>
                  <a:t>sin</a:t>
                </a:r>
                <a14:m>
                  <m:oMath xmlns:m="http://schemas.openxmlformats.org/officeDocument/2006/math">
                    <m:r>
                      <a:rPr lang="zh-TW" altLang="en-US" sz="2400" i="1">
                        <a:latin typeface="Cambria Math" panose="02040503050406030204" pitchFamily="18" charset="0"/>
                      </a:rPr>
                      <m:t>𝜃</m:t>
                    </m:r>
                  </m:oMath>
                </a14:m>
                <a:r>
                  <a:rPr lang="en-US" altLang="zh-TW" sz="2400" i="1" dirty="0">
                    <a:latin typeface="Cambria Math" panose="02040503050406030204" pitchFamily="18" charset="0"/>
                    <a:sym typeface="Wingdings" panose="05000000000000000000" pitchFamily="2" charset="2"/>
                  </a:rPr>
                  <a:t>+ k</a:t>
                </a:r>
                <a:r>
                  <a:rPr lang="en-US" altLang="zh-TW" sz="2400" i="1" baseline="-25000" dirty="0">
                    <a:latin typeface="Cambria Math" panose="02040503050406030204" pitchFamily="18" charset="0"/>
                    <a:sym typeface="Wingdings" panose="05000000000000000000" pitchFamily="2" charset="2"/>
                  </a:rPr>
                  <a:t>3</a:t>
                </a:r>
                <a:r>
                  <a:rPr lang="en-US" altLang="zh-TW" sz="2400" i="1" dirty="0">
                    <a:latin typeface="Cambria Math" panose="02040503050406030204" pitchFamily="18" charset="0"/>
                    <a:sym typeface="Wingdings" panose="05000000000000000000" pitchFamily="2" charset="2"/>
                  </a:rPr>
                  <a:t>cos</a:t>
                </a:r>
                <a14:m>
                  <m:oMath xmlns:m="http://schemas.openxmlformats.org/officeDocument/2006/math">
                    <m:r>
                      <a:rPr lang="zh-TW" altLang="en-US" sz="2400" i="1">
                        <a:latin typeface="Cambria Math" panose="02040503050406030204" pitchFamily="18" charset="0"/>
                      </a:rPr>
                      <m:t>𝜃</m:t>
                    </m:r>
                  </m:oMath>
                </a14:m>
                <a:r>
                  <a:rPr lang="en-US" altLang="zh-TW" sz="2400" i="1" dirty="0">
                    <a:latin typeface="Cambria Math" panose="02040503050406030204" pitchFamily="18" charset="0"/>
                    <a:sym typeface="Wingdings" panose="05000000000000000000" pitchFamily="2" charset="2"/>
                  </a:rPr>
                  <a:t>)</a:t>
                </a:r>
                <a:r>
                  <a:rPr lang="en-US" altLang="zh-TW" sz="2400" i="1" baseline="30000" dirty="0">
                    <a:latin typeface="Cambria Math" panose="02040503050406030204" pitchFamily="18" charset="0"/>
                    <a:sym typeface="Wingdings" panose="05000000000000000000" pitchFamily="2" charset="2"/>
                  </a:rPr>
                  <a:t>2 </a:t>
                </a:r>
              </a:p>
              <a:p>
                <a:pPr marL="0" indent="0" eaLnBrk="1" hangingPunct="1">
                  <a:buNone/>
                </a:pPr>
                <a:r>
                  <a:rPr lang="en-US" altLang="zh-TW" sz="2400" i="1" baseline="30000" dirty="0">
                    <a:latin typeface="Cambria Math" panose="02040503050406030204" pitchFamily="18" charset="0"/>
                    <a:sym typeface="Wingdings" panose="05000000000000000000" pitchFamily="2" charset="2"/>
                  </a:rPr>
                  <a:t>     </a:t>
                </a:r>
                <a:r>
                  <a:rPr lang="en-US" altLang="zh-TW" sz="2400" i="1" dirty="0">
                    <a:latin typeface="Cambria Math" panose="02040503050406030204" pitchFamily="18" charset="0"/>
                    <a:sym typeface="Wingdings" panose="05000000000000000000" pitchFamily="2" charset="2"/>
                  </a:rPr>
                  <a:t>  =</a:t>
                </a:r>
                <a14:m>
                  <m:oMath xmlns:m="http://schemas.openxmlformats.org/officeDocument/2006/math">
                    <m:sSubSup>
                      <m:sSubSupPr>
                        <m:ctrlPr>
                          <a:rPr lang="en-US" altLang="zh-TW" sz="2400" i="1">
                            <a:latin typeface="Cambria Math" panose="02040503050406030204" pitchFamily="18" charset="0"/>
                            <a:sym typeface="Wingdings" panose="05000000000000000000" pitchFamily="2" charset="2"/>
                          </a:rPr>
                        </m:ctrlPr>
                      </m:sSubSupPr>
                      <m:e>
                        <m:r>
                          <a:rPr lang="en-US" altLang="zh-TW" sz="2400" i="1">
                            <a:latin typeface="Cambria Math" panose="02040503050406030204" pitchFamily="18" charset="0"/>
                            <a:sym typeface="Wingdings" panose="05000000000000000000" pitchFamily="2" charset="2"/>
                          </a:rPr>
                          <m:t>𝑘</m:t>
                        </m:r>
                      </m:e>
                      <m:sub>
                        <m:r>
                          <a:rPr lang="en-US" altLang="zh-TW" sz="2400" i="1">
                            <a:latin typeface="Cambria Math" panose="02040503050406030204" pitchFamily="18" charset="0"/>
                            <a:sym typeface="Wingdings" panose="05000000000000000000" pitchFamily="2" charset="2"/>
                          </a:rPr>
                          <m:t>2</m:t>
                        </m:r>
                      </m:sub>
                      <m:sup>
                        <m:r>
                          <a:rPr lang="en-US" altLang="zh-TW" sz="2400" i="1">
                            <a:latin typeface="Cambria Math" panose="02040503050406030204" pitchFamily="18" charset="0"/>
                            <a:sym typeface="Wingdings" panose="05000000000000000000" pitchFamily="2" charset="2"/>
                          </a:rPr>
                          <m:t>2</m:t>
                        </m:r>
                      </m:sup>
                    </m:sSubSup>
                    <m:r>
                      <a:rPr lang="en-US" altLang="zh-TW" sz="2400" i="1">
                        <a:latin typeface="Cambria Math" panose="02040503050406030204" pitchFamily="18" charset="0"/>
                        <a:sym typeface="Wingdings" panose="05000000000000000000" pitchFamily="2" charset="2"/>
                      </a:rPr>
                      <m:t>+</m:t>
                    </m:r>
                    <m:sSubSup>
                      <m:sSubSupPr>
                        <m:ctrlPr>
                          <a:rPr lang="en-US" altLang="zh-TW" sz="2400" i="1">
                            <a:latin typeface="Cambria Math" panose="02040503050406030204" pitchFamily="18" charset="0"/>
                            <a:sym typeface="Wingdings" panose="05000000000000000000" pitchFamily="2" charset="2"/>
                          </a:rPr>
                        </m:ctrlPr>
                      </m:sSubSupPr>
                      <m:e>
                        <m:r>
                          <a:rPr lang="en-US" altLang="zh-TW" sz="2400" i="1">
                            <a:latin typeface="Cambria Math" panose="02040503050406030204" pitchFamily="18" charset="0"/>
                            <a:sym typeface="Wingdings" panose="05000000000000000000" pitchFamily="2" charset="2"/>
                          </a:rPr>
                          <m:t>𝑘</m:t>
                        </m:r>
                      </m:e>
                      <m:sub>
                        <m:r>
                          <a:rPr lang="en-US" altLang="zh-TW" sz="2400" i="1">
                            <a:latin typeface="Cambria Math" panose="02040503050406030204" pitchFamily="18" charset="0"/>
                            <a:sym typeface="Wingdings" panose="05000000000000000000" pitchFamily="2" charset="2"/>
                          </a:rPr>
                          <m:t>3</m:t>
                        </m:r>
                      </m:sub>
                      <m:sup>
                        <m:r>
                          <a:rPr lang="en-US" altLang="zh-TW" sz="2400" i="1">
                            <a:latin typeface="Cambria Math" panose="02040503050406030204" pitchFamily="18" charset="0"/>
                            <a:sym typeface="Wingdings" panose="05000000000000000000" pitchFamily="2" charset="2"/>
                          </a:rPr>
                          <m:t>2</m:t>
                        </m:r>
                      </m:sup>
                    </m:sSubSup>
                    <m:r>
                      <a:rPr lang="en-US" altLang="zh-TW" sz="2400" i="1">
                        <a:latin typeface="Cambria Math" panose="02040503050406030204" pitchFamily="18" charset="0"/>
                        <a:sym typeface="Wingdings" panose="05000000000000000000" pitchFamily="2" charset="2"/>
                      </a:rPr>
                      <m:t>=</m:t>
                    </m:r>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m:t>
                        </m:r>
                        <m:f>
                          <m:fPr>
                            <m:ctrlPr>
                              <a:rPr lang="en-US" altLang="zh-TW" sz="2400" i="1">
                                <a:latin typeface="Cambria Math" panose="02040503050406030204" pitchFamily="18" charset="0"/>
                                <a:sym typeface="Wingdings" panose="05000000000000000000" pitchFamily="2" charset="2"/>
                              </a:rPr>
                            </m:ctrlPr>
                          </m:fPr>
                          <m:num>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𝑓</m:t>
                            </m:r>
                            <m:d>
                              <m:dPr>
                                <m:ctrlPr>
                                  <a:rPr lang="en-US" altLang="zh-TW" sz="2400" i="1">
                                    <a:latin typeface="Cambria Math" panose="02040503050406030204" pitchFamily="18" charset="0"/>
                                    <a:sym typeface="Wingdings" panose="05000000000000000000" pitchFamily="2" charset="2"/>
                                  </a:rPr>
                                </m:ctrlPr>
                              </m:dPr>
                              <m:e>
                                <m:r>
                                  <a:rPr lang="en-US" altLang="zh-TW" sz="2400" i="1">
                                    <a:latin typeface="Cambria Math" panose="02040503050406030204" pitchFamily="18" charset="0"/>
                                    <a:sym typeface="Wingdings" panose="05000000000000000000" pitchFamily="2" charset="2"/>
                                  </a:rPr>
                                  <m:t>𝑟</m:t>
                                </m:r>
                                <m:r>
                                  <a:rPr lang="en-US" altLang="zh-TW" sz="2400" i="1">
                                    <a:latin typeface="Cambria Math" panose="02040503050406030204" pitchFamily="18" charset="0"/>
                                    <a:sym typeface="Wingdings" panose="05000000000000000000" pitchFamily="2" charset="2"/>
                                  </a:rPr>
                                  <m:t>, </m:t>
                                </m:r>
                                <m:r>
                                  <a:rPr lang="en-US" altLang="zh-TW" sz="2400" i="1">
                                    <a:latin typeface="Cambria Math" panose="02040503050406030204" pitchFamily="18" charset="0"/>
                                    <a:sym typeface="Wingdings" panose="05000000000000000000" pitchFamily="2" charset="2"/>
                                  </a:rPr>
                                  <m:t>𝑐</m:t>
                                </m:r>
                              </m:e>
                            </m:d>
                          </m:num>
                          <m:den>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𝑟</m:t>
                            </m:r>
                          </m:den>
                        </m:f>
                        <m:r>
                          <a:rPr lang="en-US" altLang="zh-TW" sz="2400" i="1">
                            <a:latin typeface="Cambria Math" panose="02040503050406030204" pitchFamily="18" charset="0"/>
                            <a:sym typeface="Wingdings" panose="05000000000000000000" pitchFamily="2" charset="2"/>
                          </a:rPr>
                          <m:t>]</m:t>
                        </m:r>
                      </m:e>
                      <m:sup>
                        <m:r>
                          <a:rPr lang="en-US" altLang="zh-TW" sz="2400" i="1">
                            <a:latin typeface="Cambria Math" panose="02040503050406030204" pitchFamily="18" charset="0"/>
                            <a:sym typeface="Wingdings" panose="05000000000000000000" pitchFamily="2" charset="2"/>
                          </a:rPr>
                          <m:t>2</m:t>
                        </m:r>
                      </m:sup>
                    </m:sSup>
                    <m:r>
                      <a:rPr lang="en-US" altLang="zh-TW" sz="2400" i="1">
                        <a:latin typeface="Cambria Math" panose="02040503050406030204" pitchFamily="18" charset="0"/>
                        <a:sym typeface="Wingdings" panose="05000000000000000000" pitchFamily="2" charset="2"/>
                      </a:rPr>
                      <m:t>+</m:t>
                    </m:r>
                    <m:sSup>
                      <m:sSupPr>
                        <m:ctrlPr>
                          <a:rPr lang="en-US" altLang="zh-TW" sz="2400" i="1">
                            <a:latin typeface="Cambria Math" panose="02040503050406030204" pitchFamily="18" charset="0"/>
                            <a:sym typeface="Wingdings" panose="05000000000000000000" pitchFamily="2" charset="2"/>
                          </a:rPr>
                        </m:ctrlPr>
                      </m:sSupPr>
                      <m:e>
                        <m:r>
                          <a:rPr lang="en-US" altLang="zh-TW" sz="2400" i="1">
                            <a:latin typeface="Cambria Math" panose="02040503050406030204" pitchFamily="18" charset="0"/>
                            <a:sym typeface="Wingdings" panose="05000000000000000000" pitchFamily="2" charset="2"/>
                          </a:rPr>
                          <m:t>[</m:t>
                        </m:r>
                        <m:f>
                          <m:fPr>
                            <m:ctrlPr>
                              <a:rPr lang="en-US" altLang="zh-TW" sz="2400" i="1">
                                <a:latin typeface="Cambria Math" panose="02040503050406030204" pitchFamily="18" charset="0"/>
                                <a:sym typeface="Wingdings" panose="05000000000000000000" pitchFamily="2" charset="2"/>
                              </a:rPr>
                            </m:ctrlPr>
                          </m:fPr>
                          <m:num>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𝑓</m:t>
                            </m:r>
                            <m:d>
                              <m:dPr>
                                <m:ctrlPr>
                                  <a:rPr lang="en-US" altLang="zh-TW" sz="2400" i="1">
                                    <a:latin typeface="Cambria Math" panose="02040503050406030204" pitchFamily="18" charset="0"/>
                                    <a:sym typeface="Wingdings" panose="05000000000000000000" pitchFamily="2" charset="2"/>
                                  </a:rPr>
                                </m:ctrlPr>
                              </m:dPr>
                              <m:e>
                                <m:r>
                                  <a:rPr lang="en-US" altLang="zh-TW" sz="2400" i="1">
                                    <a:latin typeface="Cambria Math" panose="02040503050406030204" pitchFamily="18" charset="0"/>
                                    <a:sym typeface="Wingdings" panose="05000000000000000000" pitchFamily="2" charset="2"/>
                                  </a:rPr>
                                  <m:t>𝑟</m:t>
                                </m:r>
                                <m:r>
                                  <a:rPr lang="en-US" altLang="zh-TW" sz="2400" i="1">
                                    <a:latin typeface="Cambria Math" panose="02040503050406030204" pitchFamily="18" charset="0"/>
                                    <a:sym typeface="Wingdings" panose="05000000000000000000" pitchFamily="2" charset="2"/>
                                  </a:rPr>
                                  <m:t>, </m:t>
                                </m:r>
                                <m:r>
                                  <a:rPr lang="en-US" altLang="zh-TW" sz="2400" i="1">
                                    <a:latin typeface="Cambria Math" panose="02040503050406030204" pitchFamily="18" charset="0"/>
                                    <a:sym typeface="Wingdings" panose="05000000000000000000" pitchFamily="2" charset="2"/>
                                  </a:rPr>
                                  <m:t>𝑐</m:t>
                                </m:r>
                              </m:e>
                            </m:d>
                          </m:num>
                          <m:den>
                            <m:r>
                              <a:rPr lang="zh-TW" altLang="en-US" sz="2400" i="1">
                                <a:latin typeface="Cambria Math" panose="02040503050406030204" pitchFamily="18" charset="0"/>
                                <a:sym typeface="Wingdings" panose="05000000000000000000" pitchFamily="2" charset="2"/>
                              </a:rPr>
                              <m:t>𝜕</m:t>
                            </m:r>
                            <m:r>
                              <a:rPr lang="en-US" altLang="zh-TW" sz="2400" i="1">
                                <a:latin typeface="Cambria Math" panose="02040503050406030204" pitchFamily="18" charset="0"/>
                                <a:sym typeface="Wingdings" panose="05000000000000000000" pitchFamily="2" charset="2"/>
                              </a:rPr>
                              <m:t>𝑐</m:t>
                            </m:r>
                          </m:den>
                        </m:f>
                        <m:r>
                          <a:rPr lang="en-US" altLang="zh-TW" sz="2400" i="1">
                            <a:latin typeface="Cambria Math" panose="02040503050406030204" pitchFamily="18" charset="0"/>
                            <a:sym typeface="Wingdings" panose="05000000000000000000" pitchFamily="2" charset="2"/>
                          </a:rPr>
                          <m:t>]</m:t>
                        </m:r>
                      </m:e>
                      <m:sup>
                        <m:r>
                          <a:rPr lang="en-US" altLang="zh-TW" sz="2400" i="1">
                            <a:latin typeface="Cambria Math" panose="02040503050406030204" pitchFamily="18" charset="0"/>
                            <a:sym typeface="Wingdings" panose="05000000000000000000" pitchFamily="2" charset="2"/>
                          </a:rPr>
                          <m:t>2</m:t>
                        </m:r>
                      </m:sup>
                    </m:sSup>
                  </m:oMath>
                </a14:m>
                <a:endParaRPr lang="en-US" altLang="zh-TW" dirty="0"/>
              </a:p>
              <a:p>
                <a:pPr eaLnBrk="1" hangingPunct="1"/>
                <a:endParaRPr lang="en-US" altLang="zh-TW" sz="1800" dirty="0"/>
              </a:p>
              <a:p>
                <a:pPr eaLnBrk="1" hangingPunct="1"/>
                <a:r>
                  <a:rPr lang="en-US" altLang="zh-TW" sz="2400" dirty="0"/>
                  <a:t>The sum of the squares of the first partials is the same constant </a:t>
                </a:r>
                <a14:m>
                  <m:oMath xmlns:m="http://schemas.openxmlformats.org/officeDocument/2006/math">
                    <m:sSubSup>
                      <m:sSubSupPr>
                        <m:ctrlPr>
                          <a:rPr lang="en-US" altLang="zh-TW" sz="2400" i="1">
                            <a:latin typeface="Cambria Math" panose="02040503050406030204" pitchFamily="18" charset="0"/>
                            <a:sym typeface="Wingdings" panose="05000000000000000000" pitchFamily="2" charset="2"/>
                          </a:rPr>
                        </m:ctrlPr>
                      </m:sSubSupPr>
                      <m:e>
                        <m:r>
                          <a:rPr lang="en-US" altLang="zh-TW" sz="2400" i="1">
                            <a:latin typeface="Cambria Math" panose="02040503050406030204" pitchFamily="18" charset="0"/>
                            <a:sym typeface="Wingdings" panose="05000000000000000000" pitchFamily="2" charset="2"/>
                          </a:rPr>
                          <m:t>𝑘</m:t>
                        </m:r>
                      </m:e>
                      <m:sub>
                        <m:r>
                          <a:rPr lang="en-US" altLang="zh-TW" sz="2400" i="1">
                            <a:latin typeface="Cambria Math" panose="02040503050406030204" pitchFamily="18" charset="0"/>
                            <a:sym typeface="Wingdings" panose="05000000000000000000" pitchFamily="2" charset="2"/>
                          </a:rPr>
                          <m:t>2</m:t>
                        </m:r>
                      </m:sub>
                      <m:sup>
                        <m:r>
                          <a:rPr lang="en-US" altLang="zh-TW" sz="2400" i="1">
                            <a:latin typeface="Cambria Math" panose="02040503050406030204" pitchFamily="18" charset="0"/>
                            <a:sym typeface="Wingdings" panose="05000000000000000000" pitchFamily="2" charset="2"/>
                          </a:rPr>
                          <m:t>2</m:t>
                        </m:r>
                      </m:sup>
                    </m:sSubSup>
                    <m:r>
                      <a:rPr lang="en-US" altLang="zh-TW" sz="2400" i="1">
                        <a:latin typeface="Cambria Math" panose="02040503050406030204" pitchFamily="18" charset="0"/>
                        <a:sym typeface="Wingdings" panose="05000000000000000000" pitchFamily="2" charset="2"/>
                      </a:rPr>
                      <m:t>+</m:t>
                    </m:r>
                    <m:sSubSup>
                      <m:sSubSupPr>
                        <m:ctrlPr>
                          <a:rPr lang="en-US" altLang="zh-TW" sz="2400" i="1">
                            <a:latin typeface="Cambria Math" panose="02040503050406030204" pitchFamily="18" charset="0"/>
                            <a:sym typeface="Wingdings" panose="05000000000000000000" pitchFamily="2" charset="2"/>
                          </a:rPr>
                        </m:ctrlPr>
                      </m:sSubSupPr>
                      <m:e>
                        <m:r>
                          <a:rPr lang="en-US" altLang="zh-TW" sz="2400" i="1">
                            <a:latin typeface="Cambria Math" panose="02040503050406030204" pitchFamily="18" charset="0"/>
                            <a:sym typeface="Wingdings" panose="05000000000000000000" pitchFamily="2" charset="2"/>
                          </a:rPr>
                          <m:t>𝑘</m:t>
                        </m:r>
                      </m:e>
                      <m:sub>
                        <m:r>
                          <a:rPr lang="en-US" altLang="zh-TW" sz="2400" i="1">
                            <a:latin typeface="Cambria Math" panose="02040503050406030204" pitchFamily="18" charset="0"/>
                            <a:sym typeface="Wingdings" panose="05000000000000000000" pitchFamily="2" charset="2"/>
                          </a:rPr>
                          <m:t>3</m:t>
                        </m:r>
                      </m:sub>
                      <m:sup>
                        <m:r>
                          <a:rPr lang="en-US" altLang="zh-TW" sz="2400" i="1">
                            <a:latin typeface="Cambria Math" panose="02040503050406030204" pitchFamily="18" charset="0"/>
                            <a:sym typeface="Wingdings" panose="05000000000000000000" pitchFamily="2" charset="2"/>
                          </a:rPr>
                          <m:t>2</m:t>
                        </m:r>
                      </m:sup>
                    </m:sSubSup>
                  </m:oMath>
                </a14:m>
                <a:r>
                  <a:rPr lang="en-US" altLang="zh-TW" sz="2400" dirty="0"/>
                  <a:t>, the squared gradient magnitude, for the original function or for the rotated function.</a:t>
                </a:r>
              </a:p>
              <a:p>
                <a:pPr eaLnBrk="1" hangingPunct="1"/>
                <a:endParaRPr lang="en-US" altLang="zh-TW" dirty="0">
                  <a:sym typeface="Wingdings" panose="05000000000000000000" pitchFamily="2" charset="2"/>
                </a:endParaRPr>
              </a:p>
            </p:txBody>
          </p:sp>
        </mc:Choice>
        <mc:Fallback xmlns="">
          <p:sp>
            <p:nvSpPr>
              <p:cNvPr id="36868" name="Rectangle 11"/>
              <p:cNvSpPr>
                <a:spLocks noGrp="1" noRot="1" noChangeAspect="1" noMove="1" noResize="1" noEditPoints="1" noAdjustHandles="1" noChangeArrowheads="1" noChangeShapeType="1" noTextEdit="1"/>
              </p:cNvSpPr>
              <p:nvPr>
                <p:ph type="body" idx="1"/>
              </p:nvPr>
            </p:nvSpPr>
            <p:spPr>
              <a:xfrm>
                <a:off x="305780" y="2009836"/>
                <a:ext cx="8532440" cy="4411663"/>
              </a:xfrm>
              <a:blipFill>
                <a:blip r:embed="rId3"/>
                <a:stretch>
                  <a:fillRect l="-286"/>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05A1303C-3FFF-4193-9DA8-5A7B867B02F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D041DFA6-E597-4D84-A92F-D80C9C1BE730}"/>
              </a:ext>
            </a:extLst>
          </p:cNvPr>
          <p:cNvSpPr>
            <a:spLocks noGrp="1"/>
          </p:cNvSpPr>
          <p:nvPr>
            <p:ph type="sldNum" sz="quarter" idx="4"/>
          </p:nvPr>
        </p:nvSpPr>
        <p:spPr/>
        <p:txBody>
          <a:bodyPr/>
          <a:lstStyle/>
          <a:p>
            <a:fld id="{D14E9653-E941-43F1-AAD4-97DDCA7ECE97}" type="slidenum">
              <a:rPr lang="zh-TW" altLang="en-US" smtClean="0"/>
              <a:t>123</a:t>
            </a:fld>
            <a:endParaRPr lang="zh-TW" altLang="en-US"/>
          </a:p>
        </p:txBody>
      </p:sp>
      <mc:AlternateContent xmlns:mc="http://schemas.openxmlformats.org/markup-compatibility/2006" xmlns:a14="http://schemas.microsoft.com/office/drawing/2010/main">
        <mc:Choice Requires="a14">
          <p:sp>
            <p:nvSpPr>
              <p:cNvPr id="7" name="Object 7">
                <a:extLst>
                  <a:ext uri="{FF2B5EF4-FFF2-40B4-BE49-F238E27FC236}">
                    <a16:creationId xmlns:a16="http://schemas.microsoft.com/office/drawing/2014/main" id="{B7622465-49D8-4D6F-8629-694679856C1D}"/>
                  </a:ext>
                </a:extLst>
              </p:cNvPr>
              <p:cNvSpPr txBox="1">
                <a:spLocks/>
              </p:cNvSpPr>
              <p:nvPr/>
            </p:nvSpPr>
            <p:spPr bwMode="auto">
              <a:xfrm>
                <a:off x="683568" y="6003956"/>
                <a:ext cx="3745094"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r>
                        <a:rPr lang="zh-TW" altLang="en-US" sz="2400" i="1" kern="0" smtClean="0">
                          <a:solidFill>
                            <a:srgbClr val="000000"/>
                          </a:solidFill>
                          <a:latin typeface="Cambria Math" panose="02040503050406030204" pitchFamily="18" charset="0"/>
                        </a:rPr>
                        <m:t>𝑓</m:t>
                      </m:r>
                      <m:r>
                        <a:rPr lang="zh-TW" altLang="en-US" sz="2400" i="1" kern="0" smtClean="0">
                          <a:solidFill>
                            <a:srgbClr val="000000"/>
                          </a:solidFill>
                          <a:latin typeface="Cambria Math" panose="02040503050406030204" pitchFamily="18" charset="0"/>
                        </a:rPr>
                        <m:t>(</m:t>
                      </m:r>
                      <m:r>
                        <a:rPr lang="zh-TW" altLang="en-US" sz="2400" i="1" kern="0" smtClean="0">
                          <a:solidFill>
                            <a:srgbClr val="000000"/>
                          </a:solidFill>
                          <a:latin typeface="Cambria Math" panose="02040503050406030204" pitchFamily="18" charset="0"/>
                        </a:rPr>
                        <m:t>𝑟</m:t>
                      </m:r>
                      <m:r>
                        <a:rPr lang="zh-TW" altLang="en-US" sz="2400" i="1" kern="0" smtClean="0">
                          <a:solidFill>
                            <a:srgbClr val="000000"/>
                          </a:solidFill>
                          <a:latin typeface="Cambria Math" panose="02040503050406030204" pitchFamily="18" charset="0"/>
                        </a:rPr>
                        <m:t>,</m:t>
                      </m:r>
                      <m:r>
                        <a:rPr lang="zh-TW" altLang="en-US" sz="2400" i="1" kern="0" smtClean="0">
                          <a:solidFill>
                            <a:srgbClr val="000000"/>
                          </a:solidFill>
                          <a:latin typeface="Cambria Math" panose="02040503050406030204" pitchFamily="18" charset="0"/>
                        </a:rPr>
                        <m:t>𝑐</m:t>
                      </m:r>
                      <m:r>
                        <a:rPr lang="zh-TW" altLang="en-US" sz="2400" i="1" kern="0" smtClea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1</m:t>
                          </m:r>
                        </m:sub>
                      </m:sSub>
                      <m:r>
                        <a:rPr lang="zh-TW" altLang="en-US" sz="2400" i="1" ker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2</m:t>
                          </m:r>
                        </m:sub>
                      </m:sSub>
                      <m:r>
                        <a:rPr lang="zh-TW" altLang="en-US" sz="2400" i="1" kern="0">
                          <a:solidFill>
                            <a:srgbClr val="000000"/>
                          </a:solidFill>
                          <a:latin typeface="Cambria Math" panose="02040503050406030204" pitchFamily="18" charset="0"/>
                        </a:rPr>
                        <m:t>𝑟</m:t>
                      </m:r>
                      <m:r>
                        <a:rPr lang="zh-TW" altLang="en-US" sz="2400" i="1" kern="0">
                          <a:solidFill>
                            <a:srgbClr val="000000"/>
                          </a:solidFill>
                          <a:latin typeface="Cambria Math" panose="02040503050406030204" pitchFamily="18" charset="0"/>
                        </a:rPr>
                        <m:t>+</m:t>
                      </m:r>
                      <m:sSub>
                        <m:sSubPr>
                          <m:ctrlPr>
                            <a:rPr lang="zh-TW" altLang="en-US" sz="2400" i="1" kern="0">
                              <a:solidFill>
                                <a:srgbClr val="000000"/>
                              </a:solidFill>
                              <a:latin typeface="Cambria Math" panose="02040503050406030204" pitchFamily="18" charset="0"/>
                            </a:rPr>
                          </m:ctrlPr>
                        </m:sSubPr>
                        <m:e>
                          <m:r>
                            <a:rPr lang="zh-TW" altLang="en-US" sz="2400" i="1" kern="0">
                              <a:solidFill>
                                <a:srgbClr val="000000"/>
                              </a:solidFill>
                              <a:latin typeface="Cambria Math" panose="02040503050406030204" pitchFamily="18" charset="0"/>
                            </a:rPr>
                            <m:t>𝑘</m:t>
                          </m:r>
                        </m:e>
                        <m:sub>
                          <m:r>
                            <a:rPr lang="zh-TW" altLang="en-US" sz="2400" i="1" kern="0">
                              <a:solidFill>
                                <a:srgbClr val="000000"/>
                              </a:solidFill>
                              <a:latin typeface="Cambria Math" panose="02040503050406030204" pitchFamily="18" charset="0"/>
                            </a:rPr>
                            <m:t>3</m:t>
                          </m:r>
                        </m:sub>
                      </m:sSub>
                      <m:r>
                        <a:rPr lang="zh-TW" altLang="en-US" sz="2400" i="1" kern="0">
                          <a:solidFill>
                            <a:srgbClr val="000000"/>
                          </a:solidFill>
                          <a:latin typeface="Cambria Math" panose="02040503050406030204" pitchFamily="18" charset="0"/>
                        </a:rPr>
                        <m:t>𝑐</m:t>
                      </m:r>
                    </m:oMath>
                  </m:oMathPara>
                </a14:m>
                <a:endParaRPr lang="zh-TW" altLang="en-US" sz="2400" kern="0" dirty="0"/>
              </a:p>
            </p:txBody>
          </p:sp>
        </mc:Choice>
        <mc:Fallback xmlns="">
          <p:sp>
            <p:nvSpPr>
              <p:cNvPr id="7" name="Object 7">
                <a:extLst>
                  <a:ext uri="{FF2B5EF4-FFF2-40B4-BE49-F238E27FC236}">
                    <a16:creationId xmlns:a16="http://schemas.microsoft.com/office/drawing/2014/main" id="{B7622465-49D8-4D6F-8629-694679856C1D}"/>
                  </a:ext>
                </a:extLst>
              </p:cNvPr>
              <p:cNvSpPr txBox="1">
                <a:spLocks noRot="1" noChangeAspect="1" noMove="1" noResize="1" noEditPoints="1" noAdjustHandles="1" noChangeArrowheads="1" noChangeShapeType="1" noTextEdit="1"/>
              </p:cNvSpPr>
              <p:nvPr/>
            </p:nvSpPr>
            <p:spPr bwMode="auto">
              <a:xfrm>
                <a:off x="683568" y="6003956"/>
                <a:ext cx="3745094" cy="457200"/>
              </a:xfrm>
              <a:prstGeom prst="rect">
                <a:avLst/>
              </a:prstGeom>
              <a:blipFill>
                <a:blip r:embed="rId4"/>
                <a:stretch>
                  <a:fillRect l="-1303" b="-21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b="1">
                <a:latin typeface="Calibri"/>
                <a:cs typeface="Calibri"/>
              </a:rPr>
              <a:t>8.12 Ridges and Ravines on Digital Images</a:t>
            </a:r>
            <a:endParaRPr lang="en-US" sz="2000" b="1">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EE51D41C-2C76-4090-946D-55AD2252B29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D9DF26E-13AA-4775-B9FD-9F0ADD1AA150}"/>
              </a:ext>
            </a:extLst>
          </p:cNvPr>
          <p:cNvSpPr>
            <a:spLocks noGrp="1"/>
          </p:cNvSpPr>
          <p:nvPr>
            <p:ph type="sldNum" sz="quarter" idx="4"/>
          </p:nvPr>
        </p:nvSpPr>
        <p:spPr/>
        <p:txBody>
          <a:bodyPr/>
          <a:lstStyle/>
          <a:p>
            <a:fld id="{D14E9653-E941-43F1-AAD4-97DDCA7ECE97}" type="slidenum">
              <a:rPr lang="zh-TW" altLang="en-US" smtClean="0"/>
              <a:t>124</a:t>
            </a:fld>
            <a:endParaRPr lang="zh-TW" altLang="en-US"/>
          </a:p>
        </p:txBody>
      </p:sp>
    </p:spTree>
    <p:extLst>
      <p:ext uri="{BB962C8B-B14F-4D97-AF65-F5344CB8AC3E}">
        <p14:creationId xmlns:p14="http://schemas.microsoft.com/office/powerpoint/2010/main" val="3847365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zh-TW" dirty="0"/>
              <a:t>8.12 Ridges and Ravines on Digital Images</a:t>
            </a:r>
          </a:p>
        </p:txBody>
      </p:sp>
      <p:pic>
        <p:nvPicPr>
          <p:cNvPr id="37892" name="Picture 5" descr="山脊線_rid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09252" y="1875096"/>
            <a:ext cx="6709621" cy="46128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頁尾版面配置區 1">
            <a:extLst>
              <a:ext uri="{FF2B5EF4-FFF2-40B4-BE49-F238E27FC236}">
                <a16:creationId xmlns:a16="http://schemas.microsoft.com/office/drawing/2014/main" id="{20548C23-8841-4B36-A61D-B6A5F014647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C111E0DA-9D48-4197-BF3D-E4BEC2B3B53F}"/>
              </a:ext>
            </a:extLst>
          </p:cNvPr>
          <p:cNvSpPr>
            <a:spLocks noGrp="1"/>
          </p:cNvSpPr>
          <p:nvPr>
            <p:ph type="sldNum" sz="quarter" idx="4"/>
          </p:nvPr>
        </p:nvSpPr>
        <p:spPr/>
        <p:txBody>
          <a:bodyPr/>
          <a:lstStyle/>
          <a:p>
            <a:fld id="{D14E9653-E941-43F1-AAD4-97DDCA7ECE97}" type="slidenum">
              <a:rPr lang="zh-TW" altLang="en-US" smtClean="0"/>
              <a:t>125</a:t>
            </a:fld>
            <a:endParaRPr lang="zh-TW"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TW"/>
              <a:t>8.12 Ridges and Ravines on Digital Images</a:t>
            </a:r>
          </a:p>
        </p:txBody>
      </p:sp>
      <p:sp>
        <p:nvSpPr>
          <p:cNvPr id="38916" name="Rectangle 3"/>
          <p:cNvSpPr>
            <a:spLocks noGrp="1" noChangeArrowheads="1"/>
          </p:cNvSpPr>
          <p:nvPr>
            <p:ph type="body" sz="half" idx="1"/>
          </p:nvPr>
        </p:nvSpPr>
        <p:spPr>
          <a:xfrm>
            <a:off x="684213" y="2041525"/>
            <a:ext cx="7920037" cy="4411663"/>
          </a:xfrm>
        </p:spPr>
        <p:txBody>
          <a:bodyPr/>
          <a:lstStyle/>
          <a:p>
            <a:pPr eaLnBrk="1" hangingPunct="1"/>
            <a:r>
              <a:rPr lang="en-US" altLang="zh-TW" sz="2600" dirty="0"/>
              <a:t>A digital </a:t>
            </a:r>
            <a:r>
              <a:rPr lang="en-US" altLang="zh-TW" sz="2600" b="1" dirty="0">
                <a:solidFill>
                  <a:srgbClr val="0000FF"/>
                </a:solidFill>
              </a:rPr>
              <a:t>ridge</a:t>
            </a:r>
            <a:r>
              <a:rPr lang="en-US" altLang="zh-TW" sz="2600" dirty="0"/>
              <a:t> (ravine) occurs on a digital image when there is a simply </a:t>
            </a:r>
            <a:r>
              <a:rPr lang="en-US" altLang="zh-TW" sz="2600" b="1" dirty="0">
                <a:solidFill>
                  <a:srgbClr val="0000FF"/>
                </a:solidFill>
              </a:rPr>
              <a:t>connected sequence of pixels with gray level intensity values that are significantly higher</a:t>
            </a:r>
            <a:r>
              <a:rPr lang="en-US" altLang="zh-TW" sz="2600" dirty="0"/>
              <a:t> (lower) in the sequence than those neighboring the sequence.</a:t>
            </a:r>
          </a:p>
          <a:p>
            <a:pPr eaLnBrk="1" hangingPunct="1"/>
            <a:endParaRPr lang="en-US" altLang="zh-TW" sz="2600" dirty="0"/>
          </a:p>
          <a:p>
            <a:pPr eaLnBrk="1" hangingPunct="1"/>
            <a:r>
              <a:rPr lang="en-US" altLang="zh-TW" sz="2600" dirty="0"/>
              <a:t>The facet model can be used to help accomplish ridge and ravine identification.</a:t>
            </a:r>
          </a:p>
        </p:txBody>
      </p:sp>
      <p:sp>
        <p:nvSpPr>
          <p:cNvPr id="2" name="頁尾版面配置區 1">
            <a:extLst>
              <a:ext uri="{FF2B5EF4-FFF2-40B4-BE49-F238E27FC236}">
                <a16:creationId xmlns:a16="http://schemas.microsoft.com/office/drawing/2014/main" id="{FB15EAF0-D493-4946-902E-A6EF4D7CC77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b="1">
                <a:latin typeface="Calibri"/>
                <a:cs typeface="Calibri"/>
              </a:rPr>
              <a:t>8.13 Topographic Primal Sketch</a:t>
            </a:r>
            <a:endParaRPr lang="zh-TW" sz="2400">
              <a:latin typeface="Calibri"/>
              <a:cs typeface="Calibri"/>
            </a:endParaRPr>
          </a:p>
        </p:txBody>
      </p:sp>
      <p:sp>
        <p:nvSpPr>
          <p:cNvPr id="5" name="頁尾版面配置區 4">
            <a:extLst>
              <a:ext uri="{FF2B5EF4-FFF2-40B4-BE49-F238E27FC236}">
                <a16:creationId xmlns:a16="http://schemas.microsoft.com/office/drawing/2014/main" id="{D826C0AE-7404-4743-9D51-6126B477F9C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6C24CBD-A97E-4C69-AE8A-F180B738B4E3}"/>
              </a:ext>
            </a:extLst>
          </p:cNvPr>
          <p:cNvSpPr>
            <a:spLocks noGrp="1"/>
          </p:cNvSpPr>
          <p:nvPr>
            <p:ph type="sldNum" sz="quarter" idx="4"/>
          </p:nvPr>
        </p:nvSpPr>
        <p:spPr/>
        <p:txBody>
          <a:bodyPr/>
          <a:lstStyle/>
          <a:p>
            <a:fld id="{D14E9653-E941-43F1-AAD4-97DDCA7ECE97}" type="slidenum">
              <a:rPr lang="zh-TW" altLang="en-US" smtClean="0"/>
              <a:t>127</a:t>
            </a:fld>
            <a:endParaRPr lang="zh-TW" altLang="en-US"/>
          </a:p>
        </p:txBody>
      </p:sp>
    </p:spTree>
    <p:extLst>
      <p:ext uri="{BB962C8B-B14F-4D97-AF65-F5344CB8AC3E}">
        <p14:creationId xmlns:p14="http://schemas.microsoft.com/office/powerpoint/2010/main" val="24018937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algn="ctr" eaLnBrk="1" hangingPunct="1"/>
            <a:r>
              <a:rPr lang="en-US" altLang="zh-TW" dirty="0"/>
              <a:t>8.13 Topographic Primal Sketch</a:t>
            </a:r>
            <a:br>
              <a:rPr lang="en-US" altLang="zh-TW" dirty="0"/>
            </a:br>
            <a:r>
              <a:rPr lang="en-US" altLang="zh-TW" dirty="0"/>
              <a:t>8.13.1 Introduction</a:t>
            </a:r>
          </a:p>
        </p:txBody>
      </p:sp>
      <p:sp>
        <p:nvSpPr>
          <p:cNvPr id="39940" name="Rectangle 3"/>
          <p:cNvSpPr>
            <a:spLocks noGrp="1" noChangeArrowheads="1"/>
          </p:cNvSpPr>
          <p:nvPr>
            <p:ph type="body" sz="half" idx="1"/>
          </p:nvPr>
        </p:nvSpPr>
        <p:spPr>
          <a:xfrm>
            <a:off x="684213" y="2041525"/>
            <a:ext cx="7991475" cy="4411663"/>
          </a:xfrm>
        </p:spPr>
        <p:txBody>
          <a:bodyPr/>
          <a:lstStyle/>
          <a:p>
            <a:pPr eaLnBrk="1" hangingPunct="1"/>
            <a:r>
              <a:rPr lang="en-US" altLang="zh-TW" sz="2600" dirty="0"/>
              <a:t>The basis of the topographic primal sketch consists of </a:t>
            </a:r>
            <a:r>
              <a:rPr lang="en-US" altLang="zh-TW" sz="2600" dirty="0">
                <a:solidFill>
                  <a:srgbClr val="0000FF"/>
                </a:solidFill>
              </a:rPr>
              <a:t>the labeling and grouping of the underlying Image-intensity surface patches</a:t>
            </a:r>
            <a:r>
              <a:rPr lang="en-US" altLang="zh-TW" sz="2600" dirty="0"/>
              <a:t> according to the categories defined by monotonic, gray level, and invariant functions of directional derivatives</a:t>
            </a:r>
          </a:p>
          <a:p>
            <a:pPr eaLnBrk="1" hangingPunct="1"/>
            <a:r>
              <a:rPr lang="en-US" altLang="zh-TW" sz="2600" dirty="0"/>
              <a:t>categories: </a:t>
            </a:r>
          </a:p>
          <a:p>
            <a:pPr eaLnBrk="1" hangingPunct="1"/>
            <a:endParaRPr lang="en-US" altLang="zh-TW" sz="2600" dirty="0"/>
          </a:p>
        </p:txBody>
      </p:sp>
      <p:sp>
        <p:nvSpPr>
          <p:cNvPr id="2" name="頁尾版面配置區 1">
            <a:extLst>
              <a:ext uri="{FF2B5EF4-FFF2-40B4-BE49-F238E27FC236}">
                <a16:creationId xmlns:a16="http://schemas.microsoft.com/office/drawing/2014/main" id="{CB6B745D-6EC3-435D-9B7B-8A5D1B181EE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4" name="文字方塊 13">
            <a:extLst>
              <a:ext uri="{FF2B5EF4-FFF2-40B4-BE49-F238E27FC236}">
                <a16:creationId xmlns:a16="http://schemas.microsoft.com/office/drawing/2014/main" id="{281D5442-38C0-4B40-BA97-A51B2B498580}"/>
              </a:ext>
            </a:extLst>
          </p:cNvPr>
          <p:cNvSpPr txBox="1"/>
          <p:nvPr/>
        </p:nvSpPr>
        <p:spPr>
          <a:xfrm>
            <a:off x="3347864" y="4437112"/>
            <a:ext cx="1479636" cy="1815882"/>
          </a:xfrm>
          <a:prstGeom prst="rect">
            <a:avLst/>
          </a:prstGeom>
          <a:noFill/>
        </p:spPr>
        <p:txBody>
          <a:bodyPr wrap="none" rtlCol="0">
            <a:spAutoFit/>
          </a:bodyPr>
          <a:lstStyle/>
          <a:p>
            <a:pPr marL="285750" indent="-285750">
              <a:buFont typeface="Arial" panose="020B0604020202020204" pitchFamily="34" charset="0"/>
              <a:buChar char="•"/>
            </a:pPr>
            <a:r>
              <a:rPr lang="en-US" altLang="zh-TW" sz="2800" b="1" dirty="0"/>
              <a:t>Peak</a:t>
            </a:r>
          </a:p>
          <a:p>
            <a:pPr marL="285750" indent="-285750">
              <a:buFont typeface="Arial" panose="020B0604020202020204" pitchFamily="34" charset="0"/>
              <a:buChar char="•"/>
            </a:pPr>
            <a:r>
              <a:rPr lang="en-US" altLang="zh-TW" sz="2800" b="1" dirty="0"/>
              <a:t>Pit</a:t>
            </a:r>
          </a:p>
          <a:p>
            <a:pPr marL="285750" indent="-285750">
              <a:buFont typeface="Arial" panose="020B0604020202020204" pitchFamily="34" charset="0"/>
              <a:buChar char="•"/>
            </a:pPr>
            <a:r>
              <a:rPr lang="en-US" altLang="zh-TW" sz="2800" b="1" dirty="0"/>
              <a:t>Ridge</a:t>
            </a:r>
          </a:p>
          <a:p>
            <a:pPr marL="285750" indent="-285750">
              <a:buFont typeface="Arial" panose="020B0604020202020204" pitchFamily="34" charset="0"/>
              <a:buChar char="•"/>
            </a:pPr>
            <a:r>
              <a:rPr lang="en-US" altLang="zh-TW" sz="2800" b="1" dirty="0"/>
              <a:t>Ravine</a:t>
            </a:r>
            <a:endParaRPr lang="zh-TW" altLang="en-US" sz="2800" b="1" dirty="0"/>
          </a:p>
        </p:txBody>
      </p:sp>
      <p:sp>
        <p:nvSpPr>
          <p:cNvPr id="15" name="文字方塊 14">
            <a:extLst>
              <a:ext uri="{FF2B5EF4-FFF2-40B4-BE49-F238E27FC236}">
                <a16:creationId xmlns:a16="http://schemas.microsoft.com/office/drawing/2014/main" id="{8D007AFA-6A7D-4A34-8A86-D726428C27C3}"/>
              </a:ext>
            </a:extLst>
          </p:cNvPr>
          <p:cNvSpPr txBox="1"/>
          <p:nvPr/>
        </p:nvSpPr>
        <p:spPr>
          <a:xfrm>
            <a:off x="5198980" y="4437112"/>
            <a:ext cx="1625766" cy="1384995"/>
          </a:xfrm>
          <a:prstGeom prst="rect">
            <a:avLst/>
          </a:prstGeom>
          <a:noFill/>
        </p:spPr>
        <p:txBody>
          <a:bodyPr wrap="none" rtlCol="0">
            <a:spAutoFit/>
          </a:bodyPr>
          <a:lstStyle/>
          <a:p>
            <a:pPr marL="342900" indent="-342900">
              <a:buFont typeface="Arial" panose="020B0604020202020204" pitchFamily="34" charset="0"/>
              <a:buChar char="•"/>
            </a:pPr>
            <a:r>
              <a:rPr lang="en-US" altLang="zh-TW" sz="2800" b="1" dirty="0"/>
              <a:t>Saddle</a:t>
            </a:r>
          </a:p>
          <a:p>
            <a:pPr marL="342900" indent="-342900">
              <a:buFont typeface="Arial" panose="020B0604020202020204" pitchFamily="34" charset="0"/>
              <a:buChar char="•"/>
            </a:pPr>
            <a:r>
              <a:rPr lang="en-US" altLang="zh-TW" sz="2800" b="1" dirty="0"/>
              <a:t>Flat</a:t>
            </a:r>
          </a:p>
          <a:p>
            <a:pPr marL="342900" indent="-342900">
              <a:buFont typeface="Arial" panose="020B0604020202020204" pitchFamily="34" charset="0"/>
              <a:buChar char="•"/>
            </a:pPr>
            <a:r>
              <a:rPr lang="en-US" altLang="zh-TW" sz="2800" b="1" dirty="0"/>
              <a:t>Hillside</a:t>
            </a:r>
            <a:endParaRPr lang="zh-TW" altLang="en-US" sz="28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The squared fitting error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zh-TW" altLang="en-US" sz="2400" i="0" smtClean="0">
                            <a:latin typeface="Cambria Math" panose="02040503050406030204" pitchFamily="18" charset="0"/>
                          </a:rPr>
                          <m:t>ε</m:t>
                        </m:r>
                      </m:e>
                      <m:sub>
                        <m:r>
                          <m:rPr>
                            <m:sty m:val="p"/>
                          </m:rPr>
                          <a:rPr lang="en-US" altLang="zh-TW" sz="2400" b="0" i="0" smtClean="0">
                            <a:latin typeface="Cambria Math" panose="02040503050406030204" pitchFamily="18" charset="0"/>
                          </a:rPr>
                          <m:t>n</m:t>
                        </m:r>
                      </m:sub>
                      <m:sup>
                        <m:r>
                          <a:rPr lang="en-US" altLang="zh-TW" sz="2400" b="0" i="0" smtClean="0">
                            <a:latin typeface="Cambria Math" panose="02040503050406030204" pitchFamily="18" charset="0"/>
                          </a:rPr>
                          <m:t>2</m:t>
                        </m:r>
                      </m:sup>
                    </m:sSubSup>
                  </m:oMath>
                </a14:m>
                <a:r>
                  <a:rPr lang="en-US" altLang="zh-TW" sz="2400" dirty="0">
                    <a:latin typeface="Cambria Math" panose="02040503050406030204" pitchFamily="18" charset="0"/>
                  </a:rPr>
                  <a:t> </a:t>
                </a:r>
                <a:r>
                  <a:rPr lang="en-US" altLang="zh-TW" sz="2400" dirty="0"/>
                  <a:t>for the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n</m:t>
                        </m:r>
                      </m:e>
                      <m:sub>
                        <m:r>
                          <m:rPr>
                            <m:sty m:val="p"/>
                          </m:rPr>
                          <a:rPr lang="en-US" altLang="zh-TW" sz="2400" b="0" i="0" smtClean="0">
                            <a:latin typeface="Cambria Math" panose="02040503050406030204" pitchFamily="18" charset="0"/>
                          </a:rPr>
                          <m:t>th</m:t>
                        </m:r>
                      </m:sub>
                    </m:sSub>
                  </m:oMath>
                </a14:m>
                <a:r>
                  <a:rPr lang="en-US" altLang="zh-TW" sz="2400" dirty="0"/>
                  <a:t> group of 2k+1 can be expressed by</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m:rPr>
                              <m:sty m:val="p"/>
                            </m:rPr>
                            <a:rPr lang="zh-TW" altLang="en-US" i="0" smtClean="0">
                              <a:latin typeface="Cambria Math" panose="02040503050406030204" pitchFamily="18" charset="0"/>
                            </a:rPr>
                            <m:t>ε</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r>
                        <a:rPr lang="en-US" altLang="zh-TW" b="0" i="0"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sty m:val="p"/>
                              <m:brk m:alnAt="23"/>
                            </m:rPr>
                            <a:rPr lang="en-US" altLang="zh-TW" b="0" i="0" smtClean="0">
                              <a:latin typeface="Cambria Math" panose="02040503050406030204" pitchFamily="18" charset="0"/>
                            </a:rPr>
                            <m:t>m</m:t>
                          </m:r>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k</m:t>
                          </m:r>
                        </m:sub>
                        <m:sup>
                          <m:r>
                            <m:rPr>
                              <m:sty m:val="p"/>
                            </m:rPr>
                            <a:rPr lang="en-US" altLang="zh-TW" b="0" i="0" smtClean="0">
                              <a:latin typeface="Cambria Math" panose="02040503050406030204" pitchFamily="18" charset="0"/>
                            </a:rPr>
                            <m:t>k</m:t>
                          </m:r>
                        </m:sup>
                        <m:e>
                          <m:sSup>
                            <m:sSupPr>
                              <m:ctrlPr>
                                <a:rPr lang="en-US" altLang="zh-TW" b="0" i="1" smtClean="0">
                                  <a:latin typeface="Cambria Math" panose="02040503050406030204" pitchFamily="18" charset="0"/>
                                </a:rPr>
                              </m:ctrlPr>
                            </m:sSupPr>
                            <m:e>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c</m:t>
                                  </m:r>
                                </m:e>
                              </m:acc>
                              <m:sSup>
                                <m:sSupPr>
                                  <m:ctrlPr>
                                    <a:rPr lang="en-US" altLang="zh-TW" i="1" smtClean="0">
                                      <a:latin typeface="Cambria Math" panose="02040503050406030204" pitchFamily="18" charset="0"/>
                                    </a:rPr>
                                  </m:ctrlPr>
                                </m:sSupPr>
                                <m:e>
                                  <m:r>
                                    <m:rPr>
                                      <m:sty m:val="p"/>
                                    </m:rPr>
                                    <a:rPr lang="en-US" altLang="zh-TW" b="0" i="0" smtClean="0">
                                      <a:latin typeface="Cambria Math" panose="02040503050406030204" pitchFamily="18" charset="0"/>
                                    </a:rPr>
                                    <m:t>m</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b</m:t>
                                  </m:r>
                                </m:e>
                              </m:acc>
                              <m:r>
                                <m:rPr>
                                  <m:sty m:val="p"/>
                                </m:rPr>
                                <a:rPr lang="en-US" altLang="zh-TW" b="0" i="0" smtClean="0">
                                  <a:latin typeface="Cambria Math" panose="02040503050406030204" pitchFamily="18" charset="0"/>
                                </a:rPr>
                                <m:t>m</m:t>
                              </m:r>
                              <m:r>
                                <a:rPr lang="en-US" altLang="zh-TW" b="0" i="0" smtClean="0">
                                  <a:latin typeface="Cambria Math" panose="02040503050406030204" pitchFamily="18" charset="0"/>
                                </a:rPr>
                                <m:t>+</m:t>
                              </m:r>
                              <m:acc>
                                <m:accPr>
                                  <m:chr m:val="̂"/>
                                  <m:ctrlPr>
                                    <a:rPr lang="en-US" altLang="zh-TW" i="1" smtClean="0">
                                      <a:latin typeface="Cambria Math" panose="02040503050406030204" pitchFamily="18" charset="0"/>
                                    </a:rPr>
                                  </m:ctrlPr>
                                </m:accPr>
                                <m:e>
                                  <m:r>
                                    <m:rPr>
                                      <m:sty m:val="p"/>
                                    </m:rPr>
                                    <a:rPr lang="en-US" altLang="zh-TW" b="0" i="0" smtClean="0">
                                      <a:latin typeface="Cambria Math" panose="02040503050406030204" pitchFamily="18" charset="0"/>
                                    </a:rPr>
                                    <m:t>a</m:t>
                                  </m:r>
                                </m:e>
                              </m:acc>
                              <m:r>
                                <a:rPr lang="en-US" altLang="zh-TW" b="0" i="0"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sub>
                              </m:sSub>
                              <m:r>
                                <a:rPr lang="en-US" altLang="zh-TW" b="0" i="0" smtClean="0">
                                  <a:latin typeface="Cambria Math" panose="02040503050406030204" pitchFamily="18" charset="0"/>
                                </a:rPr>
                                <m:t>)</m:t>
                              </m:r>
                            </m:e>
                            <m:sup>
                              <m:r>
                                <a:rPr lang="en-US" altLang="zh-TW" b="0" i="1" smtClean="0">
                                  <a:latin typeface="Cambria Math" panose="02040503050406030204" pitchFamily="18" charset="0"/>
                                </a:rPr>
                                <m:t>2</m:t>
                              </m:r>
                            </m:sup>
                          </m:sSup>
                        </m:e>
                      </m:nary>
                    </m:oMath>
                  </m:oMathPara>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r="-667"/>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594304A3-AEF8-4D28-BABB-652FF075612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F603AEB-73CB-4EF5-A9ED-0DDEB6B85191}"/>
              </a:ext>
            </a:extLst>
          </p:cNvPr>
          <p:cNvSpPr>
            <a:spLocks noGrp="1"/>
          </p:cNvSpPr>
          <p:nvPr>
            <p:ph type="sldNum" sz="quarter" idx="4"/>
          </p:nvPr>
        </p:nvSpPr>
        <p:spPr/>
        <p:txBody>
          <a:bodyPr/>
          <a:lstStyle/>
          <a:p>
            <a:fld id="{D14E9653-E941-43F1-AAD4-97DDCA7ECE97}" type="slidenum">
              <a:rPr lang="zh-TW" altLang="en-US" smtClean="0"/>
              <a:t>12</a:t>
            </a:fld>
            <a:endParaRPr lang="zh-TW" altLang="en-US"/>
          </a:p>
        </p:txBody>
      </p:sp>
      <p:pic>
        <p:nvPicPr>
          <p:cNvPr id="363522" name="Picture 2" descr="「least square method」的圖片搜尋結果">
            <a:extLst>
              <a:ext uri="{FF2B5EF4-FFF2-40B4-BE49-F238E27FC236}">
                <a16:creationId xmlns:a16="http://schemas.microsoft.com/office/drawing/2014/main" id="{D5DC6A20-00A0-457B-B648-D73D734D2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68" y="4373621"/>
            <a:ext cx="2098253" cy="206010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307B5CFB-9A2F-49B5-9EB5-E2DA90873A5D}"/>
              </a:ext>
            </a:extLst>
          </p:cNvPr>
          <p:cNvSpPr txBox="1"/>
          <p:nvPr/>
        </p:nvSpPr>
        <p:spPr>
          <a:xfrm>
            <a:off x="33534" y="6457535"/>
            <a:ext cx="3100529" cy="276999"/>
          </a:xfrm>
          <a:prstGeom prst="rect">
            <a:avLst/>
          </a:prstGeom>
          <a:noFill/>
        </p:spPr>
        <p:txBody>
          <a:bodyPr wrap="none" rtlCol="0">
            <a:spAutoFit/>
          </a:bodyPr>
          <a:lstStyle/>
          <a:p>
            <a:r>
              <a:rPr lang="en-US" altLang="zh-TW" sz="1200" dirty="0">
                <a:hlinkClick r:id="rId5"/>
              </a:rPr>
              <a:t>https://en.wikipedia.org/wiki/Least_squares</a:t>
            </a:r>
            <a:endParaRPr lang="zh-TW" altLang="en-US" sz="1200" dirty="0"/>
          </a:p>
        </p:txBody>
      </p:sp>
      <p:pic>
        <p:nvPicPr>
          <p:cNvPr id="363524" name="Picture 4">
            <a:extLst>
              <a:ext uri="{FF2B5EF4-FFF2-40B4-BE49-F238E27FC236}">
                <a16:creationId xmlns:a16="http://schemas.microsoft.com/office/drawing/2014/main" id="{8BCD7667-0179-43B1-BFB1-BD57157612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048" y="3891349"/>
            <a:ext cx="2367977" cy="284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40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611188" y="333375"/>
            <a:ext cx="8101012" cy="1295400"/>
          </a:xfrm>
        </p:spPr>
        <p:txBody>
          <a:bodyPr/>
          <a:lstStyle/>
          <a:p>
            <a:pPr algn="ctr" eaLnBrk="1" hangingPunct="1"/>
            <a:r>
              <a:rPr lang="en-US" altLang="zh-TW" dirty="0"/>
              <a:t>8.13.1 Introduction (</a:t>
            </a:r>
            <a:r>
              <a:rPr lang="en-US" altLang="zh-TW" dirty="0" err="1"/>
              <a:t>cont</a:t>
            </a:r>
            <a:r>
              <a:rPr lang="en-US" altLang="zh-TW" dirty="0"/>
              <a:t>’)</a:t>
            </a:r>
            <a:br>
              <a:rPr lang="en-US" altLang="zh-TW" dirty="0"/>
            </a:br>
            <a:r>
              <a:rPr lang="en-US" altLang="zh-TW" dirty="0"/>
              <a:t>Invariance Requirement</a:t>
            </a:r>
          </a:p>
        </p:txBody>
      </p:sp>
      <p:sp>
        <p:nvSpPr>
          <p:cNvPr id="40964" name="Rectangle 3"/>
          <p:cNvSpPr>
            <a:spLocks noGrp="1" noChangeArrowheads="1"/>
          </p:cNvSpPr>
          <p:nvPr>
            <p:ph type="body" sz="half" idx="1"/>
          </p:nvPr>
        </p:nvSpPr>
        <p:spPr>
          <a:xfrm>
            <a:off x="684213" y="2041525"/>
            <a:ext cx="7920037" cy="4411663"/>
          </a:xfrm>
        </p:spPr>
        <p:txBody>
          <a:bodyPr/>
          <a:lstStyle/>
          <a:p>
            <a:pPr eaLnBrk="1" hangingPunct="1"/>
            <a:r>
              <a:rPr lang="en-US" altLang="zh-TW" sz="2600" dirty="0"/>
              <a:t>histogram normalization, equal probability quantization: nonlinear enhancing</a:t>
            </a:r>
          </a:p>
          <a:p>
            <a:pPr eaLnBrk="1" hangingPunct="1"/>
            <a:r>
              <a:rPr lang="en-US" altLang="zh-TW" sz="2600" dirty="0"/>
              <a:t>For example, edges based on zero crossings of second derivatives will change in position as the monotonic gray level transformation changes</a:t>
            </a:r>
          </a:p>
          <a:p>
            <a:pPr lvl="1" eaLnBrk="1" hangingPunct="1"/>
            <a:r>
              <a:rPr lang="en-US" altLang="zh-TW" sz="2200" dirty="0"/>
              <a:t>Convexity of a gray level intensity surface is not preserved under such transformation.</a:t>
            </a:r>
          </a:p>
          <a:p>
            <a:pPr eaLnBrk="1" hangingPunct="1"/>
            <a:r>
              <a:rPr lang="en-US" altLang="zh-TW" sz="2600" dirty="0"/>
              <a:t>peak, pit, ridge, valley, saddle, flat, hillside: have required invariance</a:t>
            </a:r>
          </a:p>
          <a:p>
            <a:pPr eaLnBrk="1" hangingPunct="1"/>
            <a:endParaRPr lang="en-US" altLang="zh-TW" sz="2600" dirty="0"/>
          </a:p>
        </p:txBody>
      </p:sp>
      <p:sp>
        <p:nvSpPr>
          <p:cNvPr id="2" name="頁尾版面配置區 1">
            <a:extLst>
              <a:ext uri="{FF2B5EF4-FFF2-40B4-BE49-F238E27FC236}">
                <a16:creationId xmlns:a16="http://schemas.microsoft.com/office/drawing/2014/main" id="{0C37D704-4E83-4CAE-A72D-3BAAAAA4417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971550" y="476250"/>
            <a:ext cx="8101013" cy="1295400"/>
          </a:xfrm>
          <a:noFill/>
        </p:spPr>
        <p:txBody>
          <a:bodyPr/>
          <a:lstStyle/>
          <a:p>
            <a:pPr eaLnBrk="1" hangingPunct="1"/>
            <a:r>
              <a:rPr lang="en-US" altLang="zh-TW" sz="2800" dirty="0"/>
              <a:t>8.13.2 Mathematical Classification of Topographic Structure</a:t>
            </a:r>
          </a:p>
        </p:txBody>
      </p:sp>
      <p:sp>
        <p:nvSpPr>
          <p:cNvPr id="5" name="Rectangle 3"/>
          <p:cNvSpPr txBox="1">
            <a:spLocks noChangeArrowheads="1"/>
          </p:cNvSpPr>
          <p:nvPr/>
        </p:nvSpPr>
        <p:spPr bwMode="auto">
          <a:xfrm>
            <a:off x="775269" y="1871755"/>
            <a:ext cx="7920037"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eaLnBrk="1" hangingPunct="1"/>
            <a:r>
              <a:rPr lang="en-US" altLang="zh-TW" sz="2600" kern="0" dirty="0"/>
              <a:t>We will use the following notation to describe the mathematical properties of our topographic categories for continuous surfaces</a:t>
            </a:r>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60000">
            <a:off x="603256" y="3136621"/>
            <a:ext cx="8264060" cy="3454063"/>
          </a:xfrm>
        </p:spPr>
      </p:pic>
      <p:sp>
        <p:nvSpPr>
          <p:cNvPr id="2" name="頁尾版面配置區 1">
            <a:extLst>
              <a:ext uri="{FF2B5EF4-FFF2-40B4-BE49-F238E27FC236}">
                <a16:creationId xmlns:a16="http://schemas.microsoft.com/office/drawing/2014/main" id="{948D0ADD-AF73-4882-AFEA-E266B8DE1DA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D35B5063-A373-484F-9906-C1A73C4483C9}"/>
              </a:ext>
            </a:extLst>
          </p:cNvPr>
          <p:cNvSpPr>
            <a:spLocks noGrp="1"/>
          </p:cNvSpPr>
          <p:nvPr>
            <p:ph type="sldNum" sz="quarter" idx="4"/>
          </p:nvPr>
        </p:nvSpPr>
        <p:spPr/>
        <p:txBody>
          <a:bodyPr/>
          <a:lstStyle/>
          <a:p>
            <a:fld id="{D14E9653-E941-43F1-AAD4-97DDCA7ECE97}" type="slidenum">
              <a:rPr lang="zh-TW" altLang="en-US" smtClean="0"/>
              <a:t>130</a:t>
            </a:fld>
            <a:endParaRPr lang="zh-TW"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t>8.13.2 Mathematical Classification of Topographic Structure</a:t>
            </a:r>
            <a:endParaRPr lang="zh-TW" altLang="en-US" sz="28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endParaRPr lang="en-US" altLang="zh-TW" dirty="0"/>
              </a:p>
              <a:p>
                <a:endParaRPr lang="en-US" altLang="zh-TW" dirty="0"/>
              </a:p>
              <a:p>
                <a14:m>
                  <m:oMath xmlns:m="http://schemas.openxmlformats.org/officeDocument/2006/math">
                    <m:r>
                      <m:rPr>
                        <m:sty m:val="p"/>
                      </m:rPr>
                      <a:rPr lang="en-US" altLang="zh-TW" i="0" dirty="0" smtClean="0">
                        <a:latin typeface="Cambria Math"/>
                      </a:rPr>
                      <m:t>H</m:t>
                    </m:r>
                    <m:r>
                      <a:rPr lang="en-US" altLang="zh-TW" b="0" i="0" dirty="0" smtClean="0">
                        <a:latin typeface="Cambria Math"/>
                      </a:rPr>
                      <m:t>=</m:t>
                    </m:r>
                    <m:d>
                      <m:dPr>
                        <m:begChr m:val="["/>
                        <m:endChr m:val="]"/>
                        <m:ctrlPr>
                          <a:rPr lang="en-US" altLang="zh-TW" b="0" i="1" dirty="0" smtClean="0">
                            <a:latin typeface="Cambria Math" panose="02040503050406030204" pitchFamily="18" charset="0"/>
                          </a:rPr>
                        </m:ctrlPr>
                      </m:dPr>
                      <m:e>
                        <m:m>
                          <m:mPr>
                            <m:mcs>
                              <m:mc>
                                <m:mcPr>
                                  <m:count m:val="2"/>
                                  <m:mcJc m:val="center"/>
                                </m:mcPr>
                              </m:mc>
                            </m:mcs>
                            <m:ctrlPr>
                              <a:rPr lang="en-US" altLang="zh-TW" b="0" i="1" dirty="0" smtClean="0">
                                <a:latin typeface="Cambria Math" panose="02040503050406030204" pitchFamily="18" charset="0"/>
                              </a:rPr>
                            </m:ctrlPr>
                          </m:mPr>
                          <m:mr>
                            <m:e>
                              <m:f>
                                <m:fPr>
                                  <m:ctrlPr>
                                    <a:rPr lang="en-US" altLang="zh-TW" b="0" i="1" dirty="0" smtClean="0">
                                      <a:latin typeface="Cambria Math" panose="02040503050406030204" pitchFamily="18" charset="0"/>
                                    </a:rPr>
                                  </m:ctrlPr>
                                </m:fPr>
                                <m:num>
                                  <m:sSup>
                                    <m:sSupPr>
                                      <m:ctrlPr>
                                        <a:rPr lang="en-US" altLang="zh-TW" b="0" i="1" dirty="0" smtClean="0">
                                          <a:latin typeface="Cambria Math" panose="02040503050406030204" pitchFamily="18" charset="0"/>
                                        </a:rPr>
                                      </m:ctrlPr>
                                    </m:sSupPr>
                                    <m:e>
                                      <m:r>
                                        <a:rPr lang="zh-TW" altLang="en-US" b="0" i="0" dirty="0" smtClean="0">
                                          <a:latin typeface="Cambria Math"/>
                                        </a:rPr>
                                        <m:t>𝜕</m:t>
                                      </m:r>
                                    </m:e>
                                    <m:sup>
                                      <m:r>
                                        <a:rPr lang="en-US" altLang="zh-TW" b="0" i="0" dirty="0" smtClean="0">
                                          <a:latin typeface="Cambria Math"/>
                                        </a:rPr>
                                        <m:t>2</m:t>
                                      </m:r>
                                    </m:sup>
                                  </m:sSup>
                                  <m:r>
                                    <m:rPr>
                                      <m:sty m:val="p"/>
                                    </m:rPr>
                                    <a:rPr lang="en-US" altLang="zh-TW" b="0" i="0" dirty="0" smtClean="0">
                                      <a:latin typeface="Cambria Math"/>
                                    </a:rPr>
                                    <m:t>f</m:t>
                                  </m:r>
                                </m:num>
                                <m:den>
                                  <m:r>
                                    <a:rPr lang="zh-TW" altLang="en-US" b="0" i="0" dirty="0" smtClean="0">
                                      <a:latin typeface="Cambria Math"/>
                                    </a:rPr>
                                    <m:t>𝜕</m:t>
                                  </m:r>
                                  <m:sSup>
                                    <m:sSupPr>
                                      <m:ctrlPr>
                                        <a:rPr lang="en-US" altLang="zh-TW" b="0" i="1" dirty="0" smtClean="0">
                                          <a:latin typeface="Cambria Math" panose="02040503050406030204" pitchFamily="18" charset="0"/>
                                        </a:rPr>
                                      </m:ctrlPr>
                                    </m:sSupPr>
                                    <m:e>
                                      <m:r>
                                        <m:rPr>
                                          <m:sty m:val="p"/>
                                        </m:rPr>
                                        <a:rPr lang="en-US" altLang="zh-TW" b="0" i="0" dirty="0" smtClean="0">
                                          <a:latin typeface="Cambria Math"/>
                                        </a:rPr>
                                        <m:t>r</m:t>
                                      </m:r>
                                    </m:e>
                                    <m:sup>
                                      <m:r>
                                        <a:rPr lang="en-US" altLang="zh-TW" b="0" i="0" dirty="0" smtClean="0">
                                          <a:latin typeface="Cambria Math"/>
                                        </a:rPr>
                                        <m:t>2</m:t>
                                      </m:r>
                                    </m:sup>
                                  </m:sSup>
                                </m:den>
                              </m:f>
                            </m:e>
                            <m:e>
                              <m:f>
                                <m:fPr>
                                  <m:ctrlPr>
                                    <a:rPr lang="en-US" altLang="zh-TW" i="1" dirty="0">
                                      <a:latin typeface="Cambria Math" panose="02040503050406030204" pitchFamily="18" charset="0"/>
                                    </a:rPr>
                                  </m:ctrlPr>
                                </m:fPr>
                                <m:num>
                                  <m:sSup>
                                    <m:sSupPr>
                                      <m:ctrlPr>
                                        <a:rPr lang="en-US" altLang="zh-TW" i="1" dirty="0">
                                          <a:latin typeface="Cambria Math" panose="02040503050406030204" pitchFamily="18" charset="0"/>
                                        </a:rPr>
                                      </m:ctrlPr>
                                    </m:sSupPr>
                                    <m:e>
                                      <m:r>
                                        <a:rPr lang="zh-TW" altLang="en-US" i="0" dirty="0">
                                          <a:latin typeface="Cambria Math"/>
                                        </a:rPr>
                                        <m:t>𝜕</m:t>
                                      </m:r>
                                    </m:e>
                                    <m:sup>
                                      <m:r>
                                        <a:rPr lang="en-US" altLang="zh-TW" i="0" dirty="0">
                                          <a:latin typeface="Cambria Math"/>
                                        </a:rPr>
                                        <m:t>2</m:t>
                                      </m:r>
                                    </m:sup>
                                  </m:sSup>
                                  <m:r>
                                    <m:rPr>
                                      <m:sty m:val="p"/>
                                    </m:rPr>
                                    <a:rPr lang="en-US" altLang="zh-TW" i="0" dirty="0">
                                      <a:latin typeface="Cambria Math"/>
                                    </a:rPr>
                                    <m:t>f</m:t>
                                  </m:r>
                                </m:num>
                                <m:den>
                                  <m:r>
                                    <a:rPr lang="zh-TW" altLang="en-US" i="0" dirty="0">
                                      <a:latin typeface="Cambria Math"/>
                                    </a:rPr>
                                    <m:t>𝜕</m:t>
                                  </m:r>
                                  <m:r>
                                    <m:rPr>
                                      <m:sty m:val="p"/>
                                    </m:rPr>
                                    <a:rPr lang="en-US" altLang="zh-TW" b="0" i="0" dirty="0" smtClean="0">
                                      <a:latin typeface="Cambria Math"/>
                                    </a:rPr>
                                    <m:t>r</m:t>
                                  </m:r>
                                  <m:r>
                                    <a:rPr lang="zh-TW" altLang="en-US" b="0" i="0" dirty="0" smtClean="0">
                                      <a:latin typeface="Cambria Math"/>
                                    </a:rPr>
                                    <m:t>𝜕</m:t>
                                  </m:r>
                                  <m:r>
                                    <m:rPr>
                                      <m:sty m:val="p"/>
                                    </m:rPr>
                                    <a:rPr lang="en-US" altLang="zh-TW" b="0" i="0" dirty="0" smtClean="0">
                                      <a:latin typeface="Cambria Math"/>
                                    </a:rPr>
                                    <m:t>c</m:t>
                                  </m:r>
                                </m:den>
                              </m:f>
                            </m:e>
                          </m:mr>
                          <m:mr>
                            <m:e>
                              <m:f>
                                <m:fPr>
                                  <m:ctrlPr>
                                    <a:rPr lang="en-US" altLang="zh-TW" i="1" dirty="0">
                                      <a:latin typeface="Cambria Math" panose="02040503050406030204" pitchFamily="18" charset="0"/>
                                    </a:rPr>
                                  </m:ctrlPr>
                                </m:fPr>
                                <m:num>
                                  <m:sSup>
                                    <m:sSupPr>
                                      <m:ctrlPr>
                                        <a:rPr lang="en-US" altLang="zh-TW" i="1" dirty="0">
                                          <a:latin typeface="Cambria Math" panose="02040503050406030204" pitchFamily="18" charset="0"/>
                                        </a:rPr>
                                      </m:ctrlPr>
                                    </m:sSupPr>
                                    <m:e>
                                      <m:r>
                                        <a:rPr lang="zh-TW" altLang="en-US" i="0" dirty="0">
                                          <a:latin typeface="Cambria Math"/>
                                        </a:rPr>
                                        <m:t>𝜕</m:t>
                                      </m:r>
                                    </m:e>
                                    <m:sup>
                                      <m:r>
                                        <a:rPr lang="en-US" altLang="zh-TW" i="0" dirty="0">
                                          <a:latin typeface="Cambria Math"/>
                                        </a:rPr>
                                        <m:t>2</m:t>
                                      </m:r>
                                    </m:sup>
                                  </m:sSup>
                                  <m:r>
                                    <m:rPr>
                                      <m:sty m:val="p"/>
                                    </m:rPr>
                                    <a:rPr lang="en-US" altLang="zh-TW" i="0" dirty="0">
                                      <a:latin typeface="Cambria Math"/>
                                    </a:rPr>
                                    <m:t>f</m:t>
                                  </m:r>
                                </m:num>
                                <m:den>
                                  <m:r>
                                    <a:rPr lang="zh-TW" altLang="en-US" i="0" dirty="0">
                                      <a:latin typeface="Cambria Math"/>
                                    </a:rPr>
                                    <m:t>𝜕</m:t>
                                  </m:r>
                                  <m:r>
                                    <m:rPr>
                                      <m:sty m:val="p"/>
                                    </m:rPr>
                                    <a:rPr lang="en-US" altLang="zh-TW" b="0" i="0" dirty="0" smtClean="0">
                                      <a:latin typeface="Cambria Math"/>
                                    </a:rPr>
                                    <m:t>c</m:t>
                                  </m:r>
                                  <m:r>
                                    <a:rPr lang="zh-TW" altLang="en-US" b="0" i="0" dirty="0" smtClean="0">
                                      <a:latin typeface="Cambria Math"/>
                                    </a:rPr>
                                    <m:t>𝜕</m:t>
                                  </m:r>
                                  <m:r>
                                    <m:rPr>
                                      <m:sty m:val="p"/>
                                    </m:rPr>
                                    <a:rPr lang="en-US" altLang="zh-TW" b="0" i="0" dirty="0" smtClean="0">
                                      <a:latin typeface="Cambria Math"/>
                                    </a:rPr>
                                    <m:t>r</m:t>
                                  </m:r>
                                </m:den>
                              </m:f>
                            </m:e>
                            <m:e>
                              <m:f>
                                <m:fPr>
                                  <m:ctrlPr>
                                    <a:rPr lang="en-US" altLang="zh-TW" i="1" dirty="0">
                                      <a:latin typeface="Cambria Math" panose="02040503050406030204" pitchFamily="18" charset="0"/>
                                    </a:rPr>
                                  </m:ctrlPr>
                                </m:fPr>
                                <m:num>
                                  <m:sSup>
                                    <m:sSupPr>
                                      <m:ctrlPr>
                                        <a:rPr lang="en-US" altLang="zh-TW" i="1" dirty="0">
                                          <a:latin typeface="Cambria Math" panose="02040503050406030204" pitchFamily="18" charset="0"/>
                                        </a:rPr>
                                      </m:ctrlPr>
                                    </m:sSupPr>
                                    <m:e>
                                      <m:r>
                                        <a:rPr lang="zh-TW" altLang="en-US" i="0" dirty="0">
                                          <a:latin typeface="Cambria Math"/>
                                        </a:rPr>
                                        <m:t>𝜕</m:t>
                                      </m:r>
                                    </m:e>
                                    <m:sup>
                                      <m:r>
                                        <a:rPr lang="en-US" altLang="zh-TW" i="0" dirty="0">
                                          <a:latin typeface="Cambria Math"/>
                                        </a:rPr>
                                        <m:t>2</m:t>
                                      </m:r>
                                    </m:sup>
                                  </m:sSup>
                                  <m:r>
                                    <m:rPr>
                                      <m:sty m:val="p"/>
                                    </m:rPr>
                                    <a:rPr lang="en-US" altLang="zh-TW" i="0" dirty="0">
                                      <a:latin typeface="Cambria Math"/>
                                    </a:rPr>
                                    <m:t>f</m:t>
                                  </m:r>
                                </m:num>
                                <m:den>
                                  <m:r>
                                    <a:rPr lang="zh-TW" altLang="en-US" i="0" dirty="0">
                                      <a:latin typeface="Cambria Math"/>
                                    </a:rPr>
                                    <m:t>𝜕</m:t>
                                  </m:r>
                                  <m:sSup>
                                    <m:sSupPr>
                                      <m:ctrlPr>
                                        <a:rPr lang="en-US" altLang="zh-TW" i="1" dirty="0">
                                          <a:latin typeface="Cambria Math" panose="02040503050406030204" pitchFamily="18" charset="0"/>
                                        </a:rPr>
                                      </m:ctrlPr>
                                    </m:sSupPr>
                                    <m:e>
                                      <m:r>
                                        <m:rPr>
                                          <m:sty m:val="p"/>
                                        </m:rPr>
                                        <a:rPr lang="en-US" altLang="zh-TW" b="0" i="0" dirty="0" smtClean="0">
                                          <a:latin typeface="Cambria Math"/>
                                        </a:rPr>
                                        <m:t>c</m:t>
                                      </m:r>
                                    </m:e>
                                    <m:sup>
                                      <m:r>
                                        <a:rPr lang="en-US" altLang="zh-TW" i="0" dirty="0">
                                          <a:latin typeface="Cambria Math"/>
                                        </a:rPr>
                                        <m:t>2</m:t>
                                      </m:r>
                                    </m:sup>
                                  </m:sSup>
                                </m:den>
                              </m:f>
                            </m:e>
                          </m:mr>
                        </m:m>
                      </m:e>
                    </m:d>
                  </m:oMath>
                </a14:m>
                <a:endParaRPr lang="en-US" altLang="zh-TW" dirty="0"/>
              </a:p>
              <a:p>
                <a:r>
                  <a:rPr lang="en-US" altLang="zh-TW" sz="2400" dirty="0"/>
                  <a:t>The eigenvalues of the Hessian are the values of the extrema of the second directional derivative, and their associated eigenvectors are the directions in which the second directional derivative is extremized.</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3"/>
                <a:stretch>
                  <a:fillRect l="-296" b="-3453"/>
                </a:stretch>
              </a:blipFill>
            </p:spPr>
            <p:txBody>
              <a:bodyPr/>
              <a:lstStyle/>
              <a:p>
                <a:r>
                  <a:rPr lang="zh-TW" altLang="en-US">
                    <a:noFill/>
                  </a:rPr>
                  <a:t> </a:t>
                </a:r>
              </a:p>
            </p:txBody>
          </p:sp>
        </mc:Fallback>
      </mc:AlternateContent>
      <p:pic>
        <p:nvPicPr>
          <p:cNvPr id="6" name="內容版面配置區 4"/>
          <p:cNvPicPr>
            <a:picLocks noChangeAspect="1"/>
          </p:cNvPicPr>
          <p:nvPr/>
        </p:nvPicPr>
        <p:blipFill>
          <a:blip r:embed="rId4"/>
          <a:stretch>
            <a:fillRect/>
          </a:stretch>
        </p:blipFill>
        <p:spPr bwMode="auto">
          <a:xfrm rot="60000">
            <a:off x="755576" y="2028604"/>
            <a:ext cx="8229600" cy="121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頁尾版面配置區 4">
            <a:extLst>
              <a:ext uri="{FF2B5EF4-FFF2-40B4-BE49-F238E27FC236}">
                <a16:creationId xmlns:a16="http://schemas.microsoft.com/office/drawing/2014/main" id="{0B6B57B3-91A7-4364-B621-4D1C6F93AE70}"/>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8ED30293-C741-4BF1-B443-E9A49980735B}"/>
              </a:ext>
            </a:extLst>
          </p:cNvPr>
          <p:cNvSpPr>
            <a:spLocks noGrp="1"/>
          </p:cNvSpPr>
          <p:nvPr>
            <p:ph type="sldNum" sz="quarter" idx="4"/>
          </p:nvPr>
        </p:nvSpPr>
        <p:spPr/>
        <p:txBody>
          <a:bodyPr/>
          <a:lstStyle/>
          <a:p>
            <a:fld id="{D14E9653-E941-43F1-AAD4-97DDCA7ECE97}" type="slidenum">
              <a:rPr lang="zh-TW" altLang="en-US" smtClean="0"/>
              <a:t>131</a:t>
            </a:fld>
            <a:endParaRPr lang="zh-TW" altLang="en-US"/>
          </a:p>
        </p:txBody>
      </p:sp>
    </p:spTree>
    <p:extLst>
      <p:ext uri="{BB962C8B-B14F-4D97-AF65-F5344CB8AC3E}">
        <p14:creationId xmlns:p14="http://schemas.microsoft.com/office/powerpoint/2010/main" val="14555760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042988" y="533400"/>
            <a:ext cx="8101012" cy="1295400"/>
          </a:xfrm>
        </p:spPr>
        <p:txBody>
          <a:bodyPr/>
          <a:lstStyle/>
          <a:p>
            <a:pPr eaLnBrk="1" hangingPunct="1"/>
            <a:r>
              <a:rPr lang="en-US" altLang="zh-TW"/>
              <a:t>8.13.2 Peak</a:t>
            </a:r>
          </a:p>
        </p:txBody>
      </p:sp>
      <mc:AlternateContent xmlns:mc="http://schemas.openxmlformats.org/markup-compatibility/2006" xmlns:a14="http://schemas.microsoft.com/office/drawing/2010/main">
        <mc:Choice Requires="a14">
          <p:sp>
            <p:nvSpPr>
              <p:cNvPr id="44036" name="Rectangle 3"/>
              <p:cNvSpPr>
                <a:spLocks noGrp="1" noChangeArrowheads="1"/>
              </p:cNvSpPr>
              <p:nvPr>
                <p:ph type="body" sz="half" idx="1"/>
              </p:nvPr>
            </p:nvSpPr>
            <p:spPr>
              <a:xfrm>
                <a:off x="684213" y="2041525"/>
                <a:ext cx="7920037" cy="4411663"/>
              </a:xfrm>
            </p:spPr>
            <p:txBody>
              <a:bodyPr/>
              <a:lstStyle/>
              <a:p>
                <a:pPr eaLnBrk="1" hangingPunct="1"/>
                <a:r>
                  <a:rPr lang="en-US" altLang="zh-TW" sz="2400" dirty="0"/>
                  <a:t>Peak (knob): occurs where there is a local maximum in all directions</a:t>
                </a:r>
              </a:p>
              <a:p>
                <a:pPr eaLnBrk="1" hangingPunct="1"/>
                <a:r>
                  <a:rPr lang="en-US" altLang="zh-TW" sz="2400" dirty="0"/>
                  <a:t>curvature downward in all directions</a:t>
                </a:r>
              </a:p>
              <a:p>
                <a:pPr eaLnBrk="1" hangingPunct="1"/>
                <a:r>
                  <a:rPr lang="en-US" altLang="zh-TW" sz="2400" dirty="0"/>
                  <a:t>gradient zero &amp; second directional derivative negative in all directions</a:t>
                </a:r>
              </a:p>
              <a:p>
                <a:pPr eaLnBrk="1" hangingPunct="1"/>
                <a:r>
                  <a:rPr lang="en-US" altLang="zh-TW" sz="2400" dirty="0"/>
                  <a:t>point classified as peak if</a:t>
                </a:r>
              </a:p>
              <a:p>
                <a:pPr lvl="1" eaLnBrk="1" hangingPunct="1"/>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𝜆</m:t>
                        </m:r>
                      </m:e>
                      <m:sub>
                        <m:r>
                          <a:rPr lang="en-US" altLang="zh-TW" sz="2400" i="1">
                            <a:latin typeface="Cambria Math" panose="02040503050406030204" pitchFamily="18" charset="0"/>
                          </a:rPr>
                          <m:t>1</m:t>
                        </m:r>
                      </m:sub>
                    </m:sSub>
                  </m:oMath>
                </a14:m>
                <a:r>
                  <a:rPr lang="en-US" altLang="zh-TW" sz="2400" dirty="0"/>
                  <a:t> is second directional derivative in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𝜔</m:t>
                        </m:r>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e>
                        </m:d>
                      </m:sup>
                    </m:sSup>
                  </m:oMath>
                </a14:m>
                <a:r>
                  <a:rPr lang="en-US" altLang="zh-TW" sz="2400" dirty="0"/>
                  <a:t> direction.</a:t>
                </a:r>
              </a:p>
              <a:p>
                <a:pPr lvl="1" eaLnBrk="1" hangingPunct="1"/>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𝜆</m:t>
                        </m:r>
                      </m:e>
                      <m:sub>
                        <m:r>
                          <a:rPr lang="en-US" altLang="zh-TW" sz="2400" i="1">
                            <a:latin typeface="Cambria Math" panose="02040503050406030204" pitchFamily="18" charset="0"/>
                          </a:rPr>
                          <m:t>2</m:t>
                        </m:r>
                      </m:sub>
                    </m:sSub>
                  </m:oMath>
                </a14:m>
                <a:r>
                  <a:rPr lang="en-US" altLang="zh-TW" sz="2400" dirty="0"/>
                  <a:t> is second directional derivative in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𝜔</m:t>
                        </m:r>
                      </m:e>
                      <m:sup>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e>
                        </m:d>
                      </m:sup>
                    </m:sSup>
                  </m:oMath>
                </a14:m>
                <a:r>
                  <a:rPr lang="en-US" altLang="zh-TW" sz="2400" dirty="0"/>
                  <a:t> direction.</a:t>
                </a:r>
              </a:p>
              <a:p>
                <a:pPr lvl="1" eaLnBrk="1" hangingPunct="1"/>
                <a:r>
                  <a:rPr lang="en-US" altLang="zh-TW" sz="2000" dirty="0"/>
                  <a:t>     </a:t>
                </a:r>
                <a:r>
                  <a:rPr lang="en-US" altLang="zh-TW" sz="2400" dirty="0"/>
                  <a:t>  : gradient magnitude</a:t>
                </a:r>
              </a:p>
              <a:p>
                <a:pPr eaLnBrk="1" hangingPunct="1"/>
                <a:endParaRPr lang="en-US" altLang="zh-TW" sz="2600" dirty="0"/>
              </a:p>
            </p:txBody>
          </p:sp>
        </mc:Choice>
        <mc:Fallback xmlns="">
          <p:sp>
            <p:nvSpPr>
              <p:cNvPr id="44036" name="Rectangle 3"/>
              <p:cNvSpPr>
                <a:spLocks noGrp="1" noRot="1" noChangeAspect="1" noMove="1" noResize="1" noEditPoints="1" noAdjustHandles="1" noChangeArrowheads="1" noChangeShapeType="1" noTextEdit="1"/>
              </p:cNvSpPr>
              <p:nvPr>
                <p:ph type="body" sz="half" idx="1"/>
              </p:nvPr>
            </p:nvSpPr>
            <p:spPr>
              <a:xfrm>
                <a:off x="684213" y="2041525"/>
                <a:ext cx="7920037" cy="4411663"/>
              </a:xfrm>
              <a:blipFill>
                <a:blip r:embed="rId3"/>
                <a:stretch>
                  <a:fillRect l="-308" t="-967" r="-385"/>
                </a:stretch>
              </a:blipFill>
            </p:spPr>
            <p:txBody>
              <a:bodyPr/>
              <a:lstStyle/>
              <a:p>
                <a:r>
                  <a:rPr lang="zh-TW" altLang="en-US">
                    <a:noFill/>
                  </a:rPr>
                  <a:t> </a:t>
                </a:r>
              </a:p>
            </p:txBody>
          </p:sp>
        </mc:Fallback>
      </mc:AlternateContent>
      <p:pic>
        <p:nvPicPr>
          <p:cNvPr id="4403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068762"/>
            <a:ext cx="31242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3" y="5509396"/>
            <a:ext cx="936104" cy="43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B2FE4690-4D67-4021-952E-D0D73024E13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042988" y="609600"/>
            <a:ext cx="8101012" cy="1295400"/>
          </a:xfrm>
        </p:spPr>
        <p:txBody>
          <a:bodyPr/>
          <a:lstStyle/>
          <a:p>
            <a:pPr eaLnBrk="1" hangingPunct="1"/>
            <a:r>
              <a:rPr lang="en-US" altLang="zh-TW"/>
              <a:t>8.13.2 Peak</a:t>
            </a:r>
          </a:p>
        </p:txBody>
      </p:sp>
      <p:sp>
        <p:nvSpPr>
          <p:cNvPr id="46084" name="Rectangle 3"/>
          <p:cNvSpPr>
            <a:spLocks noGrp="1" noChangeArrowheads="1"/>
          </p:cNvSpPr>
          <p:nvPr>
            <p:ph type="body" sz="half" idx="1"/>
          </p:nvPr>
        </p:nvSpPr>
        <p:spPr>
          <a:xfrm>
            <a:off x="900113" y="1989138"/>
            <a:ext cx="7710487" cy="4411662"/>
          </a:xfrm>
        </p:spPr>
        <p:txBody>
          <a:bodyPr/>
          <a:lstStyle/>
          <a:p>
            <a:pPr eaLnBrk="1" hangingPunct="1"/>
            <a:r>
              <a:rPr lang="en-US" altLang="zh-TW" sz="2600" dirty="0"/>
              <a:t>     : second directional derivative in        direction</a:t>
            </a:r>
          </a:p>
          <a:p>
            <a:pPr eaLnBrk="1" hangingPunct="1"/>
            <a:r>
              <a:rPr lang="en-US" altLang="zh-TW" sz="2600" dirty="0"/>
              <a:t>     : second directional derivative in        direction</a:t>
            </a:r>
          </a:p>
          <a:p>
            <a:pPr eaLnBrk="1" hangingPunct="1"/>
            <a:endParaRPr lang="en-US" altLang="zh-TW" sz="2600" dirty="0"/>
          </a:p>
        </p:txBody>
      </p:sp>
      <p:pic>
        <p:nvPicPr>
          <p:cNvPr id="4608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57400"/>
            <a:ext cx="36988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90800"/>
            <a:ext cx="3810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057400"/>
            <a:ext cx="523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975" y="2590800"/>
            <a:ext cx="5048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9"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2886075"/>
            <a:ext cx="334327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A28E770E-5448-4B09-A13C-50307051D45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042988" y="533400"/>
            <a:ext cx="8101012" cy="1295400"/>
          </a:xfrm>
        </p:spPr>
        <p:txBody>
          <a:bodyPr/>
          <a:lstStyle/>
          <a:p>
            <a:pPr eaLnBrk="1" hangingPunct="1"/>
            <a:r>
              <a:rPr lang="en-US" altLang="zh-TW" dirty="0"/>
              <a:t>8.13.2 Pit</a:t>
            </a:r>
          </a:p>
        </p:txBody>
      </p:sp>
      <p:sp>
        <p:nvSpPr>
          <p:cNvPr id="47108" name="Rectangle 3"/>
          <p:cNvSpPr>
            <a:spLocks noGrp="1" noChangeArrowheads="1"/>
          </p:cNvSpPr>
          <p:nvPr>
            <p:ph type="body" sz="half" idx="1"/>
          </p:nvPr>
        </p:nvSpPr>
        <p:spPr>
          <a:xfrm>
            <a:off x="684213" y="2041525"/>
            <a:ext cx="7920037" cy="4411663"/>
          </a:xfrm>
        </p:spPr>
        <p:txBody>
          <a:bodyPr/>
          <a:lstStyle/>
          <a:p>
            <a:pPr eaLnBrk="1" hangingPunct="1"/>
            <a:r>
              <a:rPr lang="en-US" altLang="zh-TW" sz="2600" dirty="0"/>
              <a:t>pit (sink: bowl): local minimum in all directions</a:t>
            </a:r>
          </a:p>
          <a:p>
            <a:pPr eaLnBrk="1" hangingPunct="1"/>
            <a:r>
              <a:rPr lang="en-US" altLang="zh-TW" sz="2600" dirty="0"/>
              <a:t>pit: gradient zero, second directional derivative positive</a:t>
            </a:r>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p:txBody>
      </p:sp>
      <p:pic>
        <p:nvPicPr>
          <p:cNvPr id="4710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57600"/>
            <a:ext cx="41910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0" name="Picture 12" descr="p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124200"/>
            <a:ext cx="30178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頁尾版面配置區 1">
            <a:extLst>
              <a:ext uri="{FF2B5EF4-FFF2-40B4-BE49-F238E27FC236}">
                <a16:creationId xmlns:a16="http://schemas.microsoft.com/office/drawing/2014/main" id="{E7EE4EE3-D628-49C5-82A5-2A337C3E6EF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856281"/>
            <a:ext cx="3671247" cy="304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Rectangle 1043"/>
          <p:cNvSpPr>
            <a:spLocks noGrp="1" noChangeArrowheads="1"/>
          </p:cNvSpPr>
          <p:nvPr>
            <p:ph type="body" sz="half" idx="1"/>
          </p:nvPr>
        </p:nvSpPr>
        <p:spPr>
          <a:xfrm>
            <a:off x="684213" y="2041525"/>
            <a:ext cx="8002587" cy="4411663"/>
          </a:xfrm>
        </p:spPr>
        <p:txBody>
          <a:bodyPr/>
          <a:lstStyle/>
          <a:p>
            <a:pPr eaLnBrk="1" hangingPunct="1"/>
            <a:r>
              <a:rPr lang="en-US" altLang="zh-TW" sz="2400" dirty="0"/>
              <a:t>A ridge occurs on ridge line, a curve consisting of a series of ridge points and along ridge line, the points to the right and left are lower</a:t>
            </a:r>
          </a:p>
          <a:p>
            <a:pPr eaLnBrk="1" hangingPunct="1"/>
            <a:r>
              <a:rPr lang="en-US" altLang="zh-TW" sz="2400" dirty="0"/>
              <a:t>ridge line: may be flat, sloped upward, sloped downward, curved upward…</a:t>
            </a:r>
          </a:p>
          <a:p>
            <a:pPr eaLnBrk="1" hangingPunct="1"/>
            <a:r>
              <a:rPr lang="en-US" altLang="zh-TW" sz="2400" dirty="0"/>
              <a:t>ridge: </a:t>
            </a:r>
            <a:r>
              <a:rPr lang="en-US" altLang="zh-TW" sz="2400" dirty="0">
                <a:solidFill>
                  <a:srgbClr val="0000FF"/>
                </a:solidFill>
              </a:rPr>
              <a:t>local maximum </a:t>
            </a:r>
            <a:r>
              <a:rPr lang="en-US" altLang="zh-TW" sz="2400" dirty="0"/>
              <a:t>in one direction</a:t>
            </a:r>
          </a:p>
          <a:p>
            <a:pPr eaLnBrk="1" hangingPunct="1"/>
            <a:endParaRPr lang="en-US" altLang="zh-TW" sz="2600" dirty="0"/>
          </a:p>
        </p:txBody>
      </p:sp>
      <p:sp>
        <p:nvSpPr>
          <p:cNvPr id="48132" name="Rectangle 1044"/>
          <p:cNvSpPr>
            <a:spLocks noGrp="1" noChangeArrowheads="1"/>
          </p:cNvSpPr>
          <p:nvPr>
            <p:ph type="title"/>
          </p:nvPr>
        </p:nvSpPr>
        <p:spPr>
          <a:xfrm>
            <a:off x="1042988" y="533400"/>
            <a:ext cx="8101012" cy="1295400"/>
          </a:xfrm>
          <a:noFill/>
        </p:spPr>
        <p:txBody>
          <a:bodyPr/>
          <a:lstStyle/>
          <a:p>
            <a:pPr eaLnBrk="1" hangingPunct="1"/>
            <a:r>
              <a:rPr lang="en-US" altLang="zh-TW" dirty="0"/>
              <a:t>8.13.2 Ridge</a:t>
            </a:r>
          </a:p>
        </p:txBody>
      </p:sp>
      <p:pic>
        <p:nvPicPr>
          <p:cNvPr id="5" name="Picture 10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859003"/>
            <a:ext cx="3914031" cy="132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A728E498-CDD5-455D-958E-C7EB51434A3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4"/>
          <p:cNvSpPr>
            <a:spLocks noGrp="1" noChangeArrowheads="1"/>
          </p:cNvSpPr>
          <p:nvPr>
            <p:ph type="title"/>
          </p:nvPr>
        </p:nvSpPr>
        <p:spPr>
          <a:noFill/>
        </p:spPr>
        <p:txBody>
          <a:bodyPr/>
          <a:lstStyle/>
          <a:p>
            <a:pPr eaLnBrk="1" hangingPunct="1"/>
            <a:r>
              <a:rPr lang="en-US" altLang="zh-TW" dirty="0"/>
              <a:t>8.13.2 Ravine</a:t>
            </a:r>
          </a:p>
        </p:txBody>
      </p:sp>
      <p:sp>
        <p:nvSpPr>
          <p:cNvPr id="50180" name="Rectangle 15"/>
          <p:cNvSpPr>
            <a:spLocks noGrp="1" noChangeArrowheads="1"/>
          </p:cNvSpPr>
          <p:nvPr>
            <p:ph type="body" sz="half" idx="1"/>
          </p:nvPr>
        </p:nvSpPr>
        <p:spPr>
          <a:xfrm>
            <a:off x="684213" y="2041525"/>
            <a:ext cx="8002587" cy="4411663"/>
          </a:xfrm>
          <a:noFill/>
        </p:spPr>
        <p:txBody>
          <a:bodyPr/>
          <a:lstStyle/>
          <a:p>
            <a:pPr eaLnBrk="1" hangingPunct="1"/>
            <a:r>
              <a:rPr lang="en-US" altLang="zh-TW" sz="2600" dirty="0"/>
              <a:t>A ravine (valley): is identical to a ridge except that it is a </a:t>
            </a:r>
            <a:r>
              <a:rPr lang="en-US" altLang="zh-TW" sz="2600" dirty="0">
                <a:solidFill>
                  <a:srgbClr val="0000FF"/>
                </a:solidFill>
              </a:rPr>
              <a:t>local minimum </a:t>
            </a:r>
            <a:r>
              <a:rPr lang="en-US" altLang="zh-TW" sz="2600" dirty="0"/>
              <a:t>in one direction</a:t>
            </a:r>
          </a:p>
          <a:p>
            <a:pPr eaLnBrk="1" hangingPunct="1"/>
            <a:r>
              <a:rPr lang="en-US" altLang="zh-TW" sz="2600" dirty="0"/>
              <a:t>walk along ravine line: points to the right and left are higher</a:t>
            </a:r>
          </a:p>
          <a:p>
            <a:pPr eaLnBrk="1" hangingPunct="1"/>
            <a:endParaRPr lang="en-US" altLang="zh-TW" sz="2600" dirty="0"/>
          </a:p>
        </p:txBody>
      </p:sp>
      <p:pic>
        <p:nvPicPr>
          <p:cNvPr id="50181"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34" y="4130748"/>
            <a:ext cx="4343400"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2"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23" y="4933144"/>
            <a:ext cx="47244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5882" y="3313113"/>
            <a:ext cx="4267200" cy="354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F62E6847-A8C3-485D-B414-8BEA15B5187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altLang="zh-TW" dirty="0"/>
              <a:t>8.13.2 Saddle</a:t>
            </a:r>
          </a:p>
        </p:txBody>
      </p:sp>
      <p:sp>
        <p:nvSpPr>
          <p:cNvPr id="51204" name="Rectangle 3"/>
          <p:cNvSpPr>
            <a:spLocks noGrp="1" noChangeArrowheads="1"/>
          </p:cNvSpPr>
          <p:nvPr>
            <p:ph type="body" sz="half" idx="1"/>
          </p:nvPr>
        </p:nvSpPr>
        <p:spPr>
          <a:xfrm>
            <a:off x="684213" y="2041525"/>
            <a:ext cx="7926387" cy="4411663"/>
          </a:xfrm>
        </p:spPr>
        <p:txBody>
          <a:bodyPr/>
          <a:lstStyle/>
          <a:p>
            <a:pPr eaLnBrk="1" hangingPunct="1"/>
            <a:r>
              <a:rPr lang="en-US" altLang="zh-TW" sz="2600"/>
              <a:t>local maximum in one direction, local </a:t>
            </a:r>
            <a:r>
              <a:rPr lang="en-US" altLang="zh-TW" sz="2600" dirty="0"/>
              <a:t>minimum in perpendicular dir.</a:t>
            </a:r>
          </a:p>
          <a:p>
            <a:pPr eaLnBrk="1" hangingPunct="1"/>
            <a:r>
              <a:rPr lang="en-US" altLang="zh-TW" sz="2600"/>
              <a:t>positive curvature in one direction, </a:t>
            </a:r>
            <a:r>
              <a:rPr lang="en-US" altLang="zh-TW" sz="2600" dirty="0"/>
              <a:t>negative in perpendicular dir.</a:t>
            </a:r>
          </a:p>
          <a:p>
            <a:pPr eaLnBrk="1" hangingPunct="1"/>
            <a:r>
              <a:rPr lang="en-US" altLang="zh-TW" sz="2600"/>
              <a:t>gradient magnitude zero</a:t>
            </a:r>
            <a:endParaRPr lang="en-US" altLang="zh-TW" sz="2600">
              <a:cs typeface="Arial"/>
            </a:endParaRPr>
          </a:p>
          <a:p>
            <a:pPr eaLnBrk="1" hangingPunct="1"/>
            <a:r>
              <a:rPr lang="en-US" altLang="zh-TW" sz="2600"/>
              <a:t>extrema of second </a:t>
            </a:r>
          </a:p>
          <a:p>
            <a:pPr marL="0" indent="0">
              <a:buNone/>
            </a:pPr>
            <a:r>
              <a:rPr lang="en-US" altLang="zh-TW" sz="2600"/>
              <a:t>    directional derivative </a:t>
            </a:r>
            <a:endParaRPr lang="en-US">
              <a:cs typeface="Arial"/>
            </a:endParaRPr>
          </a:p>
          <a:p>
            <a:pPr marL="0" indent="0">
              <a:buNone/>
            </a:pPr>
            <a:r>
              <a:rPr lang="en-US" altLang="zh-TW" sz="2600"/>
              <a:t>    have opposite signs</a:t>
            </a:r>
            <a:endParaRPr lang="en-US">
              <a:cs typeface="Arial"/>
            </a:endParaRPr>
          </a:p>
          <a:p>
            <a:pPr eaLnBrk="1" hangingPunct="1"/>
            <a:endParaRPr lang="en-US" altLang="zh-TW" sz="2600" dirty="0"/>
          </a:p>
        </p:txBody>
      </p:sp>
      <p:pic>
        <p:nvPicPr>
          <p:cNvPr id="512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5972175"/>
            <a:ext cx="3048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8">
            <a:extLst>
              <a:ext uri="{FF2B5EF4-FFF2-40B4-BE49-F238E27FC236}">
                <a16:creationId xmlns:a16="http://schemas.microsoft.com/office/drawing/2014/main" id="{0701B9C8-A84A-46F7-AB28-E6E35D485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158" y="3452382"/>
            <a:ext cx="4114593" cy="339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頁尾版面配置區 2">
            <a:extLst>
              <a:ext uri="{FF2B5EF4-FFF2-40B4-BE49-F238E27FC236}">
                <a16:creationId xmlns:a16="http://schemas.microsoft.com/office/drawing/2014/main" id="{866A960B-1ECA-4D1B-9788-E38A426B338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808" y="2517813"/>
            <a:ext cx="2665434" cy="422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7" name="Rectangle 2"/>
          <p:cNvSpPr>
            <a:spLocks noGrp="1" noChangeArrowheads="1"/>
          </p:cNvSpPr>
          <p:nvPr>
            <p:ph type="title"/>
          </p:nvPr>
        </p:nvSpPr>
        <p:spPr/>
        <p:txBody>
          <a:bodyPr/>
          <a:lstStyle/>
          <a:p>
            <a:pPr eaLnBrk="1" hangingPunct="1"/>
            <a:r>
              <a:rPr lang="en-US" altLang="zh-TW" dirty="0"/>
              <a:t>8.13.2 Flat</a:t>
            </a:r>
          </a:p>
        </p:txBody>
      </p:sp>
      <p:sp>
        <p:nvSpPr>
          <p:cNvPr id="52228" name="Rectangle 7"/>
          <p:cNvSpPr>
            <a:spLocks noChangeArrowheads="1"/>
          </p:cNvSpPr>
          <p:nvPr/>
        </p:nvSpPr>
        <p:spPr bwMode="auto">
          <a:xfrm>
            <a:off x="684213" y="1760538"/>
            <a:ext cx="8136259"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987425" indent="-293688">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281113" indent="-2921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1598613" indent="-315913">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dirty="0"/>
              <a:t>A flat (plain) is a simple, horizontal surface, must have zero gradient and no curvature.</a:t>
            </a:r>
          </a:p>
          <a:p>
            <a:pPr eaLnBrk="1" hangingPunct="1"/>
            <a:r>
              <a:rPr lang="en-US" altLang="zh-TW" sz="2600" dirty="0"/>
              <a:t>It satisfies the following conditions</a:t>
            </a:r>
          </a:p>
          <a:p>
            <a:pPr eaLnBrk="1" hangingPunct="1"/>
            <a:endParaRPr lang="en-US" altLang="zh-TW" sz="2600" dirty="0"/>
          </a:p>
          <a:p>
            <a:pPr eaLnBrk="1" hangingPunct="1"/>
            <a:endParaRPr lang="en-US" altLang="zh-TW" sz="2600" dirty="0"/>
          </a:p>
        </p:txBody>
      </p:sp>
      <p:pic>
        <p:nvPicPr>
          <p:cNvPr id="5223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611" y="3140968"/>
            <a:ext cx="3048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7"/>
          <p:cNvSpPr>
            <a:spLocks noChangeArrowheads="1"/>
          </p:cNvSpPr>
          <p:nvPr/>
        </p:nvSpPr>
        <p:spPr bwMode="auto">
          <a:xfrm>
            <a:off x="684213" y="3131005"/>
            <a:ext cx="5607595" cy="297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987425" indent="-293688">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281113" indent="-2921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1598613" indent="-315913">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endParaRPr lang="en-US" altLang="zh-TW" sz="2600" dirty="0"/>
          </a:p>
          <a:p>
            <a:pPr eaLnBrk="1" hangingPunct="1"/>
            <a:r>
              <a:rPr lang="en-US" altLang="zh-TW" sz="2600" dirty="0"/>
              <a:t>If the conditions are true, we may further classify a </a:t>
            </a:r>
            <a:r>
              <a:rPr lang="en-US" altLang="zh-TW" sz="2600" i="1" dirty="0">
                <a:solidFill>
                  <a:srgbClr val="0000FF"/>
                </a:solidFill>
              </a:rPr>
              <a:t>foot</a:t>
            </a:r>
            <a:r>
              <a:rPr lang="en-US" altLang="zh-TW" sz="2600" dirty="0"/>
              <a:t> or a </a:t>
            </a:r>
            <a:r>
              <a:rPr lang="en-US" altLang="zh-TW" sz="2600" i="1" dirty="0">
                <a:solidFill>
                  <a:srgbClr val="0000FF"/>
                </a:solidFill>
              </a:rPr>
              <a:t>shoulder</a:t>
            </a:r>
          </a:p>
          <a:p>
            <a:pPr eaLnBrk="1" hangingPunct="1"/>
            <a:r>
              <a:rPr lang="en-US" altLang="zh-TW" sz="2600" dirty="0"/>
              <a:t>foot: flat begins to turn up into a hill</a:t>
            </a:r>
          </a:p>
          <a:p>
            <a:pPr eaLnBrk="1" hangingPunct="1"/>
            <a:r>
              <a:rPr lang="en-US" altLang="zh-TW" sz="2600" dirty="0"/>
              <a:t>shoulder: flat ending and turning down into a hill</a:t>
            </a:r>
          </a:p>
          <a:p>
            <a:pPr eaLnBrk="1" hangingPunct="1"/>
            <a:endParaRPr lang="en-US" altLang="zh-TW" sz="2600" dirty="0"/>
          </a:p>
        </p:txBody>
      </p:sp>
      <p:sp>
        <p:nvSpPr>
          <p:cNvPr id="2" name="頁尾版面配置區 1">
            <a:extLst>
              <a:ext uri="{FF2B5EF4-FFF2-40B4-BE49-F238E27FC236}">
                <a16:creationId xmlns:a16="http://schemas.microsoft.com/office/drawing/2014/main" id="{59588152-946C-4205-831A-6A524869D48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9EED314E-A9B6-48B1-AD4E-18DDC27F0F55}"/>
              </a:ext>
            </a:extLst>
          </p:cNvPr>
          <p:cNvSpPr>
            <a:spLocks noGrp="1"/>
          </p:cNvSpPr>
          <p:nvPr>
            <p:ph type="sldNum" sz="quarter" idx="4"/>
          </p:nvPr>
        </p:nvSpPr>
        <p:spPr/>
        <p:txBody>
          <a:bodyPr/>
          <a:lstStyle/>
          <a:p>
            <a:fld id="{D14E9653-E941-43F1-AAD4-97DDCA7ECE97}" type="slidenum">
              <a:rPr lang="zh-TW" altLang="en-US" smtClean="0"/>
              <a:t>138</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Taking partial derivatives of </a:t>
                </a:r>
                <a14:m>
                  <m:oMath xmlns:m="http://schemas.openxmlformats.org/officeDocument/2006/math">
                    <m:sSubSup>
                      <m:sSubSupPr>
                        <m:ctrlPr>
                          <a:rPr lang="en-US" altLang="zh-TW" sz="2400" i="1">
                            <a:latin typeface="Cambria Math" panose="02040503050406030204" pitchFamily="18" charset="0"/>
                          </a:rPr>
                        </m:ctrlPr>
                      </m:sSubSupPr>
                      <m:e>
                        <m:r>
                          <m:rPr>
                            <m:sty m:val="p"/>
                          </m:rPr>
                          <a:rPr lang="zh-TW" altLang="en-US" sz="2400">
                            <a:latin typeface="Cambria Math" panose="02040503050406030204" pitchFamily="18" charset="0"/>
                          </a:rPr>
                          <m:t>ε</m:t>
                        </m:r>
                      </m:e>
                      <m:sub>
                        <m:r>
                          <m:rPr>
                            <m:sty m:val="p"/>
                          </m:rPr>
                          <a:rPr lang="en-US" altLang="zh-TW" sz="2400">
                            <a:latin typeface="Cambria Math" panose="02040503050406030204" pitchFamily="18" charset="0"/>
                          </a:rPr>
                          <m:t>n</m:t>
                        </m:r>
                      </m:sub>
                      <m:sup>
                        <m:r>
                          <a:rPr lang="en-US" altLang="zh-TW" sz="2400">
                            <a:latin typeface="Cambria Math" panose="02040503050406030204" pitchFamily="18" charset="0"/>
                          </a:rPr>
                          <m:t>2</m:t>
                        </m:r>
                      </m:sup>
                    </m:sSubSup>
                  </m:oMath>
                </a14:m>
                <a:r>
                  <a:rPr lang="zh-TW" altLang="en-US" sz="2400" dirty="0"/>
                  <a:t> </a:t>
                </a:r>
                <a:r>
                  <a:rPr lang="en-US" altLang="zh-TW" sz="2400" dirty="0"/>
                  <a:t>with</a:t>
                </a:r>
                <a:r>
                  <a:rPr lang="zh-TW" altLang="en-US" sz="2400" dirty="0"/>
                  <a:t> </a:t>
                </a:r>
                <a:r>
                  <a:rPr lang="en-US" altLang="zh-TW" sz="2400" dirty="0"/>
                  <a:t>respect</a:t>
                </a:r>
                <a:r>
                  <a:rPr lang="zh-TW" altLang="en-US" sz="2400" dirty="0"/>
                  <a:t> </a:t>
                </a:r>
                <a:r>
                  <a:rPr lang="en-US" altLang="zh-TW" sz="2400" dirty="0"/>
                  <a:t>to</a:t>
                </a:r>
                <a:r>
                  <a:rPr lang="zh-TW" altLang="en-US" sz="2400" dirty="0"/>
                  <a:t> </a:t>
                </a:r>
                <a:r>
                  <a:rPr lang="en-US" altLang="zh-TW" sz="2400" dirty="0"/>
                  <a:t>the</a:t>
                </a:r>
                <a:r>
                  <a:rPr lang="zh-TW" altLang="en-US" sz="2400" dirty="0"/>
                  <a:t> </a:t>
                </a:r>
                <a:r>
                  <a:rPr lang="en-US" altLang="zh-TW" sz="2400" dirty="0"/>
                  <a:t>free</a:t>
                </a:r>
                <a:r>
                  <a:rPr lang="zh-TW" altLang="en-US" sz="2400" dirty="0"/>
                  <a:t> </a:t>
                </a:r>
                <a:r>
                  <a:rPr lang="en-US" altLang="zh-TW" sz="2400" dirty="0"/>
                  <a:t>parameter</a:t>
                </a:r>
                <a:r>
                  <a:rPr lang="zh-TW" altLang="en-US" sz="2400" dirty="0"/>
                  <a:t>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a</m:t>
                        </m:r>
                      </m:e>
                    </m:acc>
                  </m:oMath>
                </a14:m>
                <a:r>
                  <a:rPr lang="en-US" altLang="zh-TW" sz="2400" dirty="0"/>
                  <a:t> ,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b</m:t>
                        </m:r>
                      </m:e>
                    </m:acc>
                  </m:oMath>
                </a14:m>
                <a:r>
                  <a:rPr lang="en-US" altLang="zh-TW" sz="2400" dirty="0"/>
                  <a:t>,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c</m:t>
                        </m:r>
                      </m:e>
                    </m:acc>
                  </m:oMath>
                </a14:m>
                <a:r>
                  <a:rPr lang="en-US" altLang="zh-TW" sz="2400" dirty="0"/>
                  <a:t> results in the following</a:t>
                </a:r>
                <a:endParaRPr lang="zh-TW" altLang="en-US" sz="2400" dirty="0"/>
              </a:p>
              <a:p>
                <a:pPr marL="0" indent="0">
                  <a:buNone/>
                </a:pPr>
                <a:br>
                  <a:rPr lang="en-US" altLang="zh-TW" dirty="0"/>
                </a:br>
                <a:r>
                  <a:rPr lang="en-US" altLang="zh-TW" dirty="0"/>
                  <a:t>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zh-TW" altLang="en-US" sz="2400" i="0" smtClean="0">
                            <a:latin typeface="Cambria Math" panose="02040503050406030204" pitchFamily="18" charset="0"/>
                          </a:rPr>
                          <m:t>ε</m:t>
                        </m:r>
                      </m:e>
                      <m:sub>
                        <m:r>
                          <m:rPr>
                            <m:sty m:val="p"/>
                          </m:rPr>
                          <a:rPr lang="en-US" altLang="zh-TW" sz="2400" b="0" i="0" smtClean="0">
                            <a:latin typeface="Cambria Math" panose="02040503050406030204" pitchFamily="18" charset="0"/>
                          </a:rPr>
                          <m:t>n</m:t>
                        </m:r>
                      </m:sub>
                      <m:sup>
                        <m:r>
                          <a:rPr lang="en-US" altLang="zh-TW" sz="2400" b="0" i="0" smtClean="0">
                            <a:latin typeface="Cambria Math" panose="02040503050406030204" pitchFamily="18" charset="0"/>
                          </a:rPr>
                          <m:t>2</m:t>
                        </m:r>
                      </m:sup>
                    </m:sSubSup>
                    <m:r>
                      <a:rPr lang="en-US" altLang="zh-TW" sz="2400" b="0" i="1" smtClean="0">
                        <a:latin typeface="Cambria Math" panose="02040503050406030204" pitchFamily="18" charset="0"/>
                      </a:rPr>
                      <m:t>=</m:t>
                    </m:r>
                    <m:nary>
                      <m:naryPr>
                        <m:chr m:val="∑"/>
                        <m:ctrlPr>
                          <a:rPr lang="en-US" altLang="zh-TW" sz="2400" i="1">
                            <a:latin typeface="Cambria Math" panose="02040503050406030204" pitchFamily="18" charset="0"/>
                          </a:rPr>
                        </m:ctrlPr>
                      </m:naryPr>
                      <m:sub>
                        <m:r>
                          <m:rPr>
                            <m:sty m:val="p"/>
                            <m:brk m:alnAt="23"/>
                          </m:rPr>
                          <a:rPr lang="en-US" altLang="zh-TW" sz="2400">
                            <a:latin typeface="Cambria Math" panose="02040503050406030204" pitchFamily="18" charset="0"/>
                          </a:rPr>
                          <m:t>m</m:t>
                        </m:r>
                        <m:r>
                          <a:rPr lang="en-US" altLang="zh-TW" sz="2400">
                            <a:latin typeface="Cambria Math" panose="02040503050406030204" pitchFamily="18" charset="0"/>
                          </a:rPr>
                          <m:t>=−</m:t>
                        </m:r>
                        <m:r>
                          <m:rPr>
                            <m:sty m:val="p"/>
                          </m:rPr>
                          <a:rPr lang="en-US" altLang="zh-TW" sz="2400">
                            <a:latin typeface="Cambria Math" panose="02040503050406030204" pitchFamily="18" charset="0"/>
                          </a:rPr>
                          <m:t>k</m:t>
                        </m:r>
                      </m:sub>
                      <m:sup>
                        <m:r>
                          <m:rPr>
                            <m:sty m:val="p"/>
                          </m:rPr>
                          <a:rPr lang="en-US" altLang="zh-TW" sz="2400">
                            <a:latin typeface="Cambria Math" panose="02040503050406030204" pitchFamily="18" charset="0"/>
                          </a:rPr>
                          <m:t>k</m:t>
                        </m:r>
                      </m:sup>
                      <m:e>
                        <m:sSup>
                          <m:sSupPr>
                            <m:ctrlPr>
                              <a:rPr lang="en-US" altLang="zh-TW" sz="2400" i="1">
                                <a:latin typeface="Cambria Math" panose="02040503050406030204" pitchFamily="18" charset="0"/>
                              </a:rPr>
                            </m:ctrlPr>
                          </m:sSupPr>
                          <m:e>
                            <m: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c</m:t>
                                </m:r>
                              </m:e>
                            </m:acc>
                            <m:sSup>
                              <m:sSupPr>
                                <m:ctrlPr>
                                  <a:rPr lang="en-US" altLang="zh-TW" sz="2400" i="1">
                                    <a:latin typeface="Cambria Math" panose="02040503050406030204" pitchFamily="18" charset="0"/>
                                  </a:rPr>
                                </m:ctrlPr>
                              </m:sSupPr>
                              <m:e>
                                <m:r>
                                  <m:rPr>
                                    <m:sty m:val="p"/>
                                  </m:rPr>
                                  <a:rPr lang="en-US" altLang="zh-TW" sz="2400">
                                    <a:latin typeface="Cambria Math" panose="02040503050406030204" pitchFamily="18" charset="0"/>
                                  </a:rPr>
                                  <m:t>m</m:t>
                                </m:r>
                              </m:e>
                              <m:sup>
                                <m:r>
                                  <a:rPr lang="en-US" altLang="zh-TW" sz="2400">
                                    <a:latin typeface="Cambria Math" panose="02040503050406030204" pitchFamily="18" charset="0"/>
                                  </a:rPr>
                                  <m:t>2</m:t>
                                </m:r>
                              </m:sup>
                            </m:sSup>
                            <m: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b</m:t>
                                </m:r>
                              </m:e>
                            </m:acc>
                            <m:r>
                              <m:rPr>
                                <m:sty m:val="p"/>
                              </m:rPr>
                              <a:rPr lang="en-US" altLang="zh-TW" sz="2400">
                                <a:latin typeface="Cambria Math" panose="02040503050406030204" pitchFamily="18" charset="0"/>
                              </a:rPr>
                              <m:t>m</m:t>
                            </m:r>
                            <m: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a</m:t>
                                </m:r>
                              </m:e>
                            </m:acc>
                            <m:r>
                              <a:rPr lang="en-US" altLang="zh-TW" sz="2400">
                                <a:latin typeface="Cambria Math" panose="02040503050406030204" pitchFamily="18" charset="0"/>
                              </a:rPr>
                              <m:t> −</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𝑚</m:t>
                                </m:r>
                              </m:sub>
                            </m:sSub>
                            <m:r>
                              <a:rPr lang="en-US" altLang="zh-TW" sz="2400">
                                <a:latin typeface="Cambria Math" panose="02040503050406030204" pitchFamily="18" charset="0"/>
                              </a:rPr>
                              <m:t>)</m:t>
                            </m:r>
                          </m:e>
                          <m:sup>
                            <m:r>
                              <a:rPr lang="en-US" altLang="zh-TW" sz="2400" i="1">
                                <a:latin typeface="Cambria Math" panose="02040503050406030204" pitchFamily="18" charset="0"/>
                              </a:rPr>
                              <m:t>2</m:t>
                            </m:r>
                          </m:sup>
                        </m:sSup>
                      </m:e>
                    </m:nary>
                  </m:oMath>
                </a14:m>
                <a:r>
                  <a:rPr lang="zh-TW" altLang="en-US" dirty="0"/>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296" t="-967"/>
                </a:stretch>
              </a:blipFill>
            </p:spPr>
            <p:txBody>
              <a:bodyPr/>
              <a:lstStyle/>
              <a:p>
                <a:r>
                  <a:rPr lang="zh-TW" altLang="en-US">
                    <a:noFill/>
                  </a:rPr>
                  <a:t> </a:t>
                </a:r>
              </a:p>
            </p:txBody>
          </p:sp>
        </mc:Fallback>
      </mc:AlternateContent>
      <p:pic>
        <p:nvPicPr>
          <p:cNvPr id="6" name="圖片 5"/>
          <p:cNvPicPr>
            <a:picLocks noChangeAspect="1"/>
          </p:cNvPicPr>
          <p:nvPr/>
        </p:nvPicPr>
        <p:blipFill>
          <a:blip r:embed="rId4"/>
          <a:stretch>
            <a:fillRect/>
          </a:stretch>
        </p:blipFill>
        <p:spPr>
          <a:xfrm>
            <a:off x="1554163" y="4247356"/>
            <a:ext cx="6019800" cy="1809750"/>
          </a:xfrm>
          <a:prstGeom prst="rect">
            <a:avLst/>
          </a:prstGeom>
        </p:spPr>
      </p:pic>
      <p:sp>
        <p:nvSpPr>
          <p:cNvPr id="5" name="頁尾版面配置區 4">
            <a:extLst>
              <a:ext uri="{FF2B5EF4-FFF2-40B4-BE49-F238E27FC236}">
                <a16:creationId xmlns:a16="http://schemas.microsoft.com/office/drawing/2014/main" id="{F5FFBD2D-2BAD-447C-88CB-9715824CDC4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173EC8A7-EE5B-4A72-B408-6F810B1B3FAD}"/>
              </a:ext>
            </a:extLst>
          </p:cNvPr>
          <p:cNvSpPr>
            <a:spLocks noGrp="1"/>
          </p:cNvSpPr>
          <p:nvPr>
            <p:ph type="sldNum" sz="quarter" idx="4"/>
          </p:nvPr>
        </p:nvSpPr>
        <p:spPr/>
        <p:txBody>
          <a:bodyPr/>
          <a:lstStyle/>
          <a:p>
            <a:fld id="{D14E9653-E941-43F1-AAD4-97DDCA7ECE97}" type="slidenum">
              <a:rPr lang="zh-TW" altLang="en-US" smtClean="0"/>
              <a:t>13</a:t>
            </a:fld>
            <a:endParaRPr lang="zh-TW" altLang="en-US"/>
          </a:p>
        </p:txBody>
      </p:sp>
    </p:spTree>
    <p:extLst>
      <p:ext uri="{BB962C8B-B14F-4D97-AF65-F5344CB8AC3E}">
        <p14:creationId xmlns:p14="http://schemas.microsoft.com/office/powerpoint/2010/main" val="6811248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ltLang="zh-TW" dirty="0"/>
              <a:t>8.13.2 Hillside </a:t>
            </a:r>
          </a:p>
        </p:txBody>
      </p:sp>
      <p:sp>
        <p:nvSpPr>
          <p:cNvPr id="53252" name="Rectangle 3"/>
          <p:cNvSpPr>
            <a:spLocks noGrp="1" noChangeArrowheads="1"/>
          </p:cNvSpPr>
          <p:nvPr>
            <p:ph type="body" sz="half" idx="1"/>
          </p:nvPr>
        </p:nvSpPr>
        <p:spPr>
          <a:xfrm>
            <a:off x="444500" y="2041525"/>
            <a:ext cx="7632700" cy="4411663"/>
          </a:xfrm>
        </p:spPr>
        <p:txBody>
          <a:bodyPr/>
          <a:lstStyle/>
          <a:p>
            <a:pPr eaLnBrk="1" hangingPunct="1"/>
            <a:r>
              <a:rPr lang="en-US" altLang="zh-TW" sz="2600" dirty="0"/>
              <a:t>A hillside point is anything not covered by previous categories.</a:t>
            </a:r>
          </a:p>
          <a:p>
            <a:pPr eaLnBrk="1" hangingPunct="1"/>
            <a:r>
              <a:rPr lang="en-US" altLang="zh-TW" sz="2600" dirty="0"/>
              <a:t>hillside: nonzero gradient, no strict extrema</a:t>
            </a:r>
          </a:p>
          <a:p>
            <a:pPr eaLnBrk="1" hangingPunct="1"/>
            <a:r>
              <a:rPr lang="en-US" altLang="zh-TW" sz="2600" dirty="0"/>
              <a:t>Slope: tilted flat (constant gradient)</a:t>
            </a:r>
          </a:p>
          <a:p>
            <a:pPr eaLnBrk="1" hangingPunct="1"/>
            <a:endParaRPr lang="en-US" altLang="zh-TW" sz="2600" dirty="0"/>
          </a:p>
          <a:p>
            <a:pPr eaLnBrk="1" hangingPunct="1"/>
            <a:r>
              <a:rPr lang="en-US" altLang="zh-TW" sz="2600" dirty="0"/>
              <a:t>convex hill: curvature positive (upward)</a:t>
            </a:r>
          </a:p>
          <a:p>
            <a:pPr eaLnBrk="1" hangingPunct="1"/>
            <a:endParaRPr lang="en-US" altLang="zh-TW" sz="2600" dirty="0"/>
          </a:p>
          <a:p>
            <a:pPr eaLnBrk="1" hangingPunct="1"/>
            <a:r>
              <a:rPr lang="en-US" altLang="zh-TW" sz="2600" dirty="0"/>
              <a:t>concave hill: curvature negative </a:t>
            </a:r>
          </a:p>
          <a:p>
            <a:pPr marL="0" indent="0" eaLnBrk="1" hangingPunct="1">
              <a:buNone/>
            </a:pPr>
            <a:r>
              <a:rPr lang="zh-TW" altLang="en-US" sz="2600" dirty="0"/>
              <a:t>   </a:t>
            </a:r>
            <a:r>
              <a:rPr lang="en-US" altLang="zh-TW" sz="2600" dirty="0"/>
              <a:t>(downward)</a:t>
            </a:r>
          </a:p>
          <a:p>
            <a:pPr eaLnBrk="1" hangingPunct="1"/>
            <a:endParaRPr lang="en-US" altLang="zh-TW" sz="2600" dirty="0"/>
          </a:p>
        </p:txBody>
      </p:sp>
      <p:pic>
        <p:nvPicPr>
          <p:cNvPr id="532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962400"/>
            <a:ext cx="1600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5029200"/>
            <a:ext cx="25908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6225" y="3352800"/>
            <a:ext cx="22129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59AA6D5B-3F4F-4B8E-8594-717EC0E933E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8" name="Picture 7">
            <a:extLst>
              <a:ext uri="{FF2B5EF4-FFF2-40B4-BE49-F238E27FC236}">
                <a16:creationId xmlns:a16="http://schemas.microsoft.com/office/drawing/2014/main" id="{AAD2F6D1-D3B2-4BF7-99F6-456DB5328E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912789"/>
            <a:ext cx="2590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altLang="zh-TW"/>
              <a:t>8.13.2 Hillside</a:t>
            </a:r>
          </a:p>
        </p:txBody>
      </p:sp>
      <p:sp>
        <p:nvSpPr>
          <p:cNvPr id="54276" name="Rectangle 3"/>
          <p:cNvSpPr>
            <a:spLocks noGrp="1" noChangeArrowheads="1"/>
          </p:cNvSpPr>
          <p:nvPr>
            <p:ph type="body" sz="half" idx="1"/>
          </p:nvPr>
        </p:nvSpPr>
        <p:spPr>
          <a:xfrm>
            <a:off x="150813" y="2041525"/>
            <a:ext cx="7011987" cy="4411663"/>
          </a:xfrm>
        </p:spPr>
        <p:txBody>
          <a:bodyPr/>
          <a:lstStyle/>
          <a:p>
            <a:pPr eaLnBrk="1" hangingPunct="1"/>
            <a:r>
              <a:rPr lang="en-US" altLang="zh-TW" sz="2600" dirty="0"/>
              <a:t>saddle hill: up in one direction, down in perpendicular direction</a:t>
            </a:r>
          </a:p>
          <a:p>
            <a:pPr eaLnBrk="1" hangingPunct="1"/>
            <a:endParaRPr lang="en-US" altLang="zh-TW" sz="2600" dirty="0"/>
          </a:p>
          <a:p>
            <a:pPr eaLnBrk="1" hangingPunct="1"/>
            <a:endParaRPr lang="en-US" altLang="zh-TW" sz="2600" dirty="0"/>
          </a:p>
          <a:p>
            <a:pPr eaLnBrk="1" hangingPunct="1"/>
            <a:r>
              <a:rPr lang="en-US" altLang="zh-TW" sz="2600" dirty="0"/>
              <a:t>inflection point: zero </a:t>
            </a:r>
          </a:p>
          <a:p>
            <a:pPr marL="0" indent="0" eaLnBrk="1" hangingPunct="1">
              <a:buNone/>
            </a:pPr>
            <a:r>
              <a:rPr lang="zh-TW" altLang="en-US" sz="2600" dirty="0"/>
              <a:t>    </a:t>
            </a:r>
            <a:r>
              <a:rPr lang="en-US" altLang="zh-TW" sz="2600" dirty="0"/>
              <a:t>crossing</a:t>
            </a:r>
            <a:r>
              <a:rPr lang="zh-TW" altLang="en-US" sz="2600" dirty="0"/>
              <a:t> </a:t>
            </a:r>
            <a:r>
              <a:rPr lang="en-US" altLang="zh-TW" sz="2600" dirty="0"/>
              <a:t>of second </a:t>
            </a:r>
          </a:p>
          <a:p>
            <a:pPr marL="0" indent="0" eaLnBrk="1" hangingPunct="1">
              <a:buNone/>
            </a:pPr>
            <a:r>
              <a:rPr lang="zh-TW" altLang="en-US" sz="2600" dirty="0"/>
              <a:t>    </a:t>
            </a:r>
            <a:r>
              <a:rPr lang="en-US" altLang="zh-TW" sz="2600" dirty="0"/>
              <a:t>directional derivative</a:t>
            </a:r>
          </a:p>
          <a:p>
            <a:pPr eaLnBrk="1" hangingPunct="1"/>
            <a:endParaRPr lang="en-US" altLang="zh-TW" sz="2600" dirty="0"/>
          </a:p>
        </p:txBody>
      </p:sp>
      <p:pic>
        <p:nvPicPr>
          <p:cNvPr id="5427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915" y="3243262"/>
            <a:ext cx="1676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D9AD7A23-3879-4DCB-9A4D-4F10ACB7418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8" name="Picture 18">
            <a:extLst>
              <a:ext uri="{FF2B5EF4-FFF2-40B4-BE49-F238E27FC236}">
                <a16:creationId xmlns:a16="http://schemas.microsoft.com/office/drawing/2014/main" id="{F1BBCFB5-00D6-4F4B-9757-9C282E774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798259"/>
            <a:ext cx="4364685" cy="362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434160"/>
            <a:ext cx="5351056" cy="436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Rectangle 3"/>
          <p:cNvSpPr>
            <a:spLocks noGrp="1" noChangeArrowheads="1"/>
          </p:cNvSpPr>
          <p:nvPr>
            <p:ph type="body" sz="half" idx="1"/>
          </p:nvPr>
        </p:nvSpPr>
        <p:spPr>
          <a:xfrm>
            <a:off x="107503" y="1916832"/>
            <a:ext cx="9036497" cy="4941168"/>
          </a:xfrm>
        </p:spPr>
        <p:txBody>
          <a:bodyPr/>
          <a:lstStyle/>
          <a:p>
            <a:pPr eaLnBrk="1" hangingPunct="1"/>
            <a:r>
              <a:rPr lang="en-US" altLang="zh-TW" sz="2000" dirty="0"/>
              <a:t>Mathematical properties of topographic structures on continuous surfaces</a:t>
            </a:r>
          </a:p>
          <a:p>
            <a:pPr eaLnBrk="1" hangingPunct="1"/>
            <a:endParaRPr lang="en-US" altLang="zh-TW" sz="2600" dirty="0"/>
          </a:p>
          <a:p>
            <a:pPr eaLnBrk="1" hangingPunct="1"/>
            <a:endParaRPr lang="en-US" altLang="zh-TW" sz="2600" dirty="0"/>
          </a:p>
        </p:txBody>
      </p:sp>
      <p:sp>
        <p:nvSpPr>
          <p:cNvPr id="55300" name="Rectangle 11"/>
          <p:cNvSpPr>
            <a:spLocks noGrp="1" noChangeArrowheads="1"/>
          </p:cNvSpPr>
          <p:nvPr>
            <p:ph type="title"/>
          </p:nvPr>
        </p:nvSpPr>
        <p:spPr>
          <a:noFill/>
        </p:spPr>
        <p:txBody>
          <a:bodyPr/>
          <a:lstStyle/>
          <a:p>
            <a:pPr eaLnBrk="1" hangingPunct="1"/>
            <a:r>
              <a:rPr lang="en-US" altLang="zh-TW" dirty="0"/>
              <a:t>8.13.2 Summary of the Topographic Categories</a:t>
            </a:r>
          </a:p>
        </p:txBody>
      </p:sp>
      <p:sp>
        <p:nvSpPr>
          <p:cNvPr id="2" name="頁尾版面配置區 1">
            <a:extLst>
              <a:ext uri="{FF2B5EF4-FFF2-40B4-BE49-F238E27FC236}">
                <a16:creationId xmlns:a16="http://schemas.microsoft.com/office/drawing/2014/main" id="{ACA808F9-3D22-47E9-BDEE-96A1A758F03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9"/>
          <p:cNvSpPr>
            <a:spLocks noGrp="1" noChangeArrowheads="1"/>
          </p:cNvSpPr>
          <p:nvPr>
            <p:ph type="title"/>
          </p:nvPr>
        </p:nvSpPr>
        <p:spPr>
          <a:noFill/>
        </p:spPr>
        <p:txBody>
          <a:bodyPr/>
          <a:lstStyle/>
          <a:p>
            <a:pPr eaLnBrk="1" hangingPunct="1"/>
            <a:r>
              <a:rPr lang="en-US" altLang="zh-TW" dirty="0"/>
              <a:t>8.13.2 Invariance of the Topographic Categories</a:t>
            </a:r>
          </a:p>
        </p:txBody>
      </p:sp>
      <p:sp>
        <p:nvSpPr>
          <p:cNvPr id="56324" name="Rectangle 12"/>
          <p:cNvSpPr>
            <a:spLocks noChangeArrowheads="1"/>
          </p:cNvSpPr>
          <p:nvPr/>
        </p:nvSpPr>
        <p:spPr bwMode="auto">
          <a:xfrm>
            <a:off x="307975" y="1986338"/>
            <a:ext cx="85121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692150" indent="-347663">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987425" indent="-293688">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281113" indent="-2921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1598613" indent="-315913">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800" dirty="0"/>
              <a:t>Invariant under monotonically increasing gray level transformations</a:t>
            </a:r>
          </a:p>
          <a:p>
            <a:pPr lvl="1"/>
            <a:r>
              <a:rPr lang="en-US" altLang="zh-TW" sz="2800" dirty="0">
                <a:solidFill>
                  <a:srgbClr val="0000FF"/>
                </a:solidFill>
              </a:rPr>
              <a:t>Topographic labels </a:t>
            </a:r>
            <a:r>
              <a:rPr lang="en-US" altLang="zh-TW" sz="2800" dirty="0"/>
              <a:t>(peak, pit, ridge, ravine, saddle, flat, and hillside)</a:t>
            </a:r>
          </a:p>
          <a:p>
            <a:pPr lvl="1"/>
            <a:r>
              <a:rPr lang="en-US" altLang="zh-TW" sz="2800" dirty="0">
                <a:solidFill>
                  <a:srgbClr val="0000FF"/>
                </a:solidFill>
              </a:rPr>
              <a:t>Gradient direction</a:t>
            </a:r>
          </a:p>
          <a:p>
            <a:pPr lvl="1"/>
            <a:r>
              <a:rPr lang="en-US" altLang="zh-TW" sz="2800" dirty="0">
                <a:solidFill>
                  <a:srgbClr val="0000FF"/>
                </a:solidFill>
              </a:rPr>
              <a:t>Directions of second directional derivative extrema</a:t>
            </a:r>
            <a:endParaRPr lang="en-US" altLang="zh-TW" sz="2800" dirty="0"/>
          </a:p>
          <a:p>
            <a:pPr eaLnBrk="1" hangingPunct="1"/>
            <a:r>
              <a:rPr lang="en-US" altLang="zh-TW" sz="2800" dirty="0"/>
              <a:t>Monotonically increasing: </a:t>
            </a:r>
          </a:p>
          <a:p>
            <a:pPr lvl="1" eaLnBrk="1" hangingPunct="1"/>
            <a:r>
              <a:rPr lang="en-US" altLang="zh-TW" sz="2800" dirty="0"/>
              <a:t>positive derivative everywhere</a:t>
            </a:r>
          </a:p>
          <a:p>
            <a:pPr eaLnBrk="1" hangingPunct="1"/>
            <a:endParaRPr lang="en-US" altLang="zh-TW" sz="2600" dirty="0"/>
          </a:p>
          <a:p>
            <a:pPr eaLnBrk="1" hangingPunct="1"/>
            <a:endParaRPr lang="en-US" altLang="zh-TW" sz="2600" dirty="0"/>
          </a:p>
        </p:txBody>
      </p:sp>
      <p:sp>
        <p:nvSpPr>
          <p:cNvPr id="2" name="頁尾版面配置區 1">
            <a:extLst>
              <a:ext uri="{FF2B5EF4-FFF2-40B4-BE49-F238E27FC236}">
                <a16:creationId xmlns:a16="http://schemas.microsoft.com/office/drawing/2014/main" id="{1D24FF34-1CA8-4FA0-8F90-1520D6FAF0C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zh-TW"/>
              <a:t>8.13.3 Topographic Classification Algorithm</a:t>
            </a:r>
          </a:p>
        </p:txBody>
      </p:sp>
      <p:sp>
        <p:nvSpPr>
          <p:cNvPr id="58372" name="Rectangle 3"/>
          <p:cNvSpPr>
            <a:spLocks noGrp="1" noChangeArrowheads="1"/>
          </p:cNvSpPr>
          <p:nvPr>
            <p:ph type="body" sz="half" idx="1"/>
          </p:nvPr>
        </p:nvSpPr>
        <p:spPr>
          <a:xfrm>
            <a:off x="684213" y="2041525"/>
            <a:ext cx="7848600" cy="4411663"/>
          </a:xfrm>
        </p:spPr>
        <p:txBody>
          <a:bodyPr/>
          <a:lstStyle/>
          <a:p>
            <a:pPr eaLnBrk="1" hangingPunct="1">
              <a:lnSpc>
                <a:spcPct val="90000"/>
              </a:lnSpc>
            </a:pPr>
            <a:r>
              <a:rPr lang="en-US" altLang="zh-TW" sz="2600" dirty="0"/>
              <a:t>peak, pit, ridge, ravine, saddle: likely not to occur precisely at a pixel’s center</a:t>
            </a:r>
          </a:p>
          <a:p>
            <a:pPr eaLnBrk="1" hangingPunct="1">
              <a:lnSpc>
                <a:spcPct val="90000"/>
              </a:lnSpc>
            </a:pPr>
            <a:endParaRPr lang="en-US" altLang="zh-TW" sz="2600" dirty="0"/>
          </a:p>
          <a:p>
            <a:pPr eaLnBrk="1" hangingPunct="1">
              <a:lnSpc>
                <a:spcPct val="90000"/>
              </a:lnSpc>
            </a:pPr>
            <a:r>
              <a:rPr lang="en-US" altLang="zh-TW" sz="2600" dirty="0"/>
              <a:t>peak, pit, ridge, ravine, saddle: if within pixel area, carry the label</a:t>
            </a:r>
          </a:p>
          <a:p>
            <a:pPr eaLnBrk="1" hangingPunct="1">
              <a:lnSpc>
                <a:spcPct val="90000"/>
              </a:lnSpc>
            </a:pPr>
            <a:endParaRPr lang="en-US" altLang="zh-TW" sz="2600" dirty="0"/>
          </a:p>
          <a:p>
            <a:pPr marL="0" indent="0" eaLnBrk="1" hangingPunct="1">
              <a:lnSpc>
                <a:spcPct val="90000"/>
              </a:lnSpc>
              <a:buNone/>
            </a:pPr>
            <a:endParaRPr lang="en-US" altLang="zh-TW" sz="2600" dirty="0"/>
          </a:p>
          <a:p>
            <a:pPr eaLnBrk="1" hangingPunct="1">
              <a:lnSpc>
                <a:spcPct val="90000"/>
              </a:lnSpc>
            </a:pPr>
            <a:r>
              <a:rPr lang="en-US" altLang="zh-TW" sz="2600" dirty="0"/>
              <a:t>We search zero crossing of the first directional derivative, then decide the label of the pixel.</a:t>
            </a:r>
          </a:p>
          <a:p>
            <a:pPr eaLnBrk="1" hangingPunct="1">
              <a:lnSpc>
                <a:spcPct val="90000"/>
              </a:lnSpc>
            </a:pPr>
            <a:endParaRPr lang="en-US" altLang="zh-TW" sz="2600" dirty="0"/>
          </a:p>
          <a:p>
            <a:pPr marL="0" indent="0" eaLnBrk="1" hangingPunct="1">
              <a:lnSpc>
                <a:spcPct val="90000"/>
              </a:lnSpc>
              <a:buNone/>
            </a:pPr>
            <a:endParaRPr lang="en-US" altLang="zh-TW" sz="2600" dirty="0"/>
          </a:p>
          <a:p>
            <a:pPr eaLnBrk="1" hangingPunct="1">
              <a:lnSpc>
                <a:spcPct val="90000"/>
              </a:lnSpc>
            </a:pPr>
            <a:endParaRPr lang="en-US" altLang="zh-TW" sz="2600" dirty="0"/>
          </a:p>
          <a:p>
            <a:pPr eaLnBrk="1" hangingPunct="1">
              <a:lnSpc>
                <a:spcPct val="90000"/>
              </a:lnSpc>
            </a:pPr>
            <a:endParaRPr lang="en-US" altLang="zh-TW" sz="2000" dirty="0"/>
          </a:p>
          <a:p>
            <a:pPr eaLnBrk="1" hangingPunct="1">
              <a:lnSpc>
                <a:spcPct val="90000"/>
              </a:lnSpc>
            </a:pPr>
            <a:endParaRPr lang="en-US" altLang="zh-TW" sz="2000" dirty="0"/>
          </a:p>
        </p:txBody>
      </p:sp>
      <p:sp>
        <p:nvSpPr>
          <p:cNvPr id="2" name="頁尾版面配置區 1">
            <a:extLst>
              <a:ext uri="{FF2B5EF4-FFF2-40B4-BE49-F238E27FC236}">
                <a16:creationId xmlns:a16="http://schemas.microsoft.com/office/drawing/2014/main" id="{D8BC7962-188D-429C-9623-D5A0F6DCA40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863" y="3958431"/>
            <a:ext cx="45720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5" name="Rectangle 2"/>
          <p:cNvSpPr>
            <a:spLocks noGrp="1" noChangeArrowheads="1"/>
          </p:cNvSpPr>
          <p:nvPr>
            <p:ph type="title"/>
          </p:nvPr>
        </p:nvSpPr>
        <p:spPr/>
        <p:txBody>
          <a:bodyPr/>
          <a:lstStyle/>
          <a:p>
            <a:pPr eaLnBrk="1" hangingPunct="1"/>
            <a:r>
              <a:rPr lang="en-US" altLang="zh-TW"/>
              <a:t>8.13.3 Case One: No Zero Crossing</a:t>
            </a:r>
          </a:p>
        </p:txBody>
      </p:sp>
      <p:sp>
        <p:nvSpPr>
          <p:cNvPr id="59396" name="Rectangle 3"/>
          <p:cNvSpPr>
            <a:spLocks noGrp="1" noChangeArrowheads="1"/>
          </p:cNvSpPr>
          <p:nvPr>
            <p:ph type="body" sz="half" idx="1"/>
          </p:nvPr>
        </p:nvSpPr>
        <p:spPr>
          <a:xfrm>
            <a:off x="684213" y="1752600"/>
            <a:ext cx="7920037" cy="4411663"/>
          </a:xfrm>
        </p:spPr>
        <p:txBody>
          <a:bodyPr/>
          <a:lstStyle/>
          <a:p>
            <a:pPr eaLnBrk="1" hangingPunct="1"/>
            <a:r>
              <a:rPr lang="en-US" altLang="zh-TW" sz="2800" dirty="0"/>
              <a:t>No zero crossing along either of two directions: flat or hillside</a:t>
            </a:r>
          </a:p>
          <a:p>
            <a:pPr lvl="1" eaLnBrk="1" hangingPunct="1"/>
            <a:r>
              <a:rPr lang="en-US" altLang="zh-TW" sz="2400" dirty="0"/>
              <a:t>If gradient zero, then flat</a:t>
            </a:r>
          </a:p>
          <a:p>
            <a:pPr lvl="1" eaLnBrk="1" hangingPunct="1"/>
            <a:r>
              <a:rPr lang="en-US" altLang="zh-TW" sz="2400" dirty="0"/>
              <a:t>If gradient nonzero, then hillside</a:t>
            </a:r>
          </a:p>
          <a:p>
            <a:pPr lvl="1" eaLnBrk="1" hangingPunct="1"/>
            <a:r>
              <a:rPr lang="en-US" altLang="zh-TW" sz="2400" dirty="0"/>
              <a:t>Hillside: possibly inflection point, slope, convex hill, concave hill,…</a:t>
            </a:r>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p:txBody>
      </p:sp>
      <p:sp>
        <p:nvSpPr>
          <p:cNvPr id="2" name="頁尾版面配置區 1">
            <a:extLst>
              <a:ext uri="{FF2B5EF4-FFF2-40B4-BE49-F238E27FC236}">
                <a16:creationId xmlns:a16="http://schemas.microsoft.com/office/drawing/2014/main" id="{D672D66D-F6E4-4C96-AC39-6EE42DC13345}"/>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en-US" altLang="zh-TW"/>
              <a:t>8.13.3 Case Two: One Zero Crossing</a:t>
            </a:r>
          </a:p>
        </p:txBody>
      </p:sp>
      <p:sp>
        <p:nvSpPr>
          <p:cNvPr id="60420" name="Rectangle 3"/>
          <p:cNvSpPr>
            <a:spLocks noGrp="1" noChangeArrowheads="1"/>
          </p:cNvSpPr>
          <p:nvPr>
            <p:ph type="body" sz="half" idx="1"/>
          </p:nvPr>
        </p:nvSpPr>
        <p:spPr>
          <a:xfrm>
            <a:off x="684213" y="2041525"/>
            <a:ext cx="8064500" cy="4411663"/>
          </a:xfrm>
        </p:spPr>
        <p:txBody>
          <a:bodyPr/>
          <a:lstStyle/>
          <a:p>
            <a:pPr eaLnBrk="1" hangingPunct="1"/>
            <a:r>
              <a:rPr lang="en-US" altLang="zh-TW" sz="2800" dirty="0"/>
              <a:t>one zero crossing</a:t>
            </a:r>
            <a:r>
              <a:rPr lang="en-US" altLang="zh-TW" sz="2400" dirty="0"/>
              <a:t>: peak, pit, ridge, ravine, or saddle</a:t>
            </a:r>
          </a:p>
          <a:p>
            <a:pPr eaLnBrk="1" hangingPunct="1"/>
            <a:endParaRPr lang="en-US" altLang="zh-TW" sz="2400" dirty="0"/>
          </a:p>
        </p:txBody>
      </p:sp>
      <p:pic>
        <p:nvPicPr>
          <p:cNvPr id="6042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67000"/>
            <a:ext cx="6629400" cy="338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8B4B76CB-2F46-4475-AA52-29A9A42E3F7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ltLang="zh-TW"/>
              <a:t>8.13.3 Case Three: Two Zero Crossings</a:t>
            </a:r>
          </a:p>
        </p:txBody>
      </p:sp>
      <p:sp>
        <p:nvSpPr>
          <p:cNvPr id="61444" name="Rectangle 3"/>
          <p:cNvSpPr>
            <a:spLocks noGrp="1" noChangeArrowheads="1"/>
          </p:cNvSpPr>
          <p:nvPr>
            <p:ph type="body" sz="half" idx="1"/>
          </p:nvPr>
        </p:nvSpPr>
        <p:spPr>
          <a:xfrm>
            <a:off x="684212" y="2041525"/>
            <a:ext cx="8352283" cy="4411663"/>
          </a:xfrm>
        </p:spPr>
        <p:txBody>
          <a:bodyPr/>
          <a:lstStyle/>
          <a:p>
            <a:pPr eaLnBrk="1" hangingPunct="1"/>
            <a:r>
              <a:rPr lang="en-US" altLang="zh-TW" sz="2600" i="1" dirty="0"/>
              <a:t>LABEL1</a:t>
            </a:r>
            <a:r>
              <a:rPr lang="en-US" altLang="zh-TW" sz="2600" dirty="0"/>
              <a:t>, </a:t>
            </a:r>
            <a:r>
              <a:rPr lang="en-US" altLang="zh-TW" sz="2600" i="1" dirty="0"/>
              <a:t>LABEL2</a:t>
            </a:r>
            <a:r>
              <a:rPr lang="en-US" altLang="zh-TW" sz="2600" dirty="0"/>
              <a:t>: assign label to each zero crossing</a:t>
            </a:r>
          </a:p>
          <a:p>
            <a:pPr eaLnBrk="1" hangingPunct="1"/>
            <a:endParaRPr lang="en-US" altLang="zh-TW" sz="2600" dirty="0"/>
          </a:p>
        </p:txBody>
      </p:sp>
      <p:pic>
        <p:nvPicPr>
          <p:cNvPr id="6144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956" y="2473727"/>
            <a:ext cx="5756087" cy="407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9B53209C-ECD5-42BF-9129-AE4DA611D6B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ltLang="zh-TW"/>
              <a:t>8.13.3 Case Four: More Then Two Zero Crossings</a:t>
            </a:r>
          </a:p>
        </p:txBody>
      </p:sp>
      <p:sp>
        <p:nvSpPr>
          <p:cNvPr id="62468" name="Rectangle 3"/>
          <p:cNvSpPr>
            <a:spLocks noGrp="1" noChangeArrowheads="1"/>
          </p:cNvSpPr>
          <p:nvPr>
            <p:ph type="body" sz="half" idx="1"/>
          </p:nvPr>
        </p:nvSpPr>
        <p:spPr>
          <a:xfrm>
            <a:off x="684213" y="2041525"/>
            <a:ext cx="7920037" cy="4411663"/>
          </a:xfrm>
        </p:spPr>
        <p:txBody>
          <a:bodyPr/>
          <a:lstStyle/>
          <a:p>
            <a:pPr eaLnBrk="1" hangingPunct="1"/>
            <a:r>
              <a:rPr lang="en-US" altLang="zh-TW" sz="3200" dirty="0"/>
              <a:t>More than two zero crossings: </a:t>
            </a:r>
          </a:p>
          <a:p>
            <a:pPr lvl="1" eaLnBrk="1" hangingPunct="1"/>
            <a:r>
              <a:rPr lang="en-US" altLang="zh-TW" sz="2800" dirty="0"/>
              <a:t>Choose the one closest to pixel center</a:t>
            </a:r>
          </a:p>
          <a:p>
            <a:pPr lvl="1" eaLnBrk="1" hangingPunct="1"/>
            <a:r>
              <a:rPr lang="en-US" altLang="zh-TW" sz="2800" dirty="0"/>
              <a:t>After ignoring the other, same as case 3</a:t>
            </a:r>
          </a:p>
          <a:p>
            <a:pPr eaLnBrk="1" hangingPunct="1"/>
            <a:endParaRPr lang="en-US" altLang="zh-TW" sz="2600" dirty="0"/>
          </a:p>
          <a:p>
            <a:pPr eaLnBrk="1" hangingPunct="1"/>
            <a:endParaRPr lang="en-US" altLang="zh-TW" sz="2600" dirty="0"/>
          </a:p>
          <a:p>
            <a:pPr eaLnBrk="1" hangingPunct="1"/>
            <a:endParaRPr lang="en-US" altLang="zh-TW" sz="2600" dirty="0"/>
          </a:p>
          <a:p>
            <a:pPr eaLnBrk="1" hangingPunct="1"/>
            <a:endParaRPr lang="en-US" altLang="zh-TW" sz="2600" dirty="0"/>
          </a:p>
        </p:txBody>
      </p:sp>
      <p:sp>
        <p:nvSpPr>
          <p:cNvPr id="2" name="頁尾版面配置區 1">
            <a:extLst>
              <a:ext uri="{FF2B5EF4-FFF2-40B4-BE49-F238E27FC236}">
                <a16:creationId xmlns:a16="http://schemas.microsoft.com/office/drawing/2014/main" id="{108CFF11-92FE-4726-807D-7702A291591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zh-TW"/>
              <a:t>8.13.4 Summary of Topographic Classification Scheme</a:t>
            </a:r>
          </a:p>
        </p:txBody>
      </p:sp>
      <mc:AlternateContent xmlns:mc="http://schemas.openxmlformats.org/markup-compatibility/2006" xmlns:a14="http://schemas.microsoft.com/office/drawing/2010/main">
        <mc:Choice Requires="a14">
          <p:sp>
            <p:nvSpPr>
              <p:cNvPr id="63492" name="Rectangle 3"/>
              <p:cNvSpPr>
                <a:spLocks noGrp="1" noChangeArrowheads="1"/>
              </p:cNvSpPr>
              <p:nvPr>
                <p:ph type="body" sz="half" idx="1"/>
              </p:nvPr>
            </p:nvSpPr>
            <p:spPr>
              <a:xfrm>
                <a:off x="684213" y="2041525"/>
                <a:ext cx="7920037" cy="4411663"/>
              </a:xfrm>
            </p:spPr>
            <p:txBody>
              <a:bodyPr/>
              <a:lstStyle/>
              <a:p>
                <a:pPr eaLnBrk="1" hangingPunct="1"/>
                <a:r>
                  <a:rPr lang="en-US" altLang="zh-TW" sz="2400" dirty="0"/>
                  <a:t>One pass through the image, at each pixel</a:t>
                </a:r>
              </a:p>
              <a:p>
                <a:pPr marL="514350" indent="-514350" eaLnBrk="1" hangingPunct="1">
                  <a:buFont typeface="+mj-lt"/>
                  <a:buAutoNum type="arabicPeriod"/>
                </a:pPr>
                <a:r>
                  <a:rPr lang="en-US" altLang="zh-TW" sz="2400" dirty="0"/>
                  <a:t>Calculate fitting coefficients,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𝑘</m:t>
                        </m:r>
                      </m:e>
                      <m:sub>
                        <m:r>
                          <a:rPr lang="en-US" altLang="zh-TW" sz="2400" b="0" i="1" smtClean="0">
                            <a:latin typeface="Cambria Math"/>
                          </a:rPr>
                          <m:t>1</m:t>
                        </m:r>
                      </m:sub>
                    </m:sSub>
                  </m:oMath>
                </a14:m>
                <a:r>
                  <a:rPr lang="en-US" altLang="zh-TW" sz="2400" dirty="0"/>
                  <a:t> through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a:rPr>
                          <m:t>𝑘</m:t>
                        </m:r>
                      </m:e>
                      <m:sub>
                        <m:r>
                          <a:rPr lang="en-US" altLang="zh-TW" sz="2400" b="0" i="1" smtClean="0">
                            <a:latin typeface="Cambria Math" panose="02040503050406030204" pitchFamily="18" charset="0"/>
                          </a:rPr>
                          <m:t>10</m:t>
                        </m:r>
                      </m:sub>
                    </m:sSub>
                  </m:oMath>
                </a14:m>
                <a:r>
                  <a:rPr lang="en-US" altLang="zh-TW" sz="2400" dirty="0"/>
                  <a:t> of cubic polynomial</a:t>
                </a:r>
              </a:p>
              <a:p>
                <a:pPr marL="514350" indent="-514350" eaLnBrk="1" hangingPunct="1">
                  <a:buFont typeface="+mj-lt"/>
                  <a:buAutoNum type="arabicPeriod"/>
                </a:pPr>
                <a:r>
                  <a:rPr lang="en-US" altLang="zh-TW" sz="2400" dirty="0"/>
                  <a:t>Use above coefficients to find gradient, gradient magnitude, and the eigenvalues and eigenvector of Hessian</a:t>
                </a:r>
              </a:p>
              <a:p>
                <a:pPr marL="514350" indent="-514350" eaLnBrk="1" hangingPunct="1">
                  <a:buFont typeface="+mj-lt"/>
                  <a:buAutoNum type="arabicPeriod"/>
                </a:pPr>
                <a:r>
                  <a:rPr lang="en-US" altLang="zh-TW" sz="2400" dirty="0"/>
                  <a:t>Search in eigenvector direction for zero crossing of first derivative</a:t>
                </a:r>
              </a:p>
              <a:p>
                <a:pPr marL="514350" indent="-514350" eaLnBrk="1" hangingPunct="1">
                  <a:buFont typeface="+mj-lt"/>
                  <a:buAutoNum type="arabicPeriod"/>
                </a:pPr>
                <a:r>
                  <a:rPr lang="en-US" altLang="zh-TW" sz="2400" dirty="0"/>
                  <a:t>R</a:t>
                </a:r>
                <a:r>
                  <a:rPr lang="en-US" altLang="zh-TW" sz="2400"/>
                  <a:t>ecompute </a:t>
                </a:r>
                <a:r>
                  <a:rPr lang="en-US" altLang="zh-TW" sz="2400" dirty="0"/>
                  <a:t>gradient, gradient magnitude, second derivative at each zero crossing of the first directional derivative, then classify</a:t>
                </a:r>
              </a:p>
              <a:p>
                <a:pPr eaLnBrk="1" hangingPunct="1"/>
                <a:endParaRPr lang="en-US" altLang="zh-TW" sz="2600" dirty="0"/>
              </a:p>
              <a:p>
                <a:pPr eaLnBrk="1" hangingPunct="1"/>
                <a:endParaRPr lang="en-US" altLang="zh-TW" sz="2600" dirty="0"/>
              </a:p>
            </p:txBody>
          </p:sp>
        </mc:Choice>
        <mc:Fallback xmlns="">
          <p:sp>
            <p:nvSpPr>
              <p:cNvPr id="63492" name="Rectangle 3"/>
              <p:cNvSpPr>
                <a:spLocks noGrp="1" noRot="1" noChangeAspect="1" noMove="1" noResize="1" noEditPoints="1" noAdjustHandles="1" noChangeArrowheads="1" noChangeShapeType="1" noTextEdit="1"/>
              </p:cNvSpPr>
              <p:nvPr>
                <p:ph type="body" sz="half" idx="1"/>
              </p:nvPr>
            </p:nvSpPr>
            <p:spPr>
              <a:xfrm>
                <a:off x="684213" y="2041525"/>
                <a:ext cx="7920037" cy="4411663"/>
              </a:xfrm>
              <a:blipFill>
                <a:blip r:embed="rId3"/>
                <a:stretch>
                  <a:fillRect l="-385" t="-967" r="-1848" b="-3177"/>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786624A6-E807-4751-84EC-143641A65F5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p:sp>
        <p:nvSpPr>
          <p:cNvPr id="5" name="頁尾版面配置區 4">
            <a:extLst>
              <a:ext uri="{FF2B5EF4-FFF2-40B4-BE49-F238E27FC236}">
                <a16:creationId xmlns:a16="http://schemas.microsoft.com/office/drawing/2014/main" id="{4C3334F0-A6CB-431B-A2B8-38A877F54C3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5AE174A-C619-4450-A0C1-188D150BAE5B}"/>
              </a:ext>
            </a:extLst>
          </p:cNvPr>
          <p:cNvSpPr>
            <a:spLocks noGrp="1"/>
          </p:cNvSpPr>
          <p:nvPr>
            <p:ph type="sldNum" sz="quarter" idx="4"/>
          </p:nvPr>
        </p:nvSpPr>
        <p:spPr/>
        <p:txBody>
          <a:bodyPr/>
          <a:lstStyle/>
          <a:p>
            <a:fld id="{D14E9653-E941-43F1-AAD4-97DDCA7ECE97}" type="slidenum">
              <a:rPr lang="zh-TW" altLang="en-US" smtClean="0"/>
              <a:t>14</a:t>
            </a:fld>
            <a:endParaRPr lang="zh-TW" altLang="en-US"/>
          </a:p>
        </p:txBody>
      </p:sp>
      <p:sp>
        <p:nvSpPr>
          <p:cNvPr id="7" name="內容版面配置區 6">
            <a:extLst>
              <a:ext uri="{FF2B5EF4-FFF2-40B4-BE49-F238E27FC236}">
                <a16:creationId xmlns:a16="http://schemas.microsoft.com/office/drawing/2014/main" id="{9940E44F-7C49-43C7-A34B-859182536586}"/>
              </a:ext>
            </a:extLst>
          </p:cNvPr>
          <p:cNvSpPr>
            <a:spLocks noGrp="1"/>
          </p:cNvSpPr>
          <p:nvPr>
            <p:ph idx="1"/>
          </p:nvPr>
        </p:nvSpPr>
        <p:spPr>
          <a:xfrm>
            <a:off x="714412" y="1835150"/>
            <a:ext cx="8229600" cy="4411663"/>
          </a:xfrm>
        </p:spPr>
        <p:txBody>
          <a:bodyPr/>
          <a:lstStyle/>
          <a:p>
            <a:r>
              <a:rPr lang="zh-TW" sz="2400" dirty="0">
                <a:ea typeface="+mn-lt"/>
                <a:cs typeface="+mn-lt"/>
              </a:rPr>
              <a:t>Partial Derivatives</a:t>
            </a:r>
          </a:p>
          <a:p>
            <a:endParaRPr lang="zh-TW" sz="2400" dirty="0">
              <a:cs typeface="Arial"/>
            </a:endParaRPr>
          </a:p>
        </p:txBody>
      </p:sp>
      <p:pic>
        <p:nvPicPr>
          <p:cNvPr id="8" name="圖片 8" descr="一張含有 螢幕擷取畫面 的圖片&#10;&#10;描述是以非常高的可信度產生">
            <a:extLst>
              <a:ext uri="{FF2B5EF4-FFF2-40B4-BE49-F238E27FC236}">
                <a16:creationId xmlns:a16="http://schemas.microsoft.com/office/drawing/2014/main" id="{5C9AF515-3C80-4EA1-8484-7E9D2EF38A51}"/>
              </a:ext>
            </a:extLst>
          </p:cNvPr>
          <p:cNvPicPr>
            <a:picLocks noChangeAspect="1"/>
          </p:cNvPicPr>
          <p:nvPr/>
        </p:nvPicPr>
        <p:blipFill>
          <a:blip r:embed="rId3"/>
          <a:stretch>
            <a:fillRect/>
          </a:stretch>
        </p:blipFill>
        <p:spPr>
          <a:xfrm>
            <a:off x="582998" y="2325832"/>
            <a:ext cx="7978004" cy="3920981"/>
          </a:xfrm>
          <a:prstGeom prst="rect">
            <a:avLst/>
          </a:prstGeom>
        </p:spPr>
      </p:pic>
      <p:sp>
        <p:nvSpPr>
          <p:cNvPr id="3" name="文字方塊 2">
            <a:extLst>
              <a:ext uri="{FF2B5EF4-FFF2-40B4-BE49-F238E27FC236}">
                <a16:creationId xmlns:a16="http://schemas.microsoft.com/office/drawing/2014/main" id="{1A2E06D1-1991-4E6F-BFFC-DA1678D0E943}"/>
              </a:ext>
            </a:extLst>
          </p:cNvPr>
          <p:cNvSpPr txBox="1"/>
          <p:nvPr/>
        </p:nvSpPr>
        <p:spPr>
          <a:xfrm>
            <a:off x="10667" y="6500813"/>
            <a:ext cx="3556954" cy="553998"/>
          </a:xfrm>
          <a:prstGeom prst="rect">
            <a:avLst/>
          </a:prstGeom>
          <a:noFill/>
        </p:spPr>
        <p:txBody>
          <a:bodyPr wrap="square" rtlCol="0">
            <a:spAutoFit/>
          </a:bodyPr>
          <a:lstStyle/>
          <a:p>
            <a:r>
              <a:rPr lang="en-US" altLang="zh-TW" sz="1200" dirty="0">
                <a:hlinkClick r:id="rId4"/>
              </a:rPr>
              <a:t>https://www.wolframalpha.com/</a:t>
            </a:r>
            <a:endParaRPr lang="en-US" altLang="zh-TW" sz="1200" dirty="0"/>
          </a:p>
          <a:p>
            <a:endParaRPr lang="en-US" altLang="zh-TW" dirty="0"/>
          </a:p>
        </p:txBody>
      </p:sp>
    </p:spTree>
    <p:extLst>
      <p:ext uri="{BB962C8B-B14F-4D97-AF65-F5344CB8AC3E}">
        <p14:creationId xmlns:p14="http://schemas.microsoft.com/office/powerpoint/2010/main" val="38855279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843213" y="2924175"/>
            <a:ext cx="3382962" cy="1458913"/>
          </a:xfrm>
        </p:spPr>
        <p:txBody>
          <a:bodyPr/>
          <a:lstStyle/>
          <a:p>
            <a:pPr eaLnBrk="1" hangingPunct="1"/>
            <a:r>
              <a:rPr lang="en-US" altLang="zh-TW" sz="8900"/>
              <a:t>END</a:t>
            </a:r>
          </a:p>
        </p:txBody>
      </p:sp>
      <p:sp>
        <p:nvSpPr>
          <p:cNvPr id="2" name="頁尾版面配置區 1">
            <a:extLst>
              <a:ext uri="{FF2B5EF4-FFF2-40B4-BE49-F238E27FC236}">
                <a16:creationId xmlns:a16="http://schemas.microsoft.com/office/drawing/2014/main" id="{B22D25D9-7118-4F60-A728-80A74AD484E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投影片編號版面配置區 3">
            <a:extLst>
              <a:ext uri="{FF2B5EF4-FFF2-40B4-BE49-F238E27FC236}">
                <a16:creationId xmlns:a16="http://schemas.microsoft.com/office/drawing/2014/main" id="{5D104EF8-A0D5-4253-AC87-57B5B47C991A}"/>
              </a:ext>
            </a:extLst>
          </p:cNvPr>
          <p:cNvSpPr>
            <a:spLocks noGrp="1"/>
          </p:cNvSpPr>
          <p:nvPr>
            <p:ph type="sldNum" sz="quarter" idx="4"/>
          </p:nvPr>
        </p:nvSpPr>
        <p:spPr/>
        <p:txBody>
          <a:bodyPr/>
          <a:lstStyle/>
          <a:p>
            <a:fld id="{D14E9653-E941-43F1-AAD4-97DDCA7ECE97}" type="slidenum">
              <a:rPr lang="zh-TW" altLang="en-US" smtClean="0"/>
              <a:t>149</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p:sp>
        <p:nvSpPr>
          <p:cNvPr id="3" name="內容版面配置區 2"/>
          <p:cNvSpPr>
            <a:spLocks noGrp="1"/>
          </p:cNvSpPr>
          <p:nvPr>
            <p:ph idx="1"/>
          </p:nvPr>
        </p:nvSpPr>
        <p:spPr/>
        <p:txBody>
          <a:bodyPr/>
          <a:lstStyle/>
          <a:p>
            <a:r>
              <a:rPr lang="en-US" altLang="zh-TW" sz="2400" dirty="0"/>
              <a:t>Assume k = 1, setting these partial derivatives to zero and simplifying yields the matrix equation from </a:t>
            </a:r>
          </a:p>
          <a:p>
            <a:endParaRPr lang="en-US" altLang="zh-TW" sz="2000" i="1" dirty="0">
              <a:latin typeface="Cambria Math" charset="0"/>
            </a:endParaRPr>
          </a:p>
          <a:p>
            <a:endParaRPr lang="en-US" altLang="zh-TW" sz="2000" i="1" dirty="0">
              <a:latin typeface="Cambria Math" charset="0"/>
            </a:endParaRPr>
          </a:p>
          <a:p>
            <a:endParaRPr lang="en-US" altLang="zh-TW" sz="2000" i="1" dirty="0">
              <a:latin typeface="Cambria Math" charset="0"/>
            </a:endParaRPr>
          </a:p>
          <a:p>
            <a:endParaRPr lang="en-US" altLang="zh-TW" sz="2000" i="1" dirty="0">
              <a:latin typeface="Cambria Math" charset="0"/>
            </a:endParaRPr>
          </a:p>
          <a:p>
            <a:pPr marL="0" indent="0">
              <a:buNone/>
            </a:pPr>
            <a:endParaRPr lang="en-US" altLang="zh-TW" sz="2000" i="1" dirty="0">
              <a:latin typeface="Cambria Math" charset="0"/>
            </a:endParaRPr>
          </a:p>
          <a:p>
            <a:r>
              <a:rPr lang="en-US" altLang="zh-TW" sz="2400" dirty="0">
                <a:latin typeface="Times New Roman" panose="02020603050405020304" pitchFamily="18" charset="0"/>
                <a:cs typeface="Times New Roman" panose="02020603050405020304" pitchFamily="18" charset="0"/>
              </a:rPr>
              <a:t>M = -1:</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{c – b + a – f(n-1)} = -{c – b + a – f(n-1)} </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 {c – b + a – f(n-1)} = 0 </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=&gt; </a:t>
            </a:r>
            <a:r>
              <a:rPr lang="en-US" altLang="zh-TW" sz="2400" b="1" dirty="0">
                <a:latin typeface="Times New Roman" panose="02020603050405020304" pitchFamily="18" charset="0"/>
                <a:cs typeface="Times New Roman" panose="02020603050405020304" pitchFamily="18" charset="0"/>
              </a:rPr>
              <a:t>c - b + a = f(n-1)</a:t>
            </a:r>
          </a:p>
          <a:p>
            <a:pPr marL="0" lvl="0" indent="0">
              <a:spcBef>
                <a:spcPct val="30000"/>
              </a:spcBef>
              <a:buClrTx/>
              <a:buSzTx/>
              <a:buNone/>
              <a:defRPr/>
            </a:pPr>
            <a:r>
              <a:rPr lang="en-US" altLang="zh-TW" dirty="0"/>
              <a:t>                 </a:t>
            </a:r>
          </a:p>
        </p:txBody>
      </p:sp>
      <p:pic>
        <p:nvPicPr>
          <p:cNvPr id="6" name="圖片 5"/>
          <p:cNvPicPr>
            <a:picLocks noChangeAspect="1"/>
          </p:cNvPicPr>
          <p:nvPr/>
        </p:nvPicPr>
        <p:blipFill>
          <a:blip r:embed="rId3"/>
          <a:stretch>
            <a:fillRect/>
          </a:stretch>
        </p:blipFill>
        <p:spPr>
          <a:xfrm>
            <a:off x="1331640" y="2893204"/>
            <a:ext cx="6019800" cy="1809750"/>
          </a:xfrm>
          <a:prstGeom prst="rect">
            <a:avLst/>
          </a:prstGeom>
        </p:spPr>
      </p:pic>
      <p:sp>
        <p:nvSpPr>
          <p:cNvPr id="7" name="文字方塊 6"/>
          <p:cNvSpPr txBox="1"/>
          <p:nvPr/>
        </p:nvSpPr>
        <p:spPr>
          <a:xfrm>
            <a:off x="7403832" y="3429000"/>
            <a:ext cx="595035" cy="523220"/>
          </a:xfrm>
          <a:prstGeom prst="rect">
            <a:avLst/>
          </a:prstGeom>
          <a:noFill/>
        </p:spPr>
        <p:txBody>
          <a:bodyPr wrap="none" rtlCol="0">
            <a:spAutoFit/>
          </a:bodyPr>
          <a:lstStyle/>
          <a:p>
            <a:r>
              <a:rPr lang="en-US" altLang="zh-CN" sz="2800" dirty="0"/>
              <a:t>=0</a:t>
            </a:r>
            <a:endParaRPr lang="en-US" altLang="zh-TW" sz="2800" dirty="0"/>
          </a:p>
        </p:txBody>
      </p:sp>
      <p:sp>
        <p:nvSpPr>
          <p:cNvPr id="5" name="頁尾版面配置區 4">
            <a:extLst>
              <a:ext uri="{FF2B5EF4-FFF2-40B4-BE49-F238E27FC236}">
                <a16:creationId xmlns:a16="http://schemas.microsoft.com/office/drawing/2014/main" id="{D5A59CBA-A343-4E55-A8D4-6560C4D5E1D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577012AD-491A-43A1-AD74-1C7E56EC2586}"/>
              </a:ext>
            </a:extLst>
          </p:cNvPr>
          <p:cNvSpPr>
            <a:spLocks noGrp="1"/>
          </p:cNvSpPr>
          <p:nvPr>
            <p:ph type="sldNum" sz="quarter" idx="4"/>
          </p:nvPr>
        </p:nvSpPr>
        <p:spPr/>
        <p:txBody>
          <a:bodyPr/>
          <a:lstStyle/>
          <a:p>
            <a:fld id="{D14E9653-E941-43F1-AAD4-97DDCA7ECE97}" type="slidenum">
              <a:rPr lang="zh-TW" altLang="en-US" smtClean="0"/>
              <a:t>15</a:t>
            </a:fld>
            <a:endParaRPr lang="zh-TW" altLang="en-US"/>
          </a:p>
        </p:txBody>
      </p:sp>
    </p:spTree>
    <p:extLst>
      <p:ext uri="{BB962C8B-B14F-4D97-AF65-F5344CB8AC3E}">
        <p14:creationId xmlns:p14="http://schemas.microsoft.com/office/powerpoint/2010/main" val="291371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p:sp>
        <p:nvSpPr>
          <p:cNvPr id="3" name="內容版面配置區 2"/>
          <p:cNvSpPr>
            <a:spLocks noGrp="1"/>
          </p:cNvSpPr>
          <p:nvPr>
            <p:ph idx="1"/>
          </p:nvPr>
        </p:nvSpPr>
        <p:spPr/>
        <p:txBody>
          <a:bodyPr/>
          <a:lstStyle/>
          <a:p>
            <a:pPr marL="0" indent="0">
              <a:buNone/>
            </a:pPr>
            <a:endParaRPr lang="en-US" altLang="zh-TW" sz="2400" i="1" dirty="0">
              <a:latin typeface="Cambria Math" charset="0"/>
            </a:endParaRPr>
          </a:p>
          <a:p>
            <a:endParaRPr lang="en-US" altLang="zh-TW" sz="2400" i="1" dirty="0">
              <a:latin typeface="Cambria Math" charset="0"/>
            </a:endParaRPr>
          </a:p>
          <a:p>
            <a:endParaRPr lang="en-US" altLang="zh-TW" sz="2400" i="1" dirty="0">
              <a:latin typeface="Cambria Math" charset="0"/>
            </a:endParaRPr>
          </a:p>
          <a:p>
            <a:pPr marL="0" indent="0">
              <a:buNone/>
            </a:pPr>
            <a:endParaRPr lang="en-US" altLang="zh-TW" sz="2000" i="1" dirty="0">
              <a:latin typeface="Cambria Math" charset="0"/>
            </a:endParaRPr>
          </a:p>
          <a:p>
            <a:r>
              <a:rPr lang="en-US" altLang="zh-TW" sz="2400" dirty="0">
                <a:latin typeface="Times New Roman" panose="02020603050405020304" pitchFamily="18" charset="0"/>
                <a:cs typeface="Times New Roman" panose="02020603050405020304" pitchFamily="18" charset="0"/>
              </a:rPr>
              <a:t>M = 0:</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a – f(n) =&gt; </a:t>
            </a:r>
            <a:r>
              <a:rPr lang="en-US" altLang="zh-TW" sz="2400" b="1" dirty="0">
                <a:latin typeface="Times New Roman" panose="02020603050405020304" pitchFamily="18" charset="0"/>
                <a:cs typeface="Times New Roman" panose="02020603050405020304" pitchFamily="18" charset="0"/>
              </a:rPr>
              <a:t>a = f(n)</a:t>
            </a:r>
          </a:p>
          <a:p>
            <a:r>
              <a:rPr lang="en-US" altLang="zh-TW" sz="2400" dirty="0">
                <a:latin typeface="Times New Roman" panose="02020603050405020304" pitchFamily="18" charset="0"/>
                <a:cs typeface="Times New Roman" panose="02020603050405020304" pitchFamily="18" charset="0"/>
              </a:rPr>
              <a:t>M = 1:</a:t>
            </a:r>
          </a:p>
          <a:p>
            <a:pPr marL="0" indent="0">
              <a:buNone/>
            </a:pPr>
            <a:r>
              <a:rPr lang="en-US" altLang="zh-TW" sz="2400" dirty="0">
                <a:latin typeface="Times New Roman" panose="02020603050405020304" pitchFamily="18" charset="0"/>
                <a:cs typeface="Times New Roman" panose="02020603050405020304" pitchFamily="18" charset="0"/>
              </a:rPr>
              <a:t>c + b + a – f(n+1) = 0 </a:t>
            </a:r>
          </a:p>
          <a:p>
            <a:pPr marL="0" indent="0">
              <a:buNone/>
            </a:pPr>
            <a:r>
              <a:rPr lang="en-US" altLang="zh-TW" sz="2400" dirty="0">
                <a:latin typeface="Times New Roman" panose="02020603050405020304" pitchFamily="18" charset="0"/>
                <a:cs typeface="Times New Roman" panose="02020603050405020304" pitchFamily="18" charset="0"/>
              </a:rPr>
              <a:t>=&gt; </a:t>
            </a:r>
            <a:r>
              <a:rPr lang="en-US" altLang="zh-TW" sz="2400" b="1" dirty="0">
                <a:latin typeface="Times New Roman" panose="02020603050405020304" pitchFamily="18" charset="0"/>
                <a:cs typeface="Times New Roman" panose="02020603050405020304" pitchFamily="18" charset="0"/>
              </a:rPr>
              <a:t>c + b + a = f(n+1)</a:t>
            </a:r>
          </a:p>
          <a:p>
            <a:pPr marL="0" indent="0">
              <a:buNone/>
            </a:pPr>
            <a:r>
              <a:rPr lang="en-US" altLang="zh-TW" dirty="0"/>
              <a:t>                                                    </a:t>
            </a:r>
          </a:p>
        </p:txBody>
      </p:sp>
      <p:pic>
        <p:nvPicPr>
          <p:cNvPr id="6" name="圖片 5"/>
          <p:cNvPicPr>
            <a:picLocks noChangeAspect="1"/>
          </p:cNvPicPr>
          <p:nvPr/>
        </p:nvPicPr>
        <p:blipFill>
          <a:blip r:embed="rId3"/>
          <a:stretch>
            <a:fillRect/>
          </a:stretch>
        </p:blipFill>
        <p:spPr>
          <a:xfrm>
            <a:off x="1700262" y="1890380"/>
            <a:ext cx="6019800" cy="1809750"/>
          </a:xfrm>
          <a:prstGeom prst="rect">
            <a:avLst/>
          </a:prstGeom>
        </p:spPr>
      </p:pic>
      <p:sp>
        <p:nvSpPr>
          <p:cNvPr id="7" name="文字方塊 6"/>
          <p:cNvSpPr txBox="1"/>
          <p:nvPr/>
        </p:nvSpPr>
        <p:spPr>
          <a:xfrm>
            <a:off x="7730718" y="2533645"/>
            <a:ext cx="1055955" cy="523220"/>
          </a:xfrm>
          <a:prstGeom prst="rect">
            <a:avLst/>
          </a:prstGeom>
          <a:noFill/>
        </p:spPr>
        <p:txBody>
          <a:bodyPr wrap="square" rtlCol="0">
            <a:spAutoFit/>
          </a:bodyPr>
          <a:lstStyle/>
          <a:p>
            <a:r>
              <a:rPr lang="en-US" altLang="zh-CN" sz="2800" dirty="0"/>
              <a:t>=0</a:t>
            </a:r>
            <a:endParaRPr lang="en-US" altLang="zh-TW" sz="2800" dirty="0"/>
          </a:p>
        </p:txBody>
      </p:sp>
      <p:sp>
        <p:nvSpPr>
          <p:cNvPr id="5" name="頁尾版面配置區 4">
            <a:extLst>
              <a:ext uri="{FF2B5EF4-FFF2-40B4-BE49-F238E27FC236}">
                <a16:creationId xmlns:a16="http://schemas.microsoft.com/office/drawing/2014/main" id="{D30218AE-5A7E-4226-9C05-879F9075D9D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6070A2F8-DC24-4714-8DC6-165CF402874E}"/>
              </a:ext>
            </a:extLst>
          </p:cNvPr>
          <p:cNvSpPr>
            <a:spLocks noGrp="1"/>
          </p:cNvSpPr>
          <p:nvPr>
            <p:ph type="sldNum" sz="quarter" idx="4"/>
          </p:nvPr>
        </p:nvSpPr>
        <p:spPr/>
        <p:txBody>
          <a:bodyPr/>
          <a:lstStyle/>
          <a:p>
            <a:fld id="{D14E9653-E941-43F1-AAD4-97DDCA7ECE97}" type="slidenum">
              <a:rPr lang="zh-TW" altLang="en-US" smtClean="0"/>
              <a:t>16</a:t>
            </a:fld>
            <a:endParaRPr lang="zh-TW" altLang="en-US"/>
          </a:p>
        </p:txBody>
      </p:sp>
    </p:spTree>
    <p:extLst>
      <p:ext uri="{BB962C8B-B14F-4D97-AF65-F5344CB8AC3E}">
        <p14:creationId xmlns:p14="http://schemas.microsoft.com/office/powerpoint/2010/main" val="1966734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p:sp>
        <p:nvSpPr>
          <p:cNvPr id="3" name="內容版面配置區 2"/>
          <p:cNvSpPr>
            <a:spLocks noGrp="1"/>
          </p:cNvSpPr>
          <p:nvPr>
            <p:ph idx="1"/>
          </p:nvPr>
        </p:nvSpPr>
        <p:spPr/>
        <p:txBody>
          <a:bodyPr/>
          <a:lstStyle/>
          <a:p>
            <a:r>
              <a:rPr lang="en-US" altLang="zh-TW" sz="2400" dirty="0">
                <a:latin typeface="Times New Roman" panose="02020603050405020304" pitchFamily="18" charset="0"/>
                <a:cs typeface="Times New Roman" panose="02020603050405020304" pitchFamily="18" charset="0"/>
              </a:rPr>
              <a:t>M = -1: </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c - b + a = f(n-1)</a:t>
            </a:r>
          </a:p>
          <a:p>
            <a:r>
              <a:rPr lang="en-US" altLang="zh-TW" sz="2400" dirty="0">
                <a:latin typeface="Times New Roman" panose="02020603050405020304" pitchFamily="18" charset="0"/>
                <a:cs typeface="Times New Roman" panose="02020603050405020304" pitchFamily="18" charset="0"/>
              </a:rPr>
              <a:t>M = 0: </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a = f(n)</a:t>
            </a:r>
          </a:p>
          <a:p>
            <a:r>
              <a:rPr lang="en-US" altLang="zh-TW" sz="2400" dirty="0">
                <a:latin typeface="Times New Roman" panose="02020603050405020304" pitchFamily="18" charset="0"/>
                <a:cs typeface="Times New Roman" panose="02020603050405020304" pitchFamily="18" charset="0"/>
              </a:rPr>
              <a:t>M = 1: </a:t>
            </a:r>
          </a:p>
          <a:p>
            <a:pPr marL="0" indent="0">
              <a:buNone/>
            </a:pPr>
            <a:r>
              <a:rPr lang="en-US" altLang="zh-TW" sz="2400"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c + b + a = f(n+1)</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2c + 2a = f(n-1) + f(n+1)</a:t>
            </a:r>
          </a:p>
          <a:p>
            <a:pPr marL="0" lvl="0" indent="0">
              <a:spcBef>
                <a:spcPct val="30000"/>
              </a:spcBef>
              <a:buClrTx/>
              <a:buSzTx/>
              <a:buNone/>
              <a:defRPr/>
            </a:pPr>
            <a:r>
              <a:rPr lang="en-US" altLang="zh-TW" sz="2400" dirty="0">
                <a:latin typeface="Times New Roman" panose="02020603050405020304" pitchFamily="18" charset="0"/>
                <a:cs typeface="Times New Roman" panose="02020603050405020304" pitchFamily="18" charset="0"/>
              </a:rPr>
              <a:t>2c = f(n-1) + f(n+1) - 2*f(n)</a:t>
            </a:r>
          </a:p>
          <a:p>
            <a:pPr marL="0" indent="0">
              <a:buNone/>
            </a:pPr>
            <a:r>
              <a:rPr lang="en-US" altLang="zh-TW" sz="2400" dirty="0">
                <a:latin typeface="Times New Roman" panose="02020603050405020304" pitchFamily="18" charset="0"/>
                <a:cs typeface="Times New Roman" panose="02020603050405020304" pitchFamily="18" charset="0"/>
              </a:rPr>
              <a:t>2b = f(n+1) - f(n-1)</a:t>
            </a:r>
          </a:p>
          <a:p>
            <a:pPr marL="0" indent="0">
              <a:buNone/>
            </a:pPr>
            <a:endParaRPr lang="en-US" altLang="zh-TW" sz="2400" dirty="0"/>
          </a:p>
          <a:p>
            <a:pPr marL="0" indent="0">
              <a:buNone/>
            </a:pPr>
            <a:endParaRPr lang="en-US" altLang="zh-TW" sz="2400" dirty="0"/>
          </a:p>
          <a:p>
            <a:pPr marL="0" indent="0">
              <a:buNone/>
            </a:pPr>
            <a:endParaRPr lang="en-US" altLang="zh-TW" dirty="0"/>
          </a:p>
          <a:p>
            <a:pPr marL="0" indent="0">
              <a:buNone/>
            </a:pPr>
            <a:r>
              <a:rPr lang="en-US" altLang="zh-TW" dirty="0"/>
              <a:t>                                                    </a:t>
            </a:r>
          </a:p>
        </p:txBody>
      </p:sp>
      <p:sp>
        <p:nvSpPr>
          <p:cNvPr id="5" name="頁尾版面配置區 4">
            <a:extLst>
              <a:ext uri="{FF2B5EF4-FFF2-40B4-BE49-F238E27FC236}">
                <a16:creationId xmlns:a16="http://schemas.microsoft.com/office/drawing/2014/main" id="{4E757784-4D3C-472D-A11B-AACA40ADD06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AF9860EB-6E65-475F-BED9-2E02B18BCCF0}"/>
              </a:ext>
            </a:extLst>
          </p:cNvPr>
          <p:cNvSpPr>
            <a:spLocks noGrp="1"/>
          </p:cNvSpPr>
          <p:nvPr>
            <p:ph type="sldNum" sz="quarter" idx="4"/>
          </p:nvPr>
        </p:nvSpPr>
        <p:spPr/>
        <p:txBody>
          <a:bodyPr/>
          <a:lstStyle/>
          <a:p>
            <a:fld id="{D14E9653-E941-43F1-AAD4-97DDCA7ECE97}" type="slidenum">
              <a:rPr lang="zh-TW" altLang="en-US" smtClean="0"/>
              <a:t>17</a:t>
            </a:fld>
            <a:endParaRPr lang="zh-TW" altLang="en-US"/>
          </a:p>
        </p:txBody>
      </p:sp>
    </p:spTree>
    <p:extLst>
      <p:ext uri="{BB962C8B-B14F-4D97-AF65-F5344CB8AC3E}">
        <p14:creationId xmlns:p14="http://schemas.microsoft.com/office/powerpoint/2010/main" val="82063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p:sp>
        <p:nvSpPr>
          <p:cNvPr id="8" name="頁尾版面配置區 7">
            <a:extLst>
              <a:ext uri="{FF2B5EF4-FFF2-40B4-BE49-F238E27FC236}">
                <a16:creationId xmlns:a16="http://schemas.microsoft.com/office/drawing/2014/main" id="{BA6118EC-D122-4142-B431-73C0C6C21C9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3130F317-15BD-4A38-BAB8-2A23A88595EB}"/>
              </a:ext>
            </a:extLst>
          </p:cNvPr>
          <p:cNvSpPr>
            <a:spLocks noGrp="1"/>
          </p:cNvSpPr>
          <p:nvPr>
            <p:ph type="sldNum" sz="quarter" idx="4"/>
          </p:nvPr>
        </p:nvSpPr>
        <p:spPr/>
        <p:txBody>
          <a:bodyPr/>
          <a:lstStyle/>
          <a:p>
            <a:fld id="{D14E9653-E941-43F1-AAD4-97DDCA7ECE97}" type="slidenum">
              <a:rPr lang="zh-TW" altLang="en-US" smtClean="0"/>
              <a:t>18</a:t>
            </a:fld>
            <a:endParaRPr lang="zh-TW" altLang="en-US"/>
          </a:p>
        </p:txBody>
      </p:sp>
      <mc:AlternateContent xmlns:mc="http://schemas.openxmlformats.org/markup-compatibility/2006" xmlns:a14="http://schemas.microsoft.com/office/drawing/2010/main">
        <mc:Choice Requires="a14">
          <p:sp>
            <p:nvSpPr>
              <p:cNvPr id="10" name="內容版面配置區 2">
                <a:extLst>
                  <a:ext uri="{FF2B5EF4-FFF2-40B4-BE49-F238E27FC236}">
                    <a16:creationId xmlns:a16="http://schemas.microsoft.com/office/drawing/2014/main" id="{ADAD31F4-33B8-44D3-B9EA-AAA256DB4078}"/>
                  </a:ext>
                </a:extLst>
              </p:cNvPr>
              <p:cNvSpPr txBox="1">
                <a:spLocks/>
              </p:cNvSpPr>
              <p:nvPr/>
            </p:nvSpPr>
            <p:spPr bwMode="auto">
              <a:xfrm>
                <a:off x="611560" y="1844824"/>
                <a:ext cx="8455508" cy="49734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r>
                  <a:rPr lang="en-US" altLang="zh-TW" sz="2400" kern="0" dirty="0"/>
                  <a:t>Assume </a:t>
                </a:r>
                <a14:m>
                  <m:oMath xmlns:m="http://schemas.openxmlformats.org/officeDocument/2006/math">
                    <m:r>
                      <a:rPr lang="en-US" altLang="zh-TW" sz="2400" i="1" kern="0" dirty="0" smtClean="0">
                        <a:latin typeface="Cambria Math" panose="02040503050406030204" pitchFamily="18" charset="0"/>
                      </a:rPr>
                      <m:t>𝑘</m:t>
                    </m:r>
                    <m:r>
                      <a:rPr lang="en-US" altLang="zh-TW" sz="2400" i="1" kern="0" dirty="0" smtClean="0">
                        <a:latin typeface="Cambria Math" panose="02040503050406030204" pitchFamily="18" charset="0"/>
                      </a:rPr>
                      <m:t>=1</m:t>
                    </m:r>
                  </m:oMath>
                </a14:m>
                <a:r>
                  <a:rPr lang="en-US" altLang="zh-TW" sz="2400" kern="0" dirty="0"/>
                  <a:t>, setting these partial derivatives to zero</a:t>
                </a:r>
              </a:p>
              <a:p>
                <a:endParaRPr lang="en-US" altLang="zh-TW" sz="1200" kern="0"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d>
                        <m:dPr>
                          <m:ctrlPr>
                            <a:rPr lang="en-US" altLang="zh-TW" sz="2000" i="1" kern="0">
                              <a:latin typeface="Cambria Math" panose="02040503050406030204" pitchFamily="18" charset="0"/>
                            </a:rPr>
                          </m:ctrlPr>
                        </m:dPr>
                        <m:e>
                          <m:eqArr>
                            <m:eqArrPr>
                              <m:ctrlPr>
                                <a:rPr lang="en-US" altLang="zh-TW" sz="2000" i="1" kern="0">
                                  <a:latin typeface="Cambria Math" panose="02040503050406030204" pitchFamily="18" charset="0"/>
                                </a:rPr>
                              </m:ctrlPr>
                            </m:eqArrPr>
                            <m:e>
                              <m:eqArr>
                                <m:eqArrPr>
                                  <m:ctrlPr>
                                    <a:rPr lang="en-US" altLang="zh-TW" sz="2000" i="1" kern="0">
                                      <a:latin typeface="Cambria Math" panose="02040503050406030204" pitchFamily="18" charset="0"/>
                                    </a:rPr>
                                  </m:ctrlPr>
                                </m:eqArrPr>
                                <m:e>
                                  <m:r>
                                    <a:rPr lang="en-US" altLang="zh-TW" sz="2000" i="1" kern="0" smtClean="0">
                                      <a:latin typeface="Cambria Math" panose="02040503050406030204" pitchFamily="18" charset="0"/>
                                    </a:rPr>
                                    <m:t>0</m:t>
                                  </m:r>
                                </m:e>
                                <m:e>
                                  <m:r>
                                    <a:rPr lang="en-US" altLang="zh-TW" sz="2000" i="1" kern="0" smtClean="0">
                                      <a:latin typeface="Cambria Math" panose="02040503050406030204" pitchFamily="18" charset="0"/>
                                    </a:rPr>
                                    <m:t>0</m:t>
                                  </m:r>
                                </m:e>
                              </m:eqArr>
                            </m:e>
                            <m:e>
                              <m:r>
                                <a:rPr lang="en-US" altLang="zh-TW" sz="2000" i="1" kern="0" smtClean="0">
                                  <a:latin typeface="Cambria Math" panose="02040503050406030204" pitchFamily="18" charset="0"/>
                                </a:rPr>
                                <m:t>0</m:t>
                              </m:r>
                            </m:e>
                          </m:eqArr>
                        </m:e>
                      </m:d>
                      <m:r>
                        <a:rPr lang="en-US" altLang="zh-TW" sz="2000" i="1" kern="0" smtClean="0">
                          <a:latin typeface="Cambria Math" panose="02040503050406030204" pitchFamily="18" charset="0"/>
                        </a:rPr>
                        <m:t>=</m:t>
                      </m:r>
                      <m:f>
                        <m:fPr>
                          <m:ctrlPr>
                            <a:rPr lang="en-US" altLang="zh-TW" sz="2000" i="1" kern="0" smtClean="0">
                              <a:latin typeface="Cambria Math" panose="02040503050406030204" pitchFamily="18" charset="0"/>
                            </a:rPr>
                          </m:ctrlPr>
                        </m:fPr>
                        <m:num>
                          <m:r>
                            <a:rPr lang="en-US" altLang="zh-TW" sz="2000" i="1" kern="0" smtClean="0">
                              <a:latin typeface="Cambria Math" panose="02040503050406030204" pitchFamily="18" charset="0"/>
                            </a:rPr>
                            <m:t>1</m:t>
                          </m:r>
                        </m:num>
                        <m:den>
                          <m:r>
                            <a:rPr lang="en-US" altLang="zh-TW" sz="2000" i="1" kern="0" smtClean="0">
                              <a:latin typeface="Cambria Math" panose="02040503050406030204" pitchFamily="18" charset="0"/>
                            </a:rPr>
                            <m:t>2</m:t>
                          </m:r>
                        </m:den>
                      </m:f>
                      <m:d>
                        <m:dPr>
                          <m:ctrlPr>
                            <a:rPr lang="en-US" altLang="zh-TW" sz="2000" i="1" kern="0">
                              <a:latin typeface="Cambria Math" panose="02040503050406030204" pitchFamily="18" charset="0"/>
                            </a:rPr>
                          </m:ctrlPr>
                        </m:dPr>
                        <m:e>
                          <m:eqArr>
                            <m:eqArrPr>
                              <m:ctrlPr>
                                <a:rPr lang="en-US" altLang="zh-TW" sz="2000" i="1" kern="0">
                                  <a:latin typeface="Cambria Math" panose="02040503050406030204" pitchFamily="18" charset="0"/>
                                </a:rPr>
                              </m:ctrlPr>
                            </m:eqArrPr>
                            <m:e>
                              <m:eqArr>
                                <m:eqArrPr>
                                  <m:ctrlPr>
                                    <a:rPr lang="en-US" altLang="zh-TW" sz="2000" i="1" kern="0">
                                      <a:latin typeface="Cambria Math" panose="02040503050406030204" pitchFamily="18" charset="0"/>
                                    </a:rPr>
                                  </m:ctrlPr>
                                </m:eqArrPr>
                                <m:e>
                                  <m:f>
                                    <m:fPr>
                                      <m:ctrlPr>
                                        <a:rPr lang="en-US" altLang="zh-TW" sz="2000" i="1" kern="0">
                                          <a:latin typeface="Cambria Math" panose="02040503050406030204" pitchFamily="18" charset="0"/>
                                        </a:rPr>
                                      </m:ctrlPr>
                                    </m:fPr>
                                    <m:num>
                                      <m:r>
                                        <a:rPr lang="en-US" altLang="zh-TW" sz="2000" i="1" kern="0">
                                          <a:latin typeface="Cambria Math" panose="02040503050406030204" pitchFamily="18" charset="0"/>
                                        </a:rPr>
                                        <m:t>𝜕</m:t>
                                      </m:r>
                                      <m:sSubSup>
                                        <m:sSubSupPr>
                                          <m:ctrlPr>
                                            <a:rPr lang="en-US" altLang="zh-TW" sz="2000" i="1" kern="0">
                                              <a:latin typeface="Cambria Math" panose="02040503050406030204" pitchFamily="18" charset="0"/>
                                            </a:rPr>
                                          </m:ctrlPr>
                                        </m:sSubSupPr>
                                        <m:e>
                                          <m:r>
                                            <a:rPr lang="zh-TW" altLang="en-US" sz="2000" i="1" kern="0">
                                              <a:latin typeface="Cambria Math" panose="02040503050406030204" pitchFamily="18" charset="0"/>
                                            </a:rPr>
                                            <m:t>𝜀</m:t>
                                          </m:r>
                                        </m:e>
                                        <m:sub>
                                          <m:r>
                                            <a:rPr lang="en-US" altLang="zh-TW" sz="2000" i="1" kern="0">
                                              <a:latin typeface="Cambria Math" panose="02040503050406030204" pitchFamily="18" charset="0"/>
                                            </a:rPr>
                                            <m:t>𝑛</m:t>
                                          </m:r>
                                        </m:sub>
                                        <m:sup>
                                          <m:r>
                                            <a:rPr lang="en-US" altLang="zh-TW" sz="2000" i="1" kern="0">
                                              <a:latin typeface="Cambria Math" panose="02040503050406030204" pitchFamily="18" charset="0"/>
                                            </a:rPr>
                                            <m:t>2</m:t>
                                          </m:r>
                                        </m:sup>
                                      </m:sSubSup>
                                    </m:num>
                                    <m:den>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den>
                                  </m:f>
                                </m:e>
                                <m:e>
                                  <m:f>
                                    <m:fPr>
                                      <m:ctrlPr>
                                        <a:rPr lang="en-US" altLang="zh-TW" sz="2000" i="1" kern="0">
                                          <a:latin typeface="Cambria Math" panose="02040503050406030204" pitchFamily="18" charset="0"/>
                                        </a:rPr>
                                      </m:ctrlPr>
                                    </m:fPr>
                                    <m:num>
                                      <m:r>
                                        <a:rPr lang="en-US" altLang="zh-TW" sz="2000" i="1" kern="0">
                                          <a:latin typeface="Cambria Math" panose="02040503050406030204" pitchFamily="18" charset="0"/>
                                        </a:rPr>
                                        <m:t>𝜕</m:t>
                                      </m:r>
                                      <m:sSubSup>
                                        <m:sSubSupPr>
                                          <m:ctrlPr>
                                            <a:rPr lang="en-US" altLang="zh-TW" sz="2000" i="1" kern="0">
                                              <a:latin typeface="Cambria Math" panose="02040503050406030204" pitchFamily="18" charset="0"/>
                                            </a:rPr>
                                          </m:ctrlPr>
                                        </m:sSubSupPr>
                                        <m:e>
                                          <m:r>
                                            <a:rPr lang="zh-TW" altLang="en-US" sz="2000" i="1" kern="0">
                                              <a:latin typeface="Cambria Math" panose="02040503050406030204" pitchFamily="18" charset="0"/>
                                            </a:rPr>
                                            <m:t>𝜀</m:t>
                                          </m:r>
                                        </m:e>
                                        <m:sub>
                                          <m:r>
                                            <a:rPr lang="en-US" altLang="zh-TW" sz="2000" i="1" kern="0">
                                              <a:latin typeface="Cambria Math" panose="02040503050406030204" pitchFamily="18" charset="0"/>
                                            </a:rPr>
                                            <m:t>𝑛</m:t>
                                          </m:r>
                                        </m:sub>
                                        <m:sup>
                                          <m:r>
                                            <a:rPr lang="en-US" altLang="zh-TW" sz="2000" i="1" kern="0">
                                              <a:latin typeface="Cambria Math" panose="02040503050406030204" pitchFamily="18" charset="0"/>
                                            </a:rPr>
                                            <m:t>2</m:t>
                                          </m:r>
                                        </m:sup>
                                      </m:sSubSup>
                                    </m:num>
                                    <m:den>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den>
                                  </m:f>
                                </m:e>
                              </m:eqArr>
                            </m:e>
                            <m:e>
                              <m:f>
                                <m:fPr>
                                  <m:ctrlPr>
                                    <a:rPr lang="en-US" altLang="zh-TW" sz="2000" i="1" kern="0">
                                      <a:latin typeface="Cambria Math" panose="02040503050406030204" pitchFamily="18" charset="0"/>
                                    </a:rPr>
                                  </m:ctrlPr>
                                </m:fPr>
                                <m:num>
                                  <m:r>
                                    <a:rPr lang="en-US" altLang="zh-TW" sz="2000" i="1" kern="0">
                                      <a:latin typeface="Cambria Math" panose="02040503050406030204" pitchFamily="18" charset="0"/>
                                    </a:rPr>
                                    <m:t>𝜕</m:t>
                                  </m:r>
                                  <m:sSubSup>
                                    <m:sSubSupPr>
                                      <m:ctrlPr>
                                        <a:rPr lang="en-US" altLang="zh-TW" sz="2000" i="1" kern="0">
                                          <a:latin typeface="Cambria Math" panose="02040503050406030204" pitchFamily="18" charset="0"/>
                                        </a:rPr>
                                      </m:ctrlPr>
                                    </m:sSubSupPr>
                                    <m:e>
                                      <m:r>
                                        <a:rPr lang="zh-TW" altLang="en-US" sz="2000" i="1" kern="0">
                                          <a:latin typeface="Cambria Math" panose="02040503050406030204" pitchFamily="18" charset="0"/>
                                        </a:rPr>
                                        <m:t>𝜀</m:t>
                                      </m:r>
                                    </m:e>
                                    <m:sub>
                                      <m:r>
                                        <a:rPr lang="en-US" altLang="zh-TW" sz="2000" i="1" kern="0">
                                          <a:latin typeface="Cambria Math" panose="02040503050406030204" pitchFamily="18" charset="0"/>
                                        </a:rPr>
                                        <m:t>𝑛</m:t>
                                      </m:r>
                                    </m:sub>
                                    <m:sup>
                                      <m:r>
                                        <a:rPr lang="en-US" altLang="zh-TW" sz="2000" i="1" kern="0">
                                          <a:latin typeface="Cambria Math" panose="02040503050406030204" pitchFamily="18" charset="0"/>
                                        </a:rPr>
                                        <m:t>2</m:t>
                                      </m:r>
                                    </m:sup>
                                  </m:sSubSup>
                                </m:num>
                                <m:den>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den>
                              </m:f>
                            </m:e>
                          </m:eqArr>
                        </m:e>
                      </m:d>
                      <m:r>
                        <a:rPr lang="en-US" altLang="zh-TW" sz="2000" i="1" kern="0">
                          <a:latin typeface="Cambria Math" panose="02040503050406030204" pitchFamily="18" charset="0"/>
                        </a:rPr>
                        <m:t>=</m:t>
                      </m:r>
                      <m:d>
                        <m:dPr>
                          <m:ctrlPr>
                            <a:rPr lang="en-US" altLang="zh-TW" sz="2000" i="1" kern="0">
                              <a:latin typeface="Cambria Math" panose="02040503050406030204" pitchFamily="18" charset="0"/>
                            </a:rPr>
                          </m:ctrlPr>
                        </m:dPr>
                        <m:e>
                          <m:eqArr>
                            <m:eqArrPr>
                              <m:ctrlPr>
                                <a:rPr lang="en-US" altLang="zh-TW" sz="2000" i="1" kern="0">
                                  <a:latin typeface="Cambria Math" panose="02040503050406030204" pitchFamily="18" charset="0"/>
                                </a:rPr>
                              </m:ctrlPr>
                            </m:eqArrPr>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a:latin typeface="Cambria Math" panose="02040503050406030204" pitchFamily="18" charset="0"/>
                                    </a:rPr>
                                    <m:t>+1</m:t>
                                  </m:r>
                                </m:sub>
                              </m:sSub>
                            </m:e>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a:latin typeface="Cambria Math" panose="02040503050406030204" pitchFamily="18" charset="0"/>
                                    </a:rPr>
                                    <m:t>+1</m:t>
                                  </m:r>
                                </m:sub>
                              </m:sSub>
                            </m:e>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a:latin typeface="Cambria Math" panose="02040503050406030204" pitchFamily="18" charset="0"/>
                                    </a:rPr>
                                    <m:t>+1</m:t>
                                  </m:r>
                                </m:sub>
                              </m:sSub>
                            </m:e>
                          </m:eqArr>
                        </m:e>
                      </m:d>
                      <m:r>
                        <a:rPr lang="en-US" altLang="zh-TW" sz="2000" i="1" kern="0" smtClean="0">
                          <a:latin typeface="Cambria Math" panose="02040503050406030204" pitchFamily="18" charset="0"/>
                        </a:rPr>
                        <m:t>+</m:t>
                      </m:r>
                      <m:d>
                        <m:dPr>
                          <m:ctrlPr>
                            <a:rPr lang="en-US" altLang="zh-TW" sz="2000" i="1" kern="0">
                              <a:latin typeface="Cambria Math" panose="02040503050406030204" pitchFamily="18" charset="0"/>
                            </a:rPr>
                          </m:ctrlPr>
                        </m:dPr>
                        <m:e>
                          <m:eqArr>
                            <m:eqArrPr>
                              <m:ctrlPr>
                                <a:rPr lang="en-US" altLang="zh-TW" sz="2000" i="1" kern="0">
                                  <a:latin typeface="Cambria Math" panose="02040503050406030204" pitchFamily="18" charset="0"/>
                                </a:rPr>
                              </m:ctrlPr>
                            </m:eqArrPr>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sub>
                              </m:sSub>
                            </m:e>
                            <m:e>
                              <m:r>
                                <a:rPr lang="en-US" altLang="zh-TW" sz="2000" i="1" kern="0" smtClean="0">
                                  <a:latin typeface="Cambria Math" panose="02040503050406030204" pitchFamily="18" charset="0"/>
                                </a:rPr>
                                <m:t>0</m:t>
                              </m:r>
                            </m:e>
                            <m:e>
                              <m:r>
                                <a:rPr lang="en-US" altLang="zh-TW" sz="2000" i="1" kern="0" smtClean="0">
                                  <a:latin typeface="Cambria Math" panose="02040503050406030204" pitchFamily="18" charset="0"/>
                                </a:rPr>
                                <m:t>0</m:t>
                              </m:r>
                            </m:e>
                          </m:eqArr>
                        </m:e>
                      </m:d>
                      <m:r>
                        <a:rPr lang="en-US" altLang="zh-TW" sz="2000" i="1" kern="0" smtClean="0">
                          <a:latin typeface="Cambria Math" panose="02040503050406030204" pitchFamily="18" charset="0"/>
                        </a:rPr>
                        <m:t>+</m:t>
                      </m:r>
                      <m:d>
                        <m:dPr>
                          <m:ctrlPr>
                            <a:rPr lang="en-US" altLang="zh-TW" sz="2000" i="1" kern="0">
                              <a:latin typeface="Cambria Math" panose="02040503050406030204" pitchFamily="18" charset="0"/>
                            </a:rPr>
                          </m:ctrlPr>
                        </m:dPr>
                        <m:e>
                          <m:eqArr>
                            <m:eqArrPr>
                              <m:ctrlPr>
                                <a:rPr lang="en-US" altLang="zh-TW" sz="2000" i="1" kern="0">
                                  <a:latin typeface="Cambria Math" panose="02040503050406030204" pitchFamily="18" charset="0"/>
                                </a:rPr>
                              </m:ctrlPr>
                            </m:eqArrPr>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smtClea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smtClean="0">
                                      <a:latin typeface="Cambria Math" panose="02040503050406030204" pitchFamily="18" charset="0"/>
                                    </a:rPr>
                                    <m:t>−</m:t>
                                  </m:r>
                                  <m:r>
                                    <a:rPr lang="en-US" altLang="zh-TW" sz="2000" i="1" kern="0">
                                      <a:latin typeface="Cambria Math" panose="02040503050406030204" pitchFamily="18" charset="0"/>
                                    </a:rPr>
                                    <m:t>1</m:t>
                                  </m:r>
                                </m:sub>
                              </m:sSub>
                            </m:e>
                            <m:e>
                              <m:r>
                                <a:rPr lang="en-US" altLang="zh-TW" sz="2000" i="1" kern="0" smtClea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𝑏</m:t>
                                  </m:r>
                                </m:e>
                              </m:acc>
                              <m:r>
                                <a:rPr lang="en-US" altLang="zh-TW" sz="2000" i="1" kern="0" smtClea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smtClea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smtClean="0">
                                      <a:latin typeface="Cambria Math" panose="02040503050406030204" pitchFamily="18" charset="0"/>
                                    </a:rPr>
                                    <m:t>−</m:t>
                                  </m:r>
                                  <m:r>
                                    <a:rPr lang="en-US" altLang="zh-TW" sz="2000" i="1" kern="0">
                                      <a:latin typeface="Cambria Math" panose="02040503050406030204" pitchFamily="18" charset="0"/>
                                    </a:rPr>
                                    <m:t>1</m:t>
                                  </m:r>
                                </m:sub>
                              </m:sSub>
                            </m:e>
                            <m:e>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𝑐</m:t>
                                  </m:r>
                                </m:e>
                              </m:acc>
                              <m:r>
                                <a:rPr lang="en-US" altLang="zh-TW" sz="2000" i="1" kern="0" smtClea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smtClean="0">
                                      <a:latin typeface="Cambria Math" panose="02040503050406030204" pitchFamily="18" charset="0"/>
                                    </a:rPr>
                                    <m:t>𝑏</m:t>
                                  </m:r>
                                </m:e>
                              </m:acc>
                              <m:r>
                                <a:rPr lang="en-US" altLang="zh-TW" sz="2000" i="1" kern="0">
                                  <a:latin typeface="Cambria Math" panose="02040503050406030204" pitchFamily="18" charset="0"/>
                                </a:rPr>
                                <m:t>+</m:t>
                              </m:r>
                              <m:acc>
                                <m:accPr>
                                  <m:chr m:val="̂"/>
                                  <m:ctrlPr>
                                    <a:rPr lang="en-US" altLang="zh-TW" sz="2000" i="1" kern="0">
                                      <a:latin typeface="Cambria Math" panose="02040503050406030204" pitchFamily="18" charset="0"/>
                                    </a:rPr>
                                  </m:ctrlPr>
                                </m:accPr>
                                <m:e>
                                  <m:r>
                                    <a:rPr lang="en-US" altLang="zh-TW" sz="2000" i="1" kern="0">
                                      <a:latin typeface="Cambria Math" panose="02040503050406030204" pitchFamily="18" charset="0"/>
                                    </a:rPr>
                                    <m:t>𝑎</m:t>
                                  </m:r>
                                </m:e>
                              </m:acc>
                              <m:r>
                                <a:rPr lang="en-US" altLang="zh-TW" sz="2000" i="1" kern="0">
                                  <a:latin typeface="Cambria Math" panose="02040503050406030204" pitchFamily="18" charset="0"/>
                                </a:rPr>
                                <m:t>−</m:t>
                              </m:r>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𝑓</m:t>
                                  </m:r>
                                </m:e>
                                <m:sub>
                                  <m:r>
                                    <a:rPr lang="en-US" altLang="zh-TW" sz="2000" i="1" kern="0">
                                      <a:latin typeface="Cambria Math" panose="02040503050406030204" pitchFamily="18" charset="0"/>
                                    </a:rPr>
                                    <m:t>𝑛</m:t>
                                  </m:r>
                                  <m:r>
                                    <a:rPr lang="en-US" altLang="zh-TW" sz="2000" i="1" kern="0" smtClean="0">
                                      <a:latin typeface="Cambria Math" panose="02040503050406030204" pitchFamily="18" charset="0"/>
                                    </a:rPr>
                                    <m:t>−</m:t>
                                  </m:r>
                                  <m:r>
                                    <a:rPr lang="en-US" altLang="zh-TW" sz="2000" i="1" kern="0">
                                      <a:latin typeface="Cambria Math" panose="02040503050406030204" pitchFamily="18" charset="0"/>
                                    </a:rPr>
                                    <m:t>1</m:t>
                                  </m:r>
                                </m:sub>
                              </m:sSub>
                            </m:e>
                          </m:eqArr>
                        </m:e>
                      </m:d>
                    </m:oMath>
                  </m:oMathPara>
                </a14:m>
                <a:endParaRPr lang="en-US" altLang="zh-TW" sz="2000" i="1" kern="0" dirty="0">
                  <a:latin typeface="Cambria Math" panose="02040503050406030204" pitchFamily="18" charset="0"/>
                </a:endParaRPr>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TW" sz="2400" i="1" kern="0" smtClean="0">
                          <a:latin typeface="Cambria Math" panose="02040503050406030204" pitchFamily="18" charset="0"/>
                        </a:rPr>
                        <m:t>=</m:t>
                      </m:r>
                      <m:d>
                        <m:dPr>
                          <m:ctrlPr>
                            <a:rPr lang="en-US" altLang="zh-TW" sz="2400" i="1" kern="0">
                              <a:latin typeface="Cambria Math" panose="02040503050406030204" pitchFamily="18" charset="0"/>
                            </a:rPr>
                          </m:ctrlPr>
                        </m:dPr>
                        <m:e>
                          <m:eqArr>
                            <m:eqArrPr>
                              <m:ctrlPr>
                                <a:rPr lang="en-US" altLang="zh-TW" sz="2400" i="1" kern="0">
                                  <a:latin typeface="Cambria Math" panose="02040503050406030204" pitchFamily="18" charset="0"/>
                                </a:rPr>
                              </m:ctrlPr>
                            </m:eqArrPr>
                            <m:e>
                              <m:r>
                                <a:rPr lang="en-US" altLang="zh-TW" sz="2400" i="1" kern="0" smtClean="0">
                                  <a:latin typeface="Cambria Math" panose="02040503050406030204" pitchFamily="18" charset="0"/>
                                </a:rPr>
                                <m:t>2</m:t>
                              </m:r>
                              <m:acc>
                                <m:accPr>
                                  <m:chr m:val="̂"/>
                                  <m:ctrlPr>
                                    <a:rPr lang="en-US" altLang="zh-TW" sz="2400" i="1" kern="0">
                                      <a:latin typeface="Cambria Math" panose="02040503050406030204" pitchFamily="18" charset="0"/>
                                    </a:rPr>
                                  </m:ctrlPr>
                                </m:accPr>
                                <m:e>
                                  <m:r>
                                    <a:rPr lang="en-US" altLang="zh-TW" sz="2400" i="1" kern="0">
                                      <a:latin typeface="Cambria Math" panose="02040503050406030204" pitchFamily="18" charset="0"/>
                                    </a:rPr>
                                    <m:t>𝑐</m:t>
                                  </m:r>
                                </m:e>
                              </m:acc>
                              <m:r>
                                <a:rPr lang="en-US" altLang="zh-TW" sz="2400" i="1" kern="0">
                                  <a:latin typeface="Cambria Math" panose="02040503050406030204" pitchFamily="18" charset="0"/>
                                </a:rPr>
                                <m:t>+</m:t>
                              </m:r>
                              <m:r>
                                <a:rPr lang="en-US" altLang="zh-TW" sz="2400" i="1" kern="0" smtClean="0">
                                  <a:latin typeface="Cambria Math" panose="02040503050406030204" pitchFamily="18" charset="0"/>
                                </a:rPr>
                                <m:t>3</m:t>
                              </m:r>
                              <m:acc>
                                <m:accPr>
                                  <m:chr m:val="̂"/>
                                  <m:ctrlPr>
                                    <a:rPr lang="en-US" altLang="zh-TW" sz="2400" i="1" kern="0">
                                      <a:latin typeface="Cambria Math" panose="02040503050406030204" pitchFamily="18" charset="0"/>
                                    </a:rPr>
                                  </m:ctrlPr>
                                </m:accPr>
                                <m:e>
                                  <m:r>
                                    <a:rPr lang="en-US" altLang="zh-TW" sz="2400" i="1" kern="0">
                                      <a:latin typeface="Cambria Math" panose="02040503050406030204" pitchFamily="18" charset="0"/>
                                    </a:rPr>
                                    <m:t>𝑎</m:t>
                                  </m:r>
                                </m:e>
                              </m:acc>
                              <m:r>
                                <a:rPr lang="en-US" altLang="zh-TW" sz="2400" i="1" ker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a:latin typeface="Cambria Math" panose="02040503050406030204" pitchFamily="18" charset="0"/>
                                    </a:rPr>
                                    <m:t>−1</m:t>
                                  </m:r>
                                </m:sub>
                              </m:sSub>
                              <m:r>
                                <a:rPr lang="en-US" altLang="zh-TW" sz="2400" i="1" kern="0" smtClea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sub>
                              </m:sSub>
                              <m:r>
                                <a:rPr lang="en-US" altLang="zh-TW" sz="2400" i="1" kern="0" smtClea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smtClean="0">
                                      <a:latin typeface="Cambria Math" panose="02040503050406030204" pitchFamily="18" charset="0"/>
                                    </a:rPr>
                                    <m:t>+</m:t>
                                  </m:r>
                                  <m:r>
                                    <a:rPr lang="en-US" altLang="zh-TW" sz="2400" i="1" kern="0">
                                      <a:latin typeface="Cambria Math" panose="02040503050406030204" pitchFamily="18" charset="0"/>
                                    </a:rPr>
                                    <m:t>1</m:t>
                                  </m:r>
                                </m:sub>
                              </m:sSub>
                            </m:e>
                            <m:e>
                              <m:r>
                                <a:rPr lang="en-US" altLang="zh-TW" sz="2400" i="1" kern="0" smtClean="0">
                                  <a:latin typeface="Cambria Math" panose="02040503050406030204" pitchFamily="18" charset="0"/>
                                </a:rPr>
                                <m:t>2</m:t>
                              </m:r>
                              <m:acc>
                                <m:accPr>
                                  <m:chr m:val="̂"/>
                                  <m:ctrlPr>
                                    <a:rPr lang="en-US" altLang="zh-TW" sz="2400" i="1" kern="0">
                                      <a:latin typeface="Cambria Math" panose="02040503050406030204" pitchFamily="18" charset="0"/>
                                    </a:rPr>
                                  </m:ctrlPr>
                                </m:accPr>
                                <m:e>
                                  <m:r>
                                    <a:rPr lang="en-US" altLang="zh-TW" sz="2400" i="1" kern="0">
                                      <a:latin typeface="Cambria Math" panose="02040503050406030204" pitchFamily="18" charset="0"/>
                                    </a:rPr>
                                    <m:t>𝑏</m:t>
                                  </m:r>
                                </m:e>
                              </m:acc>
                              <m:r>
                                <a:rPr lang="en-US" altLang="zh-TW" sz="2400" i="1" ker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a:latin typeface="Cambria Math" panose="02040503050406030204" pitchFamily="18" charset="0"/>
                                    </a:rPr>
                                    <m:t>−1</m:t>
                                  </m:r>
                                </m:sub>
                              </m:sSub>
                              <m:r>
                                <a:rPr lang="en-US" altLang="zh-TW" sz="2400" i="1" ker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a:latin typeface="Cambria Math" panose="02040503050406030204" pitchFamily="18" charset="0"/>
                                    </a:rPr>
                                    <m:t>−1</m:t>
                                  </m:r>
                                </m:sub>
                              </m:sSub>
                            </m:e>
                            <m:e>
                              <m:r>
                                <a:rPr lang="en-US" altLang="zh-TW" sz="2400" i="1" kern="0" smtClean="0">
                                  <a:latin typeface="Cambria Math" panose="02040503050406030204" pitchFamily="18" charset="0"/>
                                </a:rPr>
                                <m:t>2</m:t>
                              </m:r>
                              <m:acc>
                                <m:accPr>
                                  <m:chr m:val="̂"/>
                                  <m:ctrlPr>
                                    <a:rPr lang="en-US" altLang="zh-TW" sz="2400" i="1" kern="0">
                                      <a:latin typeface="Cambria Math" panose="02040503050406030204" pitchFamily="18" charset="0"/>
                                    </a:rPr>
                                  </m:ctrlPr>
                                </m:accPr>
                                <m:e>
                                  <m:r>
                                    <a:rPr lang="en-US" altLang="zh-TW" sz="2400" i="1" kern="0">
                                      <a:latin typeface="Cambria Math" panose="02040503050406030204" pitchFamily="18" charset="0"/>
                                    </a:rPr>
                                    <m:t>𝑐</m:t>
                                  </m:r>
                                </m:e>
                              </m:acc>
                              <m:r>
                                <a:rPr lang="en-US" altLang="zh-TW" sz="2400" i="1" kern="0">
                                  <a:latin typeface="Cambria Math" panose="02040503050406030204" pitchFamily="18" charset="0"/>
                                </a:rPr>
                                <m:t>+</m:t>
                              </m:r>
                              <m:r>
                                <a:rPr lang="en-US" altLang="zh-TW" sz="2400" i="1" kern="0" smtClean="0">
                                  <a:latin typeface="Cambria Math" panose="02040503050406030204" pitchFamily="18" charset="0"/>
                                </a:rPr>
                                <m:t>2</m:t>
                              </m:r>
                              <m:acc>
                                <m:accPr>
                                  <m:chr m:val="̂"/>
                                  <m:ctrlPr>
                                    <a:rPr lang="en-US" altLang="zh-TW" sz="2400" i="1" kern="0">
                                      <a:latin typeface="Cambria Math" panose="02040503050406030204" pitchFamily="18" charset="0"/>
                                    </a:rPr>
                                  </m:ctrlPr>
                                </m:accPr>
                                <m:e>
                                  <m:r>
                                    <a:rPr lang="en-US" altLang="zh-TW" sz="2400" i="1" kern="0">
                                      <a:latin typeface="Cambria Math" panose="02040503050406030204" pitchFamily="18" charset="0"/>
                                    </a:rPr>
                                    <m:t>𝑎</m:t>
                                  </m:r>
                                </m:e>
                              </m:acc>
                              <m:r>
                                <a:rPr lang="en-US" altLang="zh-TW" sz="2400" i="1" ker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a:latin typeface="Cambria Math" panose="02040503050406030204" pitchFamily="18" charset="0"/>
                                    </a:rPr>
                                    <m:t>−1</m:t>
                                  </m:r>
                                </m:sub>
                              </m:sSub>
                              <m:r>
                                <a:rPr lang="en-US" altLang="zh-TW" sz="2400" i="1" kern="0">
                                  <a:latin typeface="Cambria Math" panose="02040503050406030204" pitchFamily="18" charset="0"/>
                                </a:rPr>
                                <m:t>−</m:t>
                              </m:r>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𝑓</m:t>
                                  </m:r>
                                </m:e>
                                <m:sub>
                                  <m:r>
                                    <a:rPr lang="en-US" altLang="zh-TW" sz="2400" i="1" kern="0">
                                      <a:latin typeface="Cambria Math" panose="02040503050406030204" pitchFamily="18" charset="0"/>
                                    </a:rPr>
                                    <m:t>𝑛</m:t>
                                  </m:r>
                                  <m:r>
                                    <a:rPr lang="en-US" altLang="zh-TW" sz="2400" i="1" kern="0" smtClean="0">
                                      <a:latin typeface="Cambria Math" panose="02040503050406030204" pitchFamily="18" charset="0"/>
                                    </a:rPr>
                                    <m:t>+</m:t>
                                  </m:r>
                                  <m:r>
                                    <a:rPr lang="en-US" altLang="zh-TW" sz="2400" i="1" kern="0">
                                      <a:latin typeface="Cambria Math" panose="02040503050406030204" pitchFamily="18" charset="0"/>
                                    </a:rPr>
                                    <m:t>1</m:t>
                                  </m:r>
                                </m:sub>
                              </m:sSub>
                            </m:e>
                          </m:eqArr>
                        </m:e>
                      </m:d>
                    </m:oMath>
                  </m:oMathPara>
                </a14:m>
                <a:endParaRPr lang="en-US" altLang="zh-TW" sz="2400" kern="0" dirty="0"/>
              </a:p>
              <a:p>
                <a:pPr marL="0" indent="0">
                  <a:buFont typeface="Wingdings" panose="05000000000000000000" pitchFamily="2" charset="2"/>
                  <a:buNone/>
                </a:pPr>
                <a:endParaRPr lang="en-US" altLang="zh-TW" sz="2400" kern="0" dirty="0"/>
              </a:p>
            </p:txBody>
          </p:sp>
        </mc:Choice>
        <mc:Fallback xmlns="">
          <p:sp>
            <p:nvSpPr>
              <p:cNvPr id="10" name="內容版面配置區 2">
                <a:extLst>
                  <a:ext uri="{FF2B5EF4-FFF2-40B4-BE49-F238E27FC236}">
                    <a16:creationId xmlns:a16="http://schemas.microsoft.com/office/drawing/2014/main" id="{ADAD31F4-33B8-44D3-B9EA-AAA256DB4078}"/>
                  </a:ext>
                </a:extLst>
              </p:cNvPr>
              <p:cNvSpPr txBox="1">
                <a:spLocks noRot="1" noChangeAspect="1" noMove="1" noResize="1" noEditPoints="1" noAdjustHandles="1" noChangeArrowheads="1" noChangeShapeType="1" noTextEdit="1"/>
              </p:cNvSpPr>
              <p:nvPr/>
            </p:nvSpPr>
            <p:spPr bwMode="auto">
              <a:xfrm>
                <a:off x="611560" y="1844824"/>
                <a:ext cx="8455508" cy="4973489"/>
              </a:xfrm>
              <a:prstGeom prst="rect">
                <a:avLst/>
              </a:prstGeom>
              <a:blipFill>
                <a:blip r:embed="rId3"/>
                <a:stretch>
                  <a:fillRect l="-288" t="-8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304786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8.0 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latin typeface="Calibri"/>
                <a:cs typeface="Calibri"/>
              </a:rPr>
              <a:t>8.1 Introduction</a:t>
            </a:r>
            <a:endParaRPr lang="en-US" sz="2000">
              <a:ea typeface="+mn-lt"/>
              <a:cs typeface="+mn-lt"/>
            </a:endParaRPr>
          </a:p>
          <a:p>
            <a:pPr>
              <a:lnSpc>
                <a:spcPct val="90000"/>
              </a:lnSpc>
            </a:pPr>
            <a:r>
              <a:rPr lang="en-US" sz="2000">
                <a:latin typeface="Calibri"/>
                <a:cs typeface="Calibri"/>
              </a:rPr>
              <a:t>8.2</a:t>
            </a:r>
            <a:r>
              <a:rPr lang="zh-TW" altLang="en-US" sz="2000" dirty="0">
                <a:latin typeface="Calibri"/>
                <a:cs typeface="Calibri"/>
              </a:rPr>
              <a:t> </a:t>
            </a:r>
            <a:r>
              <a:rPr lang="en-US" sz="2000">
                <a:latin typeface="Calibri"/>
                <a:cs typeface="Calibri"/>
              </a:rPr>
              <a:t>Relative Maxima</a:t>
            </a:r>
            <a:endParaRPr lang="en-US" sz="2000">
              <a:ea typeface="+mn-lt"/>
              <a:cs typeface="+mn-lt"/>
            </a:endParaRPr>
          </a:p>
          <a:p>
            <a:pPr>
              <a:lnSpc>
                <a:spcPct val="90000"/>
              </a:lnSpc>
            </a:pPr>
            <a:r>
              <a:rPr lang="en-US" sz="2000">
                <a:latin typeface="Calibri"/>
                <a:cs typeface="Calibri"/>
              </a:rPr>
              <a:t>8.3 Sloped Facet Parameter and Error Estimation</a:t>
            </a:r>
            <a:endParaRPr lang="en-US" sz="2000">
              <a:ea typeface="+mn-lt"/>
              <a:cs typeface="+mn-lt"/>
            </a:endParaRPr>
          </a:p>
          <a:p>
            <a:pPr>
              <a:lnSpc>
                <a:spcPct val="90000"/>
              </a:lnSpc>
            </a:pPr>
            <a:r>
              <a:rPr lang="en-US" sz="2000">
                <a:latin typeface="Calibri"/>
                <a:cs typeface="Calibri"/>
              </a:rPr>
              <a:t>8.4 Facet-Based Peak Noise Removal</a:t>
            </a:r>
            <a:endParaRPr lang="en-US" sz="2000">
              <a:ea typeface="+mn-lt"/>
              <a:cs typeface="+mn-lt"/>
            </a:endParaRPr>
          </a:p>
          <a:p>
            <a:pPr>
              <a:lnSpc>
                <a:spcPct val="90000"/>
              </a:lnSpc>
            </a:pPr>
            <a:r>
              <a:rPr lang="en-US" sz="2000">
                <a:latin typeface="Calibri"/>
                <a:cs typeface="Calibri"/>
              </a:rPr>
              <a:t>8.5 Iterated Facet Model</a:t>
            </a:r>
            <a:endParaRPr lang="en-US" sz="2000">
              <a:ea typeface="+mn-lt"/>
              <a:cs typeface="+mn-lt"/>
            </a:endParaRPr>
          </a:p>
          <a:p>
            <a:pPr>
              <a:lnSpc>
                <a:spcPct val="90000"/>
              </a:lnSpc>
            </a:pPr>
            <a:r>
              <a:rPr lang="en-US" sz="2000">
                <a:latin typeface="Calibri"/>
                <a:cs typeface="Calibri"/>
              </a:rPr>
              <a:t>8.6 Gradient-Based Facet Edge Detection</a:t>
            </a:r>
            <a:endParaRPr lang="en-US" sz="2000">
              <a:ea typeface="+mn-lt"/>
              <a:cs typeface="+mn-lt"/>
            </a:endParaRPr>
          </a:p>
          <a:p>
            <a:pPr>
              <a:lnSpc>
                <a:spcPct val="90000"/>
              </a:lnSpc>
            </a:pPr>
            <a:r>
              <a:rPr lang="en-US" sz="2000">
                <a:latin typeface="Calibri"/>
                <a:cs typeface="Calibri"/>
              </a:rPr>
              <a:t>8.7 Bayesian Approach to Gradient Edge Detection</a:t>
            </a:r>
            <a:endParaRPr lang="en-US" sz="2000">
              <a:ea typeface="+mn-lt"/>
              <a:cs typeface="+mn-lt"/>
            </a:endParaRPr>
          </a:p>
          <a:p>
            <a:pPr>
              <a:lnSpc>
                <a:spcPct val="90000"/>
              </a:lnSpc>
            </a:pPr>
            <a:r>
              <a:rPr lang="en-US" sz="2000">
                <a:latin typeface="Calibri"/>
                <a:cs typeface="Calibri"/>
              </a:rPr>
              <a:t>8.8 Zero-Crossing Edge Detector</a:t>
            </a:r>
            <a:endParaRPr lang="en-US" sz="2000">
              <a:latin typeface="Calibri"/>
              <a:ea typeface="+mn-lt"/>
              <a:cs typeface="Calibri"/>
            </a:endParaRPr>
          </a:p>
          <a:p>
            <a:pPr>
              <a:lnSpc>
                <a:spcPct val="90000"/>
              </a:lnSpc>
            </a:pPr>
            <a:r>
              <a:rPr lang="en-US" sz="2000">
                <a:latin typeface="Calibri"/>
                <a:cs typeface="Calibri"/>
              </a:rPr>
              <a:t>8.9 Integrated Directional Derivative Gradient Operator</a:t>
            </a:r>
            <a:endParaRPr lang="en-US" sz="2000">
              <a:latin typeface="Calibri"/>
              <a:ea typeface="+mn-lt"/>
              <a:cs typeface="Calibri"/>
            </a:endParaRPr>
          </a:p>
          <a:p>
            <a:pPr>
              <a:lnSpc>
                <a:spcPct val="90000"/>
              </a:lnSpc>
            </a:pPr>
            <a:r>
              <a:rPr lang="en-US" sz="2000">
                <a:latin typeface="Calibri"/>
                <a:cs typeface="Calibri"/>
              </a:rPr>
              <a:t>8.10 Corner Detection</a:t>
            </a:r>
            <a:endParaRPr lang="en-US" sz="2000">
              <a:latin typeface="Calibri"/>
              <a:ea typeface="+mn-lt"/>
              <a:cs typeface="Calibri"/>
            </a:endParaRPr>
          </a:p>
          <a:p>
            <a:pPr>
              <a:lnSpc>
                <a:spcPct val="90000"/>
              </a:lnSpc>
            </a:pPr>
            <a:r>
              <a:rPr lang="en-US" sz="2000">
                <a:latin typeface="Calibri"/>
                <a:cs typeface="Calibri"/>
              </a:rPr>
              <a:t>8.11 Isotropic Derivative</a:t>
            </a:r>
            <a:endParaRPr lang="en-US" sz="2000">
              <a:latin typeface="Calibri"/>
              <a:ea typeface="+mn-lt"/>
              <a:cs typeface="Calibri"/>
            </a:endParaRPr>
          </a:p>
          <a:p>
            <a:pPr>
              <a:lnSpc>
                <a:spcPct val="90000"/>
              </a:lnSpc>
            </a:pPr>
            <a:r>
              <a:rPr lang="en-US" sz="2000">
                <a:latin typeface="Calibri"/>
                <a:cs typeface="Calibri"/>
              </a:rPr>
              <a:t>8.12 Ridges and Ravines on Digital Images</a:t>
            </a:r>
            <a:endParaRPr lang="en-US" sz="2000">
              <a:latin typeface="Calibri"/>
              <a:ea typeface="+mn-lt"/>
              <a:cs typeface="Calibri"/>
            </a:endParaRPr>
          </a:p>
          <a:p>
            <a:pPr>
              <a:lnSpc>
                <a:spcPct val="90000"/>
              </a:lnSpc>
            </a:pPr>
            <a:r>
              <a:rPr lang="en-US" sz="2000">
                <a:latin typeface="Calibri"/>
                <a:cs typeface="Calibri"/>
              </a:rPr>
              <a:t>8.13 Topographic Primal Sketch</a:t>
            </a:r>
            <a:endParaRPr lang="zh-TW" sz="2000">
              <a:latin typeface="Calibri"/>
              <a:cs typeface="Calibri"/>
            </a:endParaRPr>
          </a:p>
        </p:txBody>
      </p:sp>
      <p:sp>
        <p:nvSpPr>
          <p:cNvPr id="5" name="頁尾版面配置區 4">
            <a:extLst>
              <a:ext uri="{FF2B5EF4-FFF2-40B4-BE49-F238E27FC236}">
                <a16:creationId xmlns:a16="http://schemas.microsoft.com/office/drawing/2014/main" id="{730247BF-9C0A-4A8B-BD69-BEF395BD79E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D05FA0F-4461-4BB9-B99D-05DA8AE51896}"/>
              </a:ext>
            </a:extLst>
          </p:cNvPr>
          <p:cNvSpPr>
            <a:spLocks noGrp="1"/>
          </p:cNvSpPr>
          <p:nvPr>
            <p:ph type="sldNum" sz="quarter" idx="4"/>
          </p:nvPr>
        </p:nvSpPr>
        <p:spPr/>
        <p:txBody>
          <a:bodyPr/>
          <a:lstStyle/>
          <a:p>
            <a:fld id="{D14E9653-E941-43F1-AAD4-97DDCA7ECE97}" type="slidenum">
              <a:rPr lang="zh-TW" altLang="en-US" smtClean="0"/>
              <a:t>1</a:t>
            </a:fld>
            <a:endParaRPr lang="zh-TW" altLang="en-US"/>
          </a:p>
        </p:txBody>
      </p:sp>
    </p:spTree>
    <p:extLst>
      <p:ext uri="{BB962C8B-B14F-4D97-AF65-F5344CB8AC3E}">
        <p14:creationId xmlns:p14="http://schemas.microsoft.com/office/powerpoint/2010/main" val="400529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Assume k = 1, setting these partial derivatives to zero and simplifying yields the matrix equation from </a:t>
                </a:r>
              </a:p>
              <a:p>
                <a:endParaRPr lang="en-US" altLang="zh-TW" sz="2000" i="1" dirty="0">
                  <a:latin typeface="Cambria Math" charset="0"/>
                </a:endParaRPr>
              </a:p>
              <a:p>
                <a:endParaRPr lang="en-US" altLang="zh-TW" sz="2000" i="1" dirty="0">
                  <a:latin typeface="Cambria Math" charset="0"/>
                </a:endParaRPr>
              </a:p>
              <a:p>
                <a:endParaRPr lang="en-US" altLang="zh-TW" sz="2000" i="1" dirty="0">
                  <a:latin typeface="Cambria Math" charset="0"/>
                </a:endParaRPr>
              </a:p>
              <a:p>
                <a:endParaRPr lang="en-US" altLang="zh-TW" sz="2000" i="1" dirty="0">
                  <a:latin typeface="Cambria Math" charset="0"/>
                </a:endParaRPr>
              </a:p>
              <a:p>
                <a:pPr marL="0" indent="0">
                  <a:buNone/>
                </a:pPr>
                <a:endParaRPr lang="en-US" altLang="zh-TW" sz="2000" i="1" dirty="0">
                  <a:latin typeface="Cambria Math" charset="0"/>
                </a:endParaRPr>
              </a:p>
              <a:p>
                <a14:m>
                  <m:oMath xmlns:m="http://schemas.openxmlformats.org/officeDocument/2006/math">
                    <m:d>
                      <m:dPr>
                        <m:begChr m:val="["/>
                        <m:endChr m:val="]"/>
                        <m:ctrlPr>
                          <a:rPr lang="en-US" altLang="zh-TW" sz="2000" i="1">
                            <a:latin typeface="Cambria Math" panose="02040503050406030204" pitchFamily="18" charset="0"/>
                          </a:rPr>
                        </m:ctrlPr>
                      </m:dPr>
                      <m:e>
                        <m:m>
                          <m:mPr>
                            <m:mcs>
                              <m:mc>
                                <m:mcPr>
                                  <m:count m:val="1"/>
                                  <m:mcJc m:val="center"/>
                                </m:mcPr>
                              </m:mc>
                            </m:mcs>
                            <m:ctrlPr>
                              <a:rPr lang="en-US" altLang="zh-TW" sz="2000" i="1">
                                <a:latin typeface="Cambria Math" panose="02040503050406030204" pitchFamily="18" charset="0"/>
                              </a:rPr>
                            </m:ctrlPr>
                          </m:mPr>
                          <m:mr>
                            <m:e>
                              <m:r>
                                <a:rPr lang="en-US" altLang="zh-TW" sz="2000" i="1">
                                  <a:latin typeface="Cambria Math" panose="02040503050406030204" pitchFamily="18" charset="0"/>
                                </a:rPr>
                                <m:t>2</m:t>
                              </m:r>
                              <m:acc>
                                <m:accPr>
                                  <m:chr m:val="̂"/>
                                  <m:ctrlPr>
                                    <a:rPr lang="en-US" altLang="zh-TW" sz="2000" i="1">
                                      <a:latin typeface="Cambria Math" panose="02040503050406030204" pitchFamily="18" charset="0"/>
                                    </a:rPr>
                                  </m:ctrlPr>
                                </m:accPr>
                                <m:e>
                                  <m:r>
                                    <m:rPr>
                                      <m:sty m:val="p"/>
                                    </m:rPr>
                                    <a:rPr lang="en-US" altLang="zh-TW" sz="2000">
                                      <a:latin typeface="Cambria Math" panose="02040503050406030204" pitchFamily="18" charset="0"/>
                                    </a:rPr>
                                    <m:t>c</m:t>
                                  </m:r>
                                </m:e>
                              </m:acc>
                              <m:r>
                                <a:rPr lang="en-US" altLang="zh-TW" sz="2000" i="1">
                                  <a:latin typeface="Cambria Math" panose="02040503050406030204" pitchFamily="18" charset="0"/>
                                </a:rPr>
                                <m:t>+3</m:t>
                              </m:r>
                              <m:acc>
                                <m:accPr>
                                  <m:chr m:val="̂"/>
                                  <m:ctrlPr>
                                    <a:rPr lang="en-US" altLang="zh-TW" sz="2000" i="1">
                                      <a:latin typeface="Cambria Math" panose="02040503050406030204" pitchFamily="18" charset="0"/>
                                    </a:rPr>
                                  </m:ctrlPr>
                                </m:accPr>
                                <m:e>
                                  <m:r>
                                    <m:rPr>
                                      <m:sty m:val="p"/>
                                    </m:rPr>
                                    <a:rPr lang="en-US" altLang="zh-TW" sz="2000">
                                      <a:latin typeface="Cambria Math" panose="02040503050406030204" pitchFamily="18" charset="0"/>
                                    </a:rPr>
                                    <m:t>a</m:t>
                                  </m:r>
                                </m:e>
                              </m:acc>
                            </m:e>
                          </m:mr>
                          <m:mr>
                            <m:e>
                              <m:r>
                                <a:rPr lang="en-US" altLang="zh-TW" sz="2000" b="0" i="1" smtClean="0">
                                  <a:latin typeface="Cambria Math" panose="02040503050406030204" pitchFamily="18" charset="0"/>
                                </a:rPr>
                                <m:t>2</m:t>
                              </m:r>
                              <m:acc>
                                <m:accPr>
                                  <m:chr m:val="̂"/>
                                  <m:ctrlPr>
                                    <a:rPr lang="en-US" altLang="zh-TW" sz="2000" i="1">
                                      <a:latin typeface="Cambria Math" panose="02040503050406030204" pitchFamily="18" charset="0"/>
                                    </a:rPr>
                                  </m:ctrlPr>
                                </m:accPr>
                                <m:e>
                                  <m:r>
                                    <m:rPr>
                                      <m:sty m:val="p"/>
                                    </m:rPr>
                                    <a:rPr lang="en-US" altLang="zh-TW" sz="2000">
                                      <a:latin typeface="Cambria Math" panose="02040503050406030204" pitchFamily="18" charset="0"/>
                                    </a:rPr>
                                    <m:t>b</m:t>
                                  </m:r>
                                </m:e>
                              </m:acc>
                            </m:e>
                          </m:mr>
                          <m:mr>
                            <m:e>
                              <m:r>
                                <a:rPr lang="en-US" altLang="zh-TW" sz="2000" i="1">
                                  <a:latin typeface="Cambria Math" panose="02040503050406030204" pitchFamily="18" charset="0"/>
                                </a:rPr>
                                <m:t>2</m:t>
                              </m:r>
                              <m:acc>
                                <m:accPr>
                                  <m:chr m:val="̂"/>
                                  <m:ctrlPr>
                                    <a:rPr lang="en-US" altLang="zh-TW" sz="2000" i="1">
                                      <a:latin typeface="Cambria Math" panose="02040503050406030204" pitchFamily="18" charset="0"/>
                                    </a:rPr>
                                  </m:ctrlPr>
                                </m:accPr>
                                <m:e>
                                  <m:r>
                                    <m:rPr>
                                      <m:sty m:val="p"/>
                                    </m:rPr>
                                    <a:rPr lang="en-US" altLang="zh-TW" sz="2000">
                                      <a:latin typeface="Cambria Math" panose="02040503050406030204" pitchFamily="18" charset="0"/>
                                    </a:rPr>
                                    <m:t>c</m:t>
                                  </m:r>
                                </m:e>
                              </m:acc>
                              <m:r>
                                <a:rPr lang="en-US" altLang="zh-TW" sz="2000" i="1">
                                  <a:latin typeface="Cambria Math" panose="02040503050406030204" pitchFamily="18" charset="0"/>
                                </a:rPr>
                                <m:t>+</m:t>
                              </m:r>
                              <m:r>
                                <a:rPr lang="en-US" altLang="zh-TW" sz="2000" b="0" i="1" smtClean="0">
                                  <a:latin typeface="Cambria Math" panose="02040503050406030204" pitchFamily="18" charset="0"/>
                                </a:rPr>
                                <m:t>2</m:t>
                              </m:r>
                              <m:acc>
                                <m:accPr>
                                  <m:chr m:val="̂"/>
                                  <m:ctrlPr>
                                    <a:rPr lang="en-US" altLang="zh-TW" sz="2000" i="1">
                                      <a:latin typeface="Cambria Math" panose="02040503050406030204" pitchFamily="18" charset="0"/>
                                    </a:rPr>
                                  </m:ctrlPr>
                                </m:accPr>
                                <m:e>
                                  <m:r>
                                    <m:rPr>
                                      <m:sty m:val="p"/>
                                    </m:rPr>
                                    <a:rPr lang="en-US" altLang="zh-TW" sz="2000">
                                      <a:latin typeface="Cambria Math" panose="02040503050406030204" pitchFamily="18" charset="0"/>
                                    </a:rPr>
                                    <m:t>a</m:t>
                                  </m:r>
                                </m:e>
                              </m:acc>
                            </m:e>
                          </m:mr>
                        </m:m>
                      </m:e>
                    </m:d>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1"/>
                                  <m:mcJc m:val="center"/>
                                </m:mcPr>
                              </m:mc>
                            </m:mcs>
                            <m:ctrlPr>
                              <a:rPr lang="en-US" altLang="zh-TW" sz="2000" b="0" i="1" smtClean="0">
                                <a:latin typeface="Cambria Math" panose="02040503050406030204" pitchFamily="18" charset="0"/>
                              </a:rPr>
                            </m:ctrlPr>
                          </m:mPr>
                          <m:m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𝑛</m:t>
                                  </m:r>
                                  <m:r>
                                    <a:rPr lang="en-US" altLang="zh-TW" sz="2000" i="1">
                                      <a:latin typeface="Cambria Math" panose="02040503050406030204" pitchFamily="18" charset="0"/>
                                    </a:rPr>
                                    <m:t>+1</m:t>
                                  </m:r>
                                </m:sub>
                              </m:sSub>
                              <m:r>
                                <m:rPr>
                                  <m:brk m:alnAt="7"/>
                                </m:rP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𝑛</m:t>
                                  </m:r>
                                </m:sub>
                              </m:sSub>
                              <m:r>
                                <m:rPr>
                                  <m:brk m:alnAt="7"/>
                                </m:rP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𝑛</m:t>
                                  </m:r>
                                  <m:r>
                                    <a:rPr lang="en-US" altLang="zh-TW" sz="2000" i="1">
                                      <a:latin typeface="Cambria Math" panose="02040503050406030204" pitchFamily="18" charset="0"/>
                                    </a:rPr>
                                    <m:t>−1</m:t>
                                  </m:r>
                                </m:sub>
                              </m:sSub>
                            </m:e>
                          </m:mr>
                          <m:mr>
                            <m:e>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𝑓</m:t>
                                  </m:r>
                                </m:e>
                                <m:sub>
                                  <m:r>
                                    <a:rPr lang="en-US" altLang="zh-TW" sz="2000" b="0" i="1" smtClean="0">
                                      <a:latin typeface="Cambria Math" panose="02040503050406030204" pitchFamily="18" charset="0"/>
                                    </a:rPr>
                                    <m:t>𝑛</m:t>
                                  </m:r>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𝑓</m:t>
                                  </m:r>
                                </m:e>
                                <m:sub>
                                  <m:r>
                                    <a:rPr lang="en-US" altLang="zh-TW" sz="2000" b="0" i="1" smtClean="0">
                                      <a:latin typeface="Cambria Math" panose="02040503050406030204" pitchFamily="18" charset="0"/>
                                    </a:rPr>
                                    <m:t>𝑛</m:t>
                                  </m:r>
                                  <m:r>
                                    <a:rPr lang="en-US" altLang="zh-TW" sz="2000" b="0" i="1" smtClean="0">
                                      <a:latin typeface="Cambria Math" panose="02040503050406030204" pitchFamily="18" charset="0"/>
                                    </a:rPr>
                                    <m:t>−1</m:t>
                                  </m:r>
                                </m:sub>
                              </m:sSub>
                            </m:e>
                          </m:mr>
                          <m:mr>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𝑛</m:t>
                                  </m:r>
                                  <m:r>
                                    <a:rPr lang="en-US" altLang="zh-TW" sz="2000" i="1">
                                      <a:latin typeface="Cambria Math" panose="02040503050406030204" pitchFamily="18" charset="0"/>
                                    </a:rPr>
                                    <m:t>+1</m:t>
                                  </m:r>
                                </m:sub>
                              </m:sSub>
                              <m:r>
                                <m:rPr>
                                  <m:brk m:alnAt="7"/>
                                </m:rP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𝑓</m:t>
                                  </m:r>
                                </m:e>
                                <m:sub>
                                  <m:r>
                                    <a:rPr lang="en-US" altLang="zh-TW" sz="2000" i="1">
                                      <a:latin typeface="Cambria Math" panose="02040503050406030204" pitchFamily="18" charset="0"/>
                                    </a:rPr>
                                    <m:t>𝑛</m:t>
                                  </m:r>
                                  <m:r>
                                    <a:rPr lang="en-US" altLang="zh-TW" sz="2000" i="1">
                                      <a:latin typeface="Cambria Math" panose="02040503050406030204" pitchFamily="18" charset="0"/>
                                    </a:rPr>
                                    <m:t>−1</m:t>
                                  </m:r>
                                </m:sub>
                              </m:sSub>
                            </m:e>
                          </m:mr>
                        </m:m>
                      </m:e>
                    </m:d>
                  </m:oMath>
                </a14:m>
                <a:r>
                  <a:rPr lang="en-US" altLang="zh-TW" sz="2000" i="1" dirty="0"/>
                  <a:t> </a:t>
                </a:r>
              </a:p>
              <a:p>
                <a:pPr marL="0" indent="0">
                  <a:buNone/>
                </a:pPr>
                <a:endParaRPr lang="en-US" altLang="zh-TW" dirty="0"/>
              </a:p>
              <a:p>
                <a:pPr marL="0" indent="0">
                  <a:buNone/>
                </a:pPr>
                <a:r>
                  <a:rPr lang="en-US" altLang="zh-TW" dirty="0"/>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a:stretch>
              </a:blipFill>
            </p:spPr>
            <p:txBody>
              <a:bodyPr/>
              <a:lstStyle/>
              <a:p>
                <a:r>
                  <a:rPr lang="zh-TW" altLang="en-US">
                    <a:noFill/>
                  </a:rPr>
                  <a:t> </a:t>
                </a:r>
              </a:p>
            </p:txBody>
          </p:sp>
        </mc:Fallback>
      </mc:AlternateContent>
      <p:pic>
        <p:nvPicPr>
          <p:cNvPr id="5" name="圖片 4"/>
          <p:cNvPicPr>
            <a:picLocks noChangeAspect="1"/>
          </p:cNvPicPr>
          <p:nvPr/>
        </p:nvPicPr>
        <p:blipFill>
          <a:blip r:embed="rId4"/>
          <a:stretch>
            <a:fillRect/>
          </a:stretch>
        </p:blipFill>
        <p:spPr>
          <a:xfrm>
            <a:off x="5436096" y="4613560"/>
            <a:ext cx="3024335" cy="1836029"/>
          </a:xfrm>
          <a:prstGeom prst="rect">
            <a:avLst/>
          </a:prstGeom>
        </p:spPr>
      </p:pic>
      <p:pic>
        <p:nvPicPr>
          <p:cNvPr id="6" name="圖片 5"/>
          <p:cNvPicPr>
            <a:picLocks noChangeAspect="1"/>
          </p:cNvPicPr>
          <p:nvPr/>
        </p:nvPicPr>
        <p:blipFill>
          <a:blip r:embed="rId5"/>
          <a:stretch>
            <a:fillRect/>
          </a:stretch>
        </p:blipFill>
        <p:spPr>
          <a:xfrm>
            <a:off x="1331640" y="2893204"/>
            <a:ext cx="6019800" cy="1809750"/>
          </a:xfrm>
          <a:prstGeom prst="rect">
            <a:avLst/>
          </a:prstGeom>
        </p:spPr>
      </p:pic>
      <p:sp>
        <p:nvSpPr>
          <p:cNvPr id="7" name="文字方塊 6"/>
          <p:cNvSpPr txBox="1"/>
          <p:nvPr/>
        </p:nvSpPr>
        <p:spPr>
          <a:xfrm>
            <a:off x="7403832" y="3429000"/>
            <a:ext cx="595035" cy="523220"/>
          </a:xfrm>
          <a:prstGeom prst="rect">
            <a:avLst/>
          </a:prstGeom>
          <a:noFill/>
        </p:spPr>
        <p:txBody>
          <a:bodyPr wrap="none" rtlCol="0">
            <a:spAutoFit/>
          </a:bodyPr>
          <a:lstStyle/>
          <a:p>
            <a:r>
              <a:rPr lang="en-US" altLang="zh-CN" sz="2800" dirty="0"/>
              <a:t>=0</a:t>
            </a:r>
            <a:endParaRPr lang="en-US" altLang="zh-TW" sz="2800" dirty="0"/>
          </a:p>
        </p:txBody>
      </p:sp>
      <p:sp>
        <p:nvSpPr>
          <p:cNvPr id="8" name="頁尾版面配置區 7">
            <a:extLst>
              <a:ext uri="{FF2B5EF4-FFF2-40B4-BE49-F238E27FC236}">
                <a16:creationId xmlns:a16="http://schemas.microsoft.com/office/drawing/2014/main" id="{BA6118EC-D122-4142-B431-73C0C6C21C9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3130F317-15BD-4A38-BAB8-2A23A88595EB}"/>
              </a:ext>
            </a:extLst>
          </p:cNvPr>
          <p:cNvSpPr>
            <a:spLocks noGrp="1"/>
          </p:cNvSpPr>
          <p:nvPr>
            <p:ph type="sldNum" sz="quarter" idx="4"/>
          </p:nvPr>
        </p:nvSpPr>
        <p:spPr/>
        <p:txBody>
          <a:bodyPr/>
          <a:lstStyle/>
          <a:p>
            <a:fld id="{D14E9653-E941-43F1-AAD4-97DDCA7ECE97}" type="slidenum">
              <a:rPr lang="zh-TW" altLang="en-US" smtClean="0"/>
              <a:t>19</a:t>
            </a:fld>
            <a:endParaRPr lang="zh-TW" altLang="en-US"/>
          </a:p>
        </p:txBody>
      </p:sp>
    </p:spTree>
    <p:extLst>
      <p:ext uri="{BB962C8B-B14F-4D97-AF65-F5344CB8AC3E}">
        <p14:creationId xmlns:p14="http://schemas.microsoft.com/office/powerpoint/2010/main" val="272509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8.2 Relative Maxima</a:t>
            </a:r>
            <a:endParaRPr lang="zh-TW" altLang="en-US" dirty="0"/>
          </a:p>
        </p:txBody>
      </p:sp>
      <mc:AlternateContent xmlns:mc="http://schemas.openxmlformats.org/markup-compatibility/2006" xmlns:a14="http://schemas.microsoft.com/office/drawing/2010/main">
        <mc:Choice Requires="a14">
          <p:sp>
            <p:nvSpPr>
              <p:cNvPr id="8" name="內容版面配置區 7"/>
              <p:cNvSpPr>
                <a:spLocks noGrp="1"/>
              </p:cNvSpPr>
              <p:nvPr>
                <p:ph idx="1"/>
              </p:nvPr>
            </p:nvSpPr>
            <p:spPr/>
            <p:txBody>
              <a:bodyPr/>
              <a:lstStyle/>
              <a:p>
                <a:r>
                  <a:rPr lang="en-US" altLang="zh-TW" sz="2400" dirty="0"/>
                  <a:t>The quadratic </a:t>
                </a:r>
                <a14:m>
                  <m:oMath xmlns:m="http://schemas.openxmlformats.org/officeDocument/2006/math">
                    <m:r>
                      <m:rPr>
                        <m:sty m:val="p"/>
                      </m:rPr>
                      <a:rPr lang="en-US" altLang="zh-TW" sz="2400" b="0" i="0" smtClean="0">
                        <a:latin typeface="Cambria Math" panose="02040503050406030204" pitchFamily="18" charset="0"/>
                      </a:rPr>
                      <m:t>y</m:t>
                    </m:r>
                    <m:r>
                      <a:rPr lang="en-US" altLang="zh-TW" sz="2400" b="0" i="0" smtClean="0">
                        <a:latin typeface="Cambria Math" panose="02040503050406030204" pitchFamily="18" charset="0"/>
                      </a:rPr>
                      <m:t>= </m:t>
                    </m:r>
                    <m:acc>
                      <m:accPr>
                        <m:chr m:val="̂"/>
                        <m:ctrlPr>
                          <a:rPr lang="en-US" altLang="zh-TW" sz="2400" i="1" smtClean="0">
                            <a:latin typeface="Cambria Math" panose="02040503050406030204" pitchFamily="18" charset="0"/>
                          </a:rPr>
                        </m:ctrlPr>
                      </m:accPr>
                      <m:e>
                        <m:r>
                          <m:rPr>
                            <m:sty m:val="p"/>
                          </m:rPr>
                          <a:rPr lang="en-US" altLang="zh-TW" sz="2400" b="0" i="0" smtClean="0">
                            <a:latin typeface="Cambria Math" panose="02040503050406030204" pitchFamily="18" charset="0"/>
                          </a:rPr>
                          <m:t>c</m:t>
                        </m:r>
                      </m:e>
                    </m:acc>
                    <m:sSup>
                      <m:sSupPr>
                        <m:ctrlPr>
                          <a:rPr lang="en-US" altLang="zh-TW" sz="2400" i="1" smtClean="0">
                            <a:latin typeface="Cambria Math" panose="02040503050406030204" pitchFamily="18" charset="0"/>
                          </a:rPr>
                        </m:ctrlPr>
                      </m:sSupPr>
                      <m:e>
                        <m:r>
                          <m:rPr>
                            <m:sty m:val="p"/>
                          </m:rPr>
                          <a:rPr lang="en-US" altLang="zh-TW" sz="2400" b="0" i="0" smtClean="0">
                            <a:latin typeface="Cambria Math" panose="02040503050406030204" pitchFamily="18" charset="0"/>
                          </a:rPr>
                          <m:t>m</m:t>
                        </m:r>
                      </m:e>
                      <m:sup>
                        <m:r>
                          <a:rPr lang="en-US" altLang="zh-TW" sz="2400" b="0" i="0" smtClean="0">
                            <a:latin typeface="Cambria Math" panose="02040503050406030204" pitchFamily="18" charset="0"/>
                          </a:rPr>
                          <m:t>2</m:t>
                        </m:r>
                      </m:sup>
                    </m:sSup>
                    <m:r>
                      <a:rPr lang="en-US" altLang="zh-TW" sz="2400" b="0" i="0" smtClean="0">
                        <a:latin typeface="Cambria Math" panose="02040503050406030204" pitchFamily="18" charset="0"/>
                      </a:rPr>
                      <m:t>+</m:t>
                    </m:r>
                    <m:acc>
                      <m:accPr>
                        <m:chr m:val="̂"/>
                        <m:ctrlPr>
                          <a:rPr lang="en-US" altLang="zh-TW" sz="2400" i="1" smtClean="0">
                            <a:latin typeface="Cambria Math" panose="02040503050406030204" pitchFamily="18" charset="0"/>
                          </a:rPr>
                        </m:ctrlPr>
                      </m:accPr>
                      <m:e>
                        <m:r>
                          <m:rPr>
                            <m:sty m:val="p"/>
                          </m:rPr>
                          <a:rPr lang="en-US" altLang="zh-TW" sz="2400" b="0" i="0" smtClean="0">
                            <a:latin typeface="Cambria Math" panose="02040503050406030204" pitchFamily="18" charset="0"/>
                          </a:rPr>
                          <m:t>b</m:t>
                        </m:r>
                      </m:e>
                    </m:acc>
                    <m:r>
                      <m:rPr>
                        <m:sty m:val="p"/>
                      </m:rPr>
                      <a:rPr lang="en-US" altLang="zh-TW" sz="2400" b="0" i="0" smtClean="0">
                        <a:latin typeface="Cambria Math" panose="02040503050406030204" pitchFamily="18" charset="0"/>
                      </a:rPr>
                      <m:t>m</m:t>
                    </m:r>
                    <m:r>
                      <a:rPr lang="en-US" altLang="zh-TW" sz="2400" b="0" i="0" smtClean="0">
                        <a:latin typeface="Cambria Math" panose="02040503050406030204" pitchFamily="18" charset="0"/>
                      </a:rPr>
                      <m:t>+</m:t>
                    </m:r>
                    <m:acc>
                      <m:accPr>
                        <m:chr m:val="̂"/>
                        <m:ctrlPr>
                          <a:rPr lang="en-US" altLang="zh-TW" sz="2400" i="1" smtClean="0">
                            <a:latin typeface="Cambria Math" panose="02040503050406030204" pitchFamily="18" charset="0"/>
                          </a:rPr>
                        </m:ctrlPr>
                      </m:accPr>
                      <m:e>
                        <m:r>
                          <m:rPr>
                            <m:sty m:val="p"/>
                          </m:rPr>
                          <a:rPr lang="en-US" altLang="zh-TW" sz="2400" b="0" i="0" smtClean="0">
                            <a:latin typeface="Cambria Math" panose="02040503050406030204" pitchFamily="18" charset="0"/>
                          </a:rPr>
                          <m:t>a</m:t>
                        </m:r>
                      </m:e>
                    </m:acc>
                  </m:oMath>
                </a14:m>
                <a:r>
                  <a:rPr lang="zh-TW" altLang="en-US" sz="2400" dirty="0"/>
                  <a:t> </a:t>
                </a:r>
                <a:r>
                  <a:rPr lang="en-US" altLang="zh-TW" sz="2400" dirty="0"/>
                  <a:t>has relative extrema at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x</m:t>
                        </m:r>
                      </m:e>
                      <m:sub>
                        <m:r>
                          <a:rPr lang="en-US" altLang="zh-TW" sz="2400" b="0" i="0" smtClean="0">
                            <a:latin typeface="Cambria Math" panose="02040503050406030204" pitchFamily="18" charset="0"/>
                          </a:rPr>
                          <m:t>0</m:t>
                        </m:r>
                      </m:sub>
                    </m:sSub>
                    <m:r>
                      <a:rPr lang="en-US" altLang="zh-TW" sz="2400" b="0" i="0" smtClean="0">
                        <a:latin typeface="Cambria Math" panose="02040503050406030204" pitchFamily="18" charset="0"/>
                      </a:rPr>
                      <m:t>=−</m:t>
                    </m:r>
                    <m:acc>
                      <m:accPr>
                        <m:chr m:val="̂"/>
                        <m:ctrlPr>
                          <a:rPr lang="en-US" altLang="zh-TW" sz="2400" b="0" i="1" smtClean="0">
                            <a:latin typeface="Cambria Math" panose="02040503050406030204" pitchFamily="18" charset="0"/>
                          </a:rPr>
                        </m:ctrlPr>
                      </m:accPr>
                      <m:e>
                        <m:r>
                          <m:rPr>
                            <m:sty m:val="p"/>
                          </m:rPr>
                          <a:rPr lang="en-US" altLang="zh-TW" sz="2400" b="0" i="0" smtClean="0">
                            <a:latin typeface="Cambria Math" panose="02040503050406030204" pitchFamily="18" charset="0"/>
                          </a:rPr>
                          <m:t>b</m:t>
                        </m:r>
                      </m:e>
                    </m:acc>
                    <m:r>
                      <a:rPr lang="en-US" altLang="zh-TW" sz="2400" b="0" i="0" smtClean="0">
                        <a:latin typeface="Cambria Math" panose="02040503050406030204" pitchFamily="18" charset="0"/>
                      </a:rPr>
                      <m:t>/2</m:t>
                    </m:r>
                    <m:acc>
                      <m:accPr>
                        <m:chr m:val="̂"/>
                        <m:ctrlPr>
                          <a:rPr lang="en-US" altLang="zh-TW" sz="2400" b="0" i="1" smtClean="0">
                            <a:latin typeface="Cambria Math" panose="02040503050406030204" pitchFamily="18" charset="0"/>
                          </a:rPr>
                        </m:ctrlPr>
                      </m:accPr>
                      <m:e>
                        <m:r>
                          <m:rPr>
                            <m:sty m:val="p"/>
                          </m:rPr>
                          <a:rPr lang="en-US" altLang="zh-TW" sz="2400" b="0" i="0" smtClean="0">
                            <a:latin typeface="Cambria Math" panose="02040503050406030204" pitchFamily="18" charset="0"/>
                          </a:rPr>
                          <m:t>c</m:t>
                        </m:r>
                      </m:e>
                    </m:acc>
                  </m:oMath>
                </a14:m>
                <a:endParaRPr lang="en-US" altLang="zh-TW" sz="2400" dirty="0"/>
              </a:p>
              <a:p>
                <a:r>
                  <a:rPr lang="en-US" altLang="zh-TW" sz="2400" dirty="0"/>
                  <a:t>The extremum is a relative maximum when </a:t>
                </a:r>
                <a14:m>
                  <m:oMath xmlns:m="http://schemas.openxmlformats.org/officeDocument/2006/math">
                    <m:acc>
                      <m:accPr>
                        <m:chr m:val="̂"/>
                        <m:ctrlPr>
                          <a:rPr lang="en-US" altLang="zh-TW" sz="2400" i="1" smtClean="0">
                            <a:latin typeface="Cambria Math" panose="02040503050406030204" pitchFamily="18" charset="0"/>
                          </a:rPr>
                        </m:ctrlPr>
                      </m:accPr>
                      <m:e>
                        <m:r>
                          <m:rPr>
                            <m:sty m:val="p"/>
                          </m:rPr>
                          <a:rPr lang="en-US" altLang="zh-TW" sz="2400" b="0" i="0" smtClean="0">
                            <a:latin typeface="Cambria Math" panose="02040503050406030204" pitchFamily="18" charset="0"/>
                          </a:rPr>
                          <m:t>c</m:t>
                        </m:r>
                      </m:e>
                    </m:acc>
                    <m:r>
                      <a:rPr lang="en-US" altLang="zh-TW" sz="2400" i="0" smtClean="0">
                        <a:latin typeface="Cambria Math" panose="02040503050406030204" pitchFamily="18" charset="0"/>
                        <a:ea typeface="Cambria Math" panose="02040503050406030204" pitchFamily="18" charset="0"/>
                      </a:rPr>
                      <m:t>&lt;</m:t>
                    </m:r>
                    <m:r>
                      <a:rPr lang="en-US" altLang="zh-TW" sz="2400" b="0" i="0" smtClean="0">
                        <a:latin typeface="Cambria Math" panose="02040503050406030204" pitchFamily="18" charset="0"/>
                        <a:ea typeface="Cambria Math" panose="02040503050406030204" pitchFamily="18" charset="0"/>
                      </a:rPr>
                      <m:t>0</m:t>
                    </m:r>
                  </m:oMath>
                </a14:m>
                <a:endParaRPr lang="en-US" altLang="zh-TW" sz="2400" dirty="0"/>
              </a:p>
              <a:p>
                <a:endParaRPr lang="en-US" altLang="zh-TW" sz="2400" dirty="0"/>
              </a:p>
              <a:p>
                <a:r>
                  <a:rPr lang="en-US" altLang="zh-TW" sz="2400" dirty="0"/>
                  <a:t>The algorithm then amounts to the following</a:t>
                </a:r>
                <a:endParaRPr lang="zh-TW" altLang="en-US" sz="2400" dirty="0"/>
              </a:p>
            </p:txBody>
          </p:sp>
        </mc:Choice>
        <mc:Fallback xmlns="">
          <p:sp>
            <p:nvSpPr>
              <p:cNvPr id="8" name="內容版面配置區 7"/>
              <p:cNvSpPr>
                <a:spLocks noGrp="1" noRot="1" noChangeAspect="1" noMove="1" noResize="1" noEditPoints="1" noAdjustHandles="1" noChangeArrowheads="1" noChangeShapeType="1" noTextEdit="1"/>
              </p:cNvSpPr>
              <p:nvPr>
                <p:ph idx="1"/>
              </p:nvPr>
            </p:nvSpPr>
            <p:spPr>
              <a:blipFill rotWithShape="0">
                <a:blip r:embed="rId3"/>
                <a:stretch>
                  <a:fillRect l="-296" t="-552" r="-444"/>
                </a:stretch>
              </a:blipFill>
            </p:spPr>
            <p:txBody>
              <a:bodyPr/>
              <a:lstStyle/>
              <a:p>
                <a:r>
                  <a:rPr lang="zh-TW" altLang="en-US">
                    <a:noFill/>
                  </a:rPr>
                  <a:t> </a:t>
                </a:r>
              </a:p>
            </p:txBody>
          </p:sp>
        </mc:Fallback>
      </mc:AlternateContent>
      <p:pic>
        <p:nvPicPr>
          <p:cNvPr id="6" name="內容版面配置區 4"/>
          <p:cNvPicPr>
            <a:picLocks noChangeAspect="1"/>
          </p:cNvPicPr>
          <p:nvPr/>
        </p:nvPicPr>
        <p:blipFill>
          <a:blip r:embed="rId4"/>
          <a:stretch>
            <a:fillRect/>
          </a:stretch>
        </p:blipFill>
        <p:spPr bwMode="auto">
          <a:xfrm>
            <a:off x="1482427" y="4653136"/>
            <a:ext cx="7222133" cy="112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頁尾版面配置區 2">
            <a:extLst>
              <a:ext uri="{FF2B5EF4-FFF2-40B4-BE49-F238E27FC236}">
                <a16:creationId xmlns:a16="http://schemas.microsoft.com/office/drawing/2014/main" id="{3DD6EC61-266C-4E3F-B360-B6EA0245E44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 name="投影片編號版面配置區 4">
            <a:extLst>
              <a:ext uri="{FF2B5EF4-FFF2-40B4-BE49-F238E27FC236}">
                <a16:creationId xmlns:a16="http://schemas.microsoft.com/office/drawing/2014/main" id="{846DBC7D-8326-4DA9-99D0-F2E850A4D31D}"/>
              </a:ext>
            </a:extLst>
          </p:cNvPr>
          <p:cNvSpPr>
            <a:spLocks noGrp="1"/>
          </p:cNvSpPr>
          <p:nvPr>
            <p:ph type="sldNum" sz="quarter" idx="4"/>
          </p:nvPr>
        </p:nvSpPr>
        <p:spPr/>
        <p:txBody>
          <a:bodyPr/>
          <a:lstStyle/>
          <a:p>
            <a:fld id="{D14E9653-E941-43F1-AAD4-97DDCA7ECE97}" type="slidenum">
              <a:rPr lang="zh-TW" altLang="en-US" smtClean="0"/>
              <a:t>20</a:t>
            </a:fld>
            <a:endParaRPr lang="zh-TW" altLang="en-US"/>
          </a:p>
        </p:txBody>
      </p:sp>
    </p:spTree>
    <p:extLst>
      <p:ext uri="{BB962C8B-B14F-4D97-AF65-F5344CB8AC3E}">
        <p14:creationId xmlns:p14="http://schemas.microsoft.com/office/powerpoint/2010/main" val="3997706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8.3 Sloped Facet Parameter and Error Estimation</a:t>
            </a:r>
            <a:endParaRPr lang="en-US" sz="2000">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9065FC42-A5F1-440A-9CD9-F92276748EE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ED7B2028-7DE4-4C46-A9F8-4F194E07EC71}"/>
              </a:ext>
            </a:extLst>
          </p:cNvPr>
          <p:cNvSpPr>
            <a:spLocks noGrp="1"/>
          </p:cNvSpPr>
          <p:nvPr>
            <p:ph type="sldNum" sz="quarter" idx="4"/>
          </p:nvPr>
        </p:nvSpPr>
        <p:spPr/>
        <p:txBody>
          <a:bodyPr/>
          <a:lstStyle/>
          <a:p>
            <a:fld id="{D14E9653-E941-43F1-AAD4-97DDCA7ECE97}" type="slidenum">
              <a:rPr lang="zh-TW" altLang="en-US" smtClean="0"/>
              <a:t>21</a:t>
            </a:fld>
            <a:endParaRPr lang="zh-TW" altLang="en-US"/>
          </a:p>
        </p:txBody>
      </p:sp>
    </p:spTree>
    <p:extLst>
      <p:ext uri="{BB962C8B-B14F-4D97-AF65-F5344CB8AC3E}">
        <p14:creationId xmlns:p14="http://schemas.microsoft.com/office/powerpoint/2010/main" val="397499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TW" dirty="0"/>
              <a:t>8.3 Sloped Facet Parameter and Error Estimation</a:t>
            </a:r>
          </a:p>
        </p:txBody>
      </p:sp>
      <p:sp>
        <p:nvSpPr>
          <p:cNvPr id="12292" name="Rectangle 3"/>
          <p:cNvSpPr>
            <a:spLocks noGrp="1" noChangeArrowheads="1"/>
          </p:cNvSpPr>
          <p:nvPr>
            <p:ph type="body" idx="1"/>
          </p:nvPr>
        </p:nvSpPr>
        <p:spPr/>
        <p:txBody>
          <a:bodyPr/>
          <a:lstStyle/>
          <a:p>
            <a:pPr eaLnBrk="1" hangingPunct="1"/>
            <a:r>
              <a:rPr lang="en-US" altLang="zh-TW" sz="2400" dirty="0"/>
              <a:t>We employ a </a:t>
            </a:r>
            <a:r>
              <a:rPr lang="en-US" altLang="zh-TW" sz="2400" dirty="0">
                <a:solidFill>
                  <a:srgbClr val="FF0000"/>
                </a:solidFill>
              </a:rPr>
              <a:t>least-squares procedure </a:t>
            </a:r>
            <a:r>
              <a:rPr lang="en-US" altLang="zh-TW" sz="2400" dirty="0"/>
              <a:t>both to </a:t>
            </a:r>
            <a:r>
              <a:rPr lang="en-US" altLang="zh-TW" sz="2400" dirty="0">
                <a:solidFill>
                  <a:srgbClr val="0000FF"/>
                </a:solidFill>
              </a:rPr>
              <a:t>estimate the parameters of the sloped facet model </a:t>
            </a:r>
            <a:r>
              <a:rPr lang="en-US" altLang="zh-TW" sz="2400" dirty="0"/>
              <a:t>for a given two-dimensional rectangular neighborhood whose row index set is R and whose column index set is C and to </a:t>
            </a:r>
            <a:r>
              <a:rPr lang="en-US" altLang="zh-TW" sz="2400" dirty="0">
                <a:solidFill>
                  <a:srgbClr val="0000FF"/>
                </a:solidFill>
              </a:rPr>
              <a:t>estimate the noise variance</a:t>
            </a:r>
          </a:p>
        </p:txBody>
      </p:sp>
      <p:sp>
        <p:nvSpPr>
          <p:cNvPr id="2" name="頁尾版面配置區 1">
            <a:extLst>
              <a:ext uri="{FF2B5EF4-FFF2-40B4-BE49-F238E27FC236}">
                <a16:creationId xmlns:a16="http://schemas.microsoft.com/office/drawing/2014/main" id="{1FD5626F-7560-45C2-AD0B-3E6C634D481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687EF6F5-B8F3-4654-B877-86765A0D46C1}"/>
              </a:ext>
            </a:extLst>
          </p:cNvPr>
          <p:cNvSpPr>
            <a:spLocks noGrp="1"/>
          </p:cNvSpPr>
          <p:nvPr>
            <p:ph type="sldNum" sz="quarter" idx="4"/>
          </p:nvPr>
        </p:nvSpPr>
        <p:spPr/>
        <p:txBody>
          <a:bodyPr/>
          <a:lstStyle/>
          <a:p>
            <a:fld id="{D14E9653-E941-43F1-AAD4-97DDCA7ECE97}" type="slidenum">
              <a:rPr lang="zh-TW" altLang="en-US" smtClean="0"/>
              <a:t>22</a:t>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TW" dirty="0"/>
              <a:t>8.3 Sloped Facet Parameter and Error Estimation</a:t>
            </a:r>
          </a:p>
        </p:txBody>
      </p:sp>
      <mc:AlternateContent xmlns:mc="http://schemas.openxmlformats.org/markup-compatibility/2006" xmlns:a14="http://schemas.microsoft.com/office/drawing/2010/main">
        <mc:Choice Requires="a14">
          <p:sp>
            <p:nvSpPr>
              <p:cNvPr id="12292" name="Rectangle 3"/>
              <p:cNvSpPr>
                <a:spLocks noGrp="1" noChangeArrowheads="1"/>
              </p:cNvSpPr>
              <p:nvPr>
                <p:ph type="body" idx="1"/>
              </p:nvPr>
            </p:nvSpPr>
            <p:spPr/>
            <p:txBody>
              <a:bodyPr/>
              <a:lstStyle/>
              <a:p>
                <a:pPr eaLnBrk="1" hangingPunct="1"/>
                <a:r>
                  <a:rPr lang="en-US" altLang="zh-TW" sz="2400" dirty="0"/>
                  <a:t>Assume the coordinate of the given pixel are (0,0) in its central neighborhood, and assume each</a:t>
                </a:r>
                <a:r>
                  <a:rPr lang="zh-TW" altLang="en-US" sz="2400" dirty="0"/>
                  <a:t> </a:t>
                </a:r>
                <a:r>
                  <a:rPr lang="en-US" altLang="zh-TW" sz="2400" dirty="0"/>
                  <a:t>(</a:t>
                </a:r>
                <a:r>
                  <a:rPr lang="en-US" altLang="zh-TW" sz="2400" dirty="0" err="1"/>
                  <a:t>r,c</a:t>
                </a:r>
                <a:r>
                  <a:rPr lang="en-US" altLang="zh-TW" sz="2400" dirty="0"/>
                  <a:t>) </a:t>
                </a:r>
                <a:r>
                  <a:rPr lang="zh-TW" altLang="en-US" sz="1600" dirty="0"/>
                  <a:t>∈ </a:t>
                </a:r>
                <a:r>
                  <a:rPr lang="en-US" altLang="zh-TW" sz="2400" dirty="0"/>
                  <a:t>R </a:t>
                </a:r>
                <a:r>
                  <a:rPr lang="en-US" altLang="zh-TW" sz="1400" dirty="0"/>
                  <a:t>X </a:t>
                </a:r>
                <a:r>
                  <a:rPr lang="en-US" altLang="zh-TW" sz="2400" dirty="0"/>
                  <a:t>C</a:t>
                </a:r>
              </a:p>
              <a:p>
                <a:pPr eaLnBrk="1" hangingPunct="1"/>
                <a:r>
                  <a:rPr lang="en-US" altLang="zh-TW" sz="2400" dirty="0"/>
                  <a:t>Image function g is modeled by</a:t>
                </a:r>
              </a:p>
              <a:p>
                <a:pPr eaLnBrk="1" hangingPunct="1"/>
                <a:endParaRPr lang="zh-TW" altLang="en-US" sz="2800" dirty="0"/>
              </a:p>
              <a:p>
                <a:pPr eaLnBrk="1" hangingPunct="1"/>
                <a:endParaRPr lang="en-US" altLang="zh-TW" sz="2800" dirty="0"/>
              </a:p>
              <a:p>
                <a:pPr marL="638175" lvl="2" indent="-342900" eaLnBrk="1" hangingPunct="1">
                  <a:buClr>
                    <a:schemeClr val="tx2"/>
                  </a:buClr>
                </a:pPr>
                <a:endParaRPr lang="zh-TW" altLang="en-US" sz="2000" dirty="0"/>
              </a:p>
              <a:p>
                <a:pPr marL="638175" lvl="2" indent="-342900" eaLnBrk="1" hangingPunct="1">
                  <a:buClr>
                    <a:schemeClr val="tx2"/>
                  </a:buClr>
                </a:pPr>
                <a:r>
                  <a:rPr lang="en-US" altLang="zh-TW" sz="2000" dirty="0"/>
                  <a:t>Where </a:t>
                </a:r>
                <a14:m>
                  <m:oMath xmlns:m="http://schemas.openxmlformats.org/officeDocument/2006/math">
                    <m:r>
                      <m:rPr>
                        <m:sty m:val="p"/>
                      </m:rPr>
                      <a:rPr lang="zh-TW" altLang="en-US" sz="2000" i="0" smtClean="0">
                        <a:latin typeface="Cambria Math" panose="02040503050406030204" pitchFamily="18" charset="0"/>
                      </a:rPr>
                      <m:t>η</m:t>
                    </m:r>
                  </m:oMath>
                </a14:m>
                <a:r>
                  <a:rPr lang="en-US" altLang="zh-TW" sz="2000" dirty="0"/>
                  <a:t> </a:t>
                </a:r>
                <a:r>
                  <a:rPr lang="en-US" altLang="zh-TW" sz="2000" dirty="0">
                    <a:solidFill>
                      <a:srgbClr val="FF0000"/>
                    </a:solidFill>
                  </a:rPr>
                  <a:t>is a random variable indexed on </a:t>
                </a:r>
                <a14:m>
                  <m:oMath xmlns:m="http://schemas.openxmlformats.org/officeDocument/2006/math">
                    <m:r>
                      <a:rPr lang="en-US" altLang="zh-TW" sz="2000" b="0" i="0" smtClean="0">
                        <a:solidFill>
                          <a:srgbClr val="FF0000"/>
                        </a:solidFill>
                        <a:latin typeface="Cambria Math" panose="02040503050406030204" pitchFamily="18" charset="0"/>
                      </a:rPr>
                      <m:t> </m:t>
                    </m:r>
                    <m:r>
                      <m:rPr>
                        <m:sty m:val="p"/>
                      </m:rPr>
                      <a:rPr lang="en-US" altLang="zh-TW" sz="2000" b="0" i="0" smtClean="0">
                        <a:solidFill>
                          <a:srgbClr val="FF0000"/>
                        </a:solidFill>
                        <a:latin typeface="Cambria Math" panose="02040503050406030204" pitchFamily="18" charset="0"/>
                      </a:rPr>
                      <m:t>R</m:t>
                    </m:r>
                    <m:r>
                      <a:rPr lang="en-US" altLang="zh-TW" sz="2000" b="0" i="0" smtClean="0">
                        <a:solidFill>
                          <a:srgbClr val="FF0000"/>
                        </a:solidFill>
                        <a:latin typeface="Cambria Math" panose="02040503050406030204" pitchFamily="18" charset="0"/>
                        <a:ea typeface="Cambria Math" panose="02040503050406030204" pitchFamily="18" charset="0"/>
                      </a:rPr>
                      <m:t>×</m:t>
                    </m:r>
                    <m:r>
                      <m:rPr>
                        <m:sty m:val="p"/>
                      </m:rPr>
                      <a:rPr lang="en-US" altLang="zh-TW" sz="2000" b="0" i="0" smtClean="0">
                        <a:solidFill>
                          <a:srgbClr val="FF0000"/>
                        </a:solidFill>
                        <a:latin typeface="Cambria Math" panose="02040503050406030204" pitchFamily="18" charset="0"/>
                        <a:ea typeface="Cambria Math" panose="02040503050406030204" pitchFamily="18" charset="0"/>
                      </a:rPr>
                      <m:t>C</m:t>
                    </m:r>
                  </m:oMath>
                </a14:m>
                <a:r>
                  <a:rPr lang="en-US" altLang="zh-TW" sz="2000" dirty="0">
                    <a:solidFill>
                      <a:srgbClr val="FF0000"/>
                    </a:solidFill>
                  </a:rPr>
                  <a:t> </a:t>
                </a:r>
                <a:r>
                  <a:rPr lang="en-US" altLang="zh-TW" sz="2000" dirty="0"/>
                  <a:t>, which represents noise. </a:t>
                </a:r>
                <a:endParaRPr lang="en-US" altLang="zh-TW" sz="2000" dirty="0">
                  <a:latin typeface="Cambria Math" panose="02040503050406030204" pitchFamily="18" charset="0"/>
                </a:endParaRPr>
              </a:p>
              <a:p>
                <a:pPr marL="638175" lvl="2" indent="-342900" eaLnBrk="1" hangingPunct="1">
                  <a:buClr>
                    <a:schemeClr val="tx2"/>
                  </a:buClr>
                </a:pPr>
                <a:r>
                  <a:rPr lang="en-US" altLang="zh-TW" sz="2000" dirty="0"/>
                  <a:t>We assume that </a:t>
                </a:r>
                <a14:m>
                  <m:oMath xmlns:m="http://schemas.openxmlformats.org/officeDocument/2006/math">
                    <m:r>
                      <m:rPr>
                        <m:sty m:val="p"/>
                      </m:rPr>
                      <a:rPr lang="zh-TW" altLang="en-US" sz="2000" i="0" smtClean="0">
                        <a:solidFill>
                          <a:srgbClr val="FF0000"/>
                        </a:solidFill>
                        <a:latin typeface="Cambria Math" panose="02040503050406030204" pitchFamily="18" charset="0"/>
                      </a:rPr>
                      <m:t>η</m:t>
                    </m:r>
                    <m:r>
                      <a:rPr lang="en-US" altLang="zh-TW" sz="2000" b="0" i="0" smtClean="0">
                        <a:solidFill>
                          <a:srgbClr val="FF0000"/>
                        </a:solidFill>
                        <a:latin typeface="Cambria Math" panose="02040503050406030204" pitchFamily="18" charset="0"/>
                      </a:rPr>
                      <m:t>~</m:t>
                    </m:r>
                    <m:r>
                      <m:rPr>
                        <m:sty m:val="p"/>
                      </m:rPr>
                      <a:rPr lang="en-US" altLang="zh-TW" sz="2000" b="0" i="0" smtClean="0">
                        <a:solidFill>
                          <a:srgbClr val="FF0000"/>
                        </a:solidFill>
                        <a:latin typeface="Cambria Math" panose="02040503050406030204" pitchFamily="18" charset="0"/>
                      </a:rPr>
                      <m:t>N</m:t>
                    </m:r>
                    <m:r>
                      <a:rPr lang="en-US" altLang="zh-TW" sz="2000" i="0">
                        <a:solidFill>
                          <a:srgbClr val="FF0000"/>
                        </a:solidFill>
                        <a:latin typeface="Cambria Math" panose="02040503050406030204" pitchFamily="18" charset="0"/>
                      </a:rPr>
                      <m:t>(</m:t>
                    </m:r>
                    <m:r>
                      <a:rPr lang="en-US" altLang="zh-TW" sz="2000" b="0" i="0" smtClean="0">
                        <a:solidFill>
                          <a:srgbClr val="FF0000"/>
                        </a:solidFill>
                        <a:latin typeface="Cambria Math" panose="02040503050406030204" pitchFamily="18" charset="0"/>
                      </a:rPr>
                      <m:t>0,</m:t>
                    </m:r>
                    <m:sSup>
                      <m:sSupPr>
                        <m:ctrlPr>
                          <a:rPr lang="en-US" altLang="zh-TW" sz="2000" i="1" smtClean="0">
                            <a:solidFill>
                              <a:srgbClr val="FF0000"/>
                            </a:solidFill>
                            <a:latin typeface="Cambria Math" panose="02040503050406030204" pitchFamily="18" charset="0"/>
                          </a:rPr>
                        </m:ctrlPr>
                      </m:sSupPr>
                      <m:e>
                        <m:r>
                          <m:rPr>
                            <m:sty m:val="p"/>
                          </m:rPr>
                          <a:rPr lang="zh-TW" altLang="en-US" sz="2000" i="0" smtClean="0">
                            <a:solidFill>
                              <a:srgbClr val="FF0000"/>
                            </a:solidFill>
                            <a:latin typeface="Cambria Math" panose="02040503050406030204" pitchFamily="18" charset="0"/>
                          </a:rPr>
                          <m:t>σ</m:t>
                        </m:r>
                      </m:e>
                      <m:sup>
                        <m:r>
                          <a:rPr lang="en-US" altLang="zh-TW" sz="2000" b="0" i="0" smtClean="0">
                            <a:solidFill>
                              <a:srgbClr val="FF0000"/>
                            </a:solidFill>
                            <a:latin typeface="Cambria Math" panose="02040503050406030204" pitchFamily="18" charset="0"/>
                          </a:rPr>
                          <m:t>2</m:t>
                        </m:r>
                      </m:sup>
                    </m:sSup>
                    <m:r>
                      <a:rPr lang="en-US" altLang="zh-TW" sz="2000" b="0" i="0" smtClean="0">
                        <a:solidFill>
                          <a:srgbClr val="FF0000"/>
                        </a:solidFill>
                        <a:latin typeface="Cambria Math" panose="02040503050406030204" pitchFamily="18" charset="0"/>
                      </a:rPr>
                      <m:t>)</m:t>
                    </m:r>
                  </m:oMath>
                </a14:m>
                <a:r>
                  <a:rPr lang="en-US" altLang="zh-TW" sz="2000" dirty="0">
                    <a:solidFill>
                      <a:srgbClr val="FF0000"/>
                    </a:solidFill>
                  </a:rPr>
                  <a:t> is noise having mean 0 and variance </a:t>
                </a:r>
                <a14:m>
                  <m:oMath xmlns:m="http://schemas.openxmlformats.org/officeDocument/2006/math">
                    <m:sSup>
                      <m:sSupPr>
                        <m:ctrlPr>
                          <a:rPr lang="en-US" altLang="zh-TW" sz="2000" i="1">
                            <a:solidFill>
                              <a:srgbClr val="FF0000"/>
                            </a:solidFill>
                            <a:latin typeface="Cambria Math" panose="02040503050406030204" pitchFamily="18" charset="0"/>
                          </a:rPr>
                        </m:ctrlPr>
                      </m:sSupPr>
                      <m:e>
                        <m:r>
                          <m:rPr>
                            <m:sty m:val="p"/>
                          </m:rPr>
                          <a:rPr lang="zh-TW" altLang="en-US" sz="2000">
                            <a:solidFill>
                              <a:srgbClr val="FF0000"/>
                            </a:solidFill>
                            <a:latin typeface="Cambria Math" panose="02040503050406030204" pitchFamily="18" charset="0"/>
                          </a:rPr>
                          <m:t>σ</m:t>
                        </m:r>
                      </m:e>
                      <m:sup>
                        <m:r>
                          <a:rPr lang="en-US" altLang="zh-TW" sz="2000">
                            <a:solidFill>
                              <a:srgbClr val="FF0000"/>
                            </a:solidFill>
                            <a:latin typeface="Cambria Math" panose="02040503050406030204" pitchFamily="18" charset="0"/>
                          </a:rPr>
                          <m:t>2</m:t>
                        </m:r>
                      </m:sup>
                    </m:sSup>
                  </m:oMath>
                </a14:m>
                <a:r>
                  <a:rPr lang="en-US" altLang="zh-TW" sz="2000" dirty="0">
                    <a:solidFill>
                      <a:srgbClr val="FF0000"/>
                    </a:solidFill>
                  </a:rPr>
                  <a:t> </a:t>
                </a:r>
                <a:r>
                  <a:rPr lang="en-US" altLang="zh-TW" sz="2000" dirty="0"/>
                  <a:t>and that the noise for any </a:t>
                </a:r>
                <a:r>
                  <a:rPr lang="en-US" altLang="zh-TW" sz="2000" dirty="0">
                    <a:solidFill>
                      <a:srgbClr val="FF0000"/>
                    </a:solidFill>
                  </a:rPr>
                  <a:t>two pixels is independent.</a:t>
                </a:r>
              </a:p>
            </p:txBody>
          </p:sp>
        </mc:Choice>
        <mc:Fallback xmlns="">
          <p:sp>
            <p:nvSpPr>
              <p:cNvPr id="12292" name="Rectangle 3"/>
              <p:cNvSpPr>
                <a:spLocks noGrp="1" noRot="1" noChangeAspect="1" noMove="1" noResize="1" noEditPoints="1" noAdjustHandles="1" noChangeArrowheads="1" noChangeShapeType="1" noTextEdit="1"/>
              </p:cNvSpPr>
              <p:nvPr>
                <p:ph type="body" idx="1"/>
              </p:nvPr>
            </p:nvSpPr>
            <p:spPr>
              <a:blipFill>
                <a:blip r:embed="rId3"/>
                <a:stretch>
                  <a:fillRect l="-296" t="-967" r="-29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84213" y="3662581"/>
                <a:ext cx="59766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rPr>
                        <m:t>𝑔</m:t>
                      </m:r>
                      <m:d>
                        <m:dPr>
                          <m:ctrlPr>
                            <a:rPr lang="en-US" altLang="zh-CN" sz="3200" b="0" i="1" smtClean="0">
                              <a:latin typeface="Cambria Math" panose="02040503050406030204" pitchFamily="18" charset="0"/>
                            </a:rPr>
                          </m:ctrlPr>
                        </m:dPr>
                        <m:e>
                          <m:r>
                            <a:rPr lang="en-US" altLang="zh-CN" sz="3200" b="0" i="1" smtClean="0">
                              <a:latin typeface="Cambria Math" charset="0"/>
                            </a:rPr>
                            <m:t>𝑟</m:t>
                          </m:r>
                          <m:r>
                            <a:rPr lang="en-US" altLang="zh-CN" sz="3200" b="0" i="1" smtClean="0">
                              <a:latin typeface="Cambria Math" charset="0"/>
                            </a:rPr>
                            <m:t>,</m:t>
                          </m:r>
                          <m:r>
                            <a:rPr lang="en-US" altLang="zh-CN" sz="3200" b="0" i="1" smtClean="0">
                              <a:latin typeface="Cambria Math" charset="0"/>
                            </a:rPr>
                            <m:t>𝑐</m:t>
                          </m:r>
                        </m:e>
                      </m:d>
                      <m:r>
                        <a:rPr lang="mr-IN" sz="3200" i="1" smtClean="0">
                          <a:latin typeface="Cambria Math" charset="0"/>
                        </a:rPr>
                        <m:t>=</m:t>
                      </m:r>
                      <m:r>
                        <a:rPr lang="mr-IN" sz="3200" i="1" smtClean="0">
                          <a:latin typeface="Cambria Math" charset="0"/>
                          <a:ea typeface="Cambria Math" charset="0"/>
                          <a:cs typeface="Cambria Math" charset="0"/>
                        </a:rPr>
                        <m:t>𝛼</m:t>
                      </m:r>
                      <m:r>
                        <a:rPr lang="en-US" altLang="zh-CN" sz="3200" b="0" i="1" smtClean="0">
                          <a:latin typeface="Cambria Math" charset="0"/>
                          <a:ea typeface="Cambria Math" charset="0"/>
                          <a:cs typeface="Cambria Math" charset="0"/>
                        </a:rPr>
                        <m:t>𝑟</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𝛽</m:t>
                      </m:r>
                      <m:r>
                        <a:rPr lang="en-US" altLang="zh-CN" sz="3200" b="0" i="1" smtClean="0">
                          <a:latin typeface="Cambria Math" charset="0"/>
                          <a:ea typeface="Cambria Math" charset="0"/>
                          <a:cs typeface="Cambria Math" charset="0"/>
                        </a:rPr>
                        <m:t>𝑐</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𝛾</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𝜂</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𝑟</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𝑐</m:t>
                      </m:r>
                      <m:r>
                        <a:rPr lang="en-US" altLang="zh-CN" sz="3200" b="0" i="1" smtClean="0">
                          <a:latin typeface="Cambria Math" charset="0"/>
                          <a:ea typeface="Cambria Math" charset="0"/>
                          <a:cs typeface="Cambria Math" charset="0"/>
                        </a:rPr>
                        <m:t>)</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684213" y="3662581"/>
                <a:ext cx="5976664" cy="584775"/>
              </a:xfrm>
              <a:prstGeom prst="rect">
                <a:avLst/>
              </a:prstGeom>
              <a:blipFill>
                <a:blip r:embed="rId4"/>
                <a:stretch>
                  <a:fillRect/>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7B04E360-509D-43A8-862A-B810A60A517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投影片編號版面配置區 3">
            <a:extLst>
              <a:ext uri="{FF2B5EF4-FFF2-40B4-BE49-F238E27FC236}">
                <a16:creationId xmlns:a16="http://schemas.microsoft.com/office/drawing/2014/main" id="{69518BC0-7CC5-403F-93B8-A60E4D2D7CBA}"/>
              </a:ext>
            </a:extLst>
          </p:cNvPr>
          <p:cNvSpPr>
            <a:spLocks noGrp="1"/>
          </p:cNvSpPr>
          <p:nvPr>
            <p:ph type="sldNum" sz="quarter" idx="4"/>
          </p:nvPr>
        </p:nvSpPr>
        <p:spPr/>
        <p:txBody>
          <a:bodyPr/>
          <a:lstStyle/>
          <a:p>
            <a:fld id="{D14E9653-E941-43F1-AAD4-97DDCA7ECE97}" type="slidenum">
              <a:rPr lang="zh-TW" altLang="en-US" smtClean="0"/>
              <a:t>23</a:t>
            </a:fld>
            <a:endParaRPr lang="zh-TW" altLang="en-US"/>
          </a:p>
        </p:txBody>
      </p:sp>
      <p:pic>
        <p:nvPicPr>
          <p:cNvPr id="5" name="圖片 4">
            <a:extLst>
              <a:ext uri="{FF2B5EF4-FFF2-40B4-BE49-F238E27FC236}">
                <a16:creationId xmlns:a16="http://schemas.microsoft.com/office/drawing/2014/main" id="{BDA77544-E4DF-4D31-A063-A4347795283F}"/>
              </a:ext>
            </a:extLst>
          </p:cNvPr>
          <p:cNvPicPr>
            <a:picLocks noChangeAspect="1"/>
          </p:cNvPicPr>
          <p:nvPr/>
        </p:nvPicPr>
        <p:blipFill>
          <a:blip r:embed="rId5"/>
          <a:stretch>
            <a:fillRect/>
          </a:stretch>
        </p:blipFill>
        <p:spPr>
          <a:xfrm>
            <a:off x="6921398" y="2996952"/>
            <a:ext cx="1769626" cy="1561923"/>
          </a:xfrm>
          <a:prstGeom prst="rect">
            <a:avLst/>
          </a:prstGeom>
        </p:spPr>
      </p:pic>
    </p:spTree>
    <p:extLst>
      <p:ext uri="{BB962C8B-B14F-4D97-AF65-F5344CB8AC3E}">
        <p14:creationId xmlns:p14="http://schemas.microsoft.com/office/powerpoint/2010/main" val="1964695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eaLnBrk="1" hangingPunct="1"/>
                <a:r>
                  <a:rPr lang="en-US" altLang="zh-TW" sz="2400" dirty="0"/>
                  <a:t>The least-squares procedure determine parameters</a:t>
                </a:r>
                <a:r>
                  <a:rPr lang="zh-TW" altLang="en-US" sz="2400" dirty="0"/>
                  <a:t>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a</m:t>
                        </m:r>
                      </m:e>
                    </m:acc>
                  </m:oMath>
                </a14:m>
                <a:r>
                  <a:rPr lang="en-US" altLang="zh-TW" sz="2400" dirty="0"/>
                  <a:t> ,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b</m:t>
                        </m:r>
                      </m:e>
                    </m:acc>
                  </m:oMath>
                </a14:m>
                <a:r>
                  <a:rPr lang="en-US" altLang="zh-TW" sz="2400" dirty="0"/>
                  <a:t>, </a:t>
                </a:r>
                <a14:m>
                  <m:oMath xmlns:m="http://schemas.openxmlformats.org/officeDocument/2006/math">
                    <m:acc>
                      <m:accPr>
                        <m:chr m:val="̂"/>
                        <m:ctrlPr>
                          <a:rPr lang="en-US" altLang="zh-TW" sz="2400" i="1">
                            <a:latin typeface="Cambria Math" panose="02040503050406030204" pitchFamily="18" charset="0"/>
                          </a:rPr>
                        </m:ctrlPr>
                      </m:accPr>
                      <m:e>
                        <m:r>
                          <m:rPr>
                            <m:sty m:val="p"/>
                          </m:rPr>
                          <a:rPr lang="en-US" altLang="zh-TW" sz="2400">
                            <a:latin typeface="Cambria Math" panose="02040503050406030204" pitchFamily="18" charset="0"/>
                          </a:rPr>
                          <m:t>c</m:t>
                        </m:r>
                      </m:e>
                    </m:acc>
                  </m:oMath>
                </a14:m>
                <a:r>
                  <a:rPr lang="en-US" altLang="zh-TW" sz="2400" dirty="0"/>
                  <a:t> that minimize the sum of the squared differences between the fitted surface and the observed one</a:t>
                </a:r>
              </a:p>
              <a:p>
                <a:pPr eaLnBrk="1" hangingPunct="1"/>
                <a:endParaRPr lang="en-US" altLang="zh-TW" sz="2400" dirty="0"/>
              </a:p>
              <a:p>
                <a:pPr marL="0" indent="0" eaLnBrk="1" hangingPunct="1">
                  <a:buNone/>
                </a:pPr>
                <a:endParaRPr lang="en-US" altLang="zh-TW" sz="2400" dirty="0"/>
              </a:p>
              <a:p>
                <a:pPr marL="0" indent="0" eaLnBrk="1" hangingPunct="1">
                  <a:buNone/>
                </a:pPr>
                <a:endParaRPr lang="en-US" altLang="zh-TW" sz="2400" dirty="0"/>
              </a:p>
              <a:p>
                <a:pPr eaLnBrk="1" hangingPunct="1"/>
                <a:r>
                  <a:rPr lang="en-US" altLang="zh-TW" sz="2400" dirty="0"/>
                  <a:t>Taking the partial derivatives of </a:t>
                </a:r>
                <a14:m>
                  <m:oMath xmlns:m="http://schemas.openxmlformats.org/officeDocument/2006/math">
                    <m:sSubSup>
                      <m:sSubSupPr>
                        <m:ctrlPr>
                          <a:rPr lang="en-US" altLang="zh-TW" sz="2400" i="1">
                            <a:latin typeface="Cambria Math" panose="02040503050406030204" pitchFamily="18" charset="0"/>
                          </a:rPr>
                        </m:ctrlPr>
                      </m:sSubSupPr>
                      <m:e>
                        <m:r>
                          <m:rPr>
                            <m:sty m:val="p"/>
                          </m:rPr>
                          <a:rPr lang="zh-TW" altLang="en-US" sz="2400">
                            <a:latin typeface="Cambria Math" panose="02040503050406030204" pitchFamily="18" charset="0"/>
                          </a:rPr>
                          <m:t>ε</m:t>
                        </m:r>
                      </m:e>
                      <m:sub>
                        <m:r>
                          <m:rPr>
                            <m:sty m:val="p"/>
                          </m:rPr>
                          <a:rPr lang="en-US" altLang="zh-TW" sz="2400">
                            <a:latin typeface="Cambria Math" panose="02040503050406030204" pitchFamily="18" charset="0"/>
                          </a:rPr>
                          <m:t>n</m:t>
                        </m:r>
                      </m:sub>
                      <m:sup>
                        <m:r>
                          <a:rPr lang="en-US" altLang="zh-TW" sz="2400">
                            <a:latin typeface="Cambria Math" panose="02040503050406030204" pitchFamily="18" charset="0"/>
                          </a:rPr>
                          <m:t>2</m:t>
                        </m:r>
                      </m:sup>
                    </m:sSubSup>
                  </m:oMath>
                </a14:m>
                <a:r>
                  <a:rPr lang="en-US" altLang="zh-TW" sz="2400" dirty="0"/>
                  <a:t> and setting them to zero</a:t>
                </a:r>
              </a:p>
              <a:p>
                <a:pPr eaLnBrk="1" hangingPunct="1"/>
                <a:endParaRPr lang="en-US" altLang="zh-TW" sz="2400" dirty="0"/>
              </a:p>
              <a:p>
                <a:pPr eaLnBrk="1" hangingPunct="1"/>
                <a:endParaRPr lang="en-US" altLang="zh-TW" dirty="0"/>
              </a:p>
              <a:p>
                <a:pPr eaLnBrk="1" hangingPunct="1"/>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4"/>
                <a:stretch>
                  <a:fillRect l="-296" t="-552" r="-3185"/>
                </a:stretch>
              </a:blipFill>
            </p:spPr>
            <p:txBody>
              <a:bodyPr/>
              <a:lstStyle/>
              <a:p>
                <a:r>
                  <a:rPr lang="zh-TW" altLang="en-US">
                    <a:noFill/>
                  </a:rPr>
                  <a:t> </a:t>
                </a:r>
              </a:p>
            </p:txBody>
          </p:sp>
        </mc:Fallback>
      </mc:AlternateContent>
      <p:pic>
        <p:nvPicPr>
          <p:cNvPr id="6" name="圖片 5"/>
          <p:cNvPicPr>
            <a:picLocks noChangeAspect="1"/>
          </p:cNvPicPr>
          <p:nvPr/>
        </p:nvPicPr>
        <p:blipFill>
          <a:blip r:embed="rId5"/>
          <a:stretch>
            <a:fillRect/>
          </a:stretch>
        </p:blipFill>
        <p:spPr>
          <a:xfrm>
            <a:off x="2074092" y="5085184"/>
            <a:ext cx="5449842" cy="1137139"/>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284654" y="3209654"/>
                <a:ext cx="7028717" cy="1287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mr-IN" sz="3200" i="1" smtClean="0">
                              <a:latin typeface="Cambria Math" panose="02040503050406030204" pitchFamily="18" charset="0"/>
                            </a:rPr>
                          </m:ctrlPr>
                        </m:sSupPr>
                        <m:e>
                          <m:r>
                            <a:rPr lang="mr-IN" sz="3200" i="1" smtClean="0">
                              <a:latin typeface="Cambria Math" charset="0"/>
                              <a:ea typeface="Cambria Math" charset="0"/>
                              <a:cs typeface="Cambria Math" charset="0"/>
                            </a:rPr>
                            <m:t>𝜀</m:t>
                          </m:r>
                        </m:e>
                        <m:sup>
                          <m:r>
                            <a:rPr lang="en-US" altLang="zh-CN" sz="3200" b="0" i="1" smtClean="0">
                              <a:latin typeface="Cambria Math" charset="0"/>
                            </a:rPr>
                            <m:t>2</m:t>
                          </m:r>
                        </m:sup>
                      </m:sSup>
                      <m:r>
                        <a:rPr lang="mr-IN" sz="3200" i="1" smtClean="0">
                          <a:latin typeface="Cambria Math" charset="0"/>
                        </a:rPr>
                        <m:t>=</m:t>
                      </m:r>
                      <m:nary>
                        <m:naryPr>
                          <m:chr m:val="∑"/>
                          <m:supHide m:val="on"/>
                          <m:ctrlPr>
                            <a:rPr lang="mr-IN" sz="3200" i="1" smtClean="0">
                              <a:latin typeface="Cambria Math" panose="02040503050406030204" pitchFamily="18" charset="0"/>
                            </a:rPr>
                          </m:ctrlPr>
                        </m:naryPr>
                        <m:sub>
                          <m:r>
                            <m:rPr>
                              <m:brk m:alnAt="7"/>
                            </m:rPr>
                            <a:rPr lang="en-US" altLang="zh-CN" sz="3200" b="0" i="1" smtClean="0">
                              <a:latin typeface="Cambria Math" charset="0"/>
                            </a:rPr>
                            <m:t>𝑟</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𝑅</m:t>
                          </m:r>
                        </m:sub>
                        <m:sup/>
                        <m:e>
                          <m:nary>
                            <m:naryPr>
                              <m:chr m:val="∑"/>
                              <m:supHide m:val="on"/>
                              <m:ctrlPr>
                                <a:rPr lang="mr-IN" sz="3200" i="1" smtClean="0">
                                  <a:latin typeface="Cambria Math" panose="02040503050406030204" pitchFamily="18" charset="0"/>
                                </a:rPr>
                              </m:ctrlPr>
                            </m:naryPr>
                            <m:sub>
                              <m:r>
                                <m:rPr>
                                  <m:brk m:alnAt="7"/>
                                </m:rPr>
                                <a:rPr lang="en-US" altLang="zh-CN" sz="3200" b="0" i="1" smtClean="0">
                                  <a:latin typeface="Cambria Math" charset="0"/>
                                </a:rPr>
                                <m:t>𝑐</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𝐶</m:t>
                              </m:r>
                            </m:sub>
                            <m:sup/>
                            <m:e>
                              <m:sSup>
                                <m:sSupPr>
                                  <m:ctrlPr>
                                    <a:rPr lang="is-IS" sz="3200" i="1" smtClean="0">
                                      <a:latin typeface="Cambria Math" panose="02040503050406030204" pitchFamily="18" charset="0"/>
                                    </a:rPr>
                                  </m:ctrlPr>
                                </m:sSupPr>
                                <m:e>
                                  <m:r>
                                    <a:rPr lang="en-US" altLang="zh-CN" sz="3200" i="1">
                                      <a:latin typeface="Cambria Math" charset="0"/>
                                    </a:rPr>
                                    <m:t>[</m:t>
                                  </m:r>
                                  <m:acc>
                                    <m:accPr>
                                      <m:chr m:val="̂"/>
                                      <m:ctrlPr>
                                        <a:rPr lang="mr-IN" sz="3200" i="1">
                                          <a:latin typeface="Cambria Math" panose="02040503050406030204" pitchFamily="18" charset="0"/>
                                        </a:rPr>
                                      </m:ctrlPr>
                                    </m:accPr>
                                    <m:e>
                                      <m:r>
                                        <a:rPr lang="mr-IN" sz="3200" i="1">
                                          <a:latin typeface="Cambria Math" charset="0"/>
                                          <a:ea typeface="Cambria Math" charset="0"/>
                                          <a:cs typeface="Cambria Math" charset="0"/>
                                        </a:rPr>
                                        <m:t>𝛼</m:t>
                                      </m:r>
                                    </m:e>
                                  </m:acc>
                                  <m:r>
                                    <a:rPr lang="en-US" altLang="zh-CN" sz="3200" i="1">
                                      <a:latin typeface="Cambria Math" charset="0"/>
                                    </a:rPr>
                                    <m:t>𝑟</m:t>
                                  </m:r>
                                  <m:r>
                                    <a:rPr lang="en-US" altLang="zh-CN" sz="3200" i="1">
                                      <a:latin typeface="Cambria Math" charset="0"/>
                                    </a:rPr>
                                    <m:t>+</m:t>
                                  </m:r>
                                  <m:acc>
                                    <m:accPr>
                                      <m:chr m:val="̂"/>
                                      <m:ctrlPr>
                                        <a:rPr lang="en-US" altLang="zh-CN" sz="3200" i="1">
                                          <a:latin typeface="Cambria Math" panose="02040503050406030204" pitchFamily="18" charset="0"/>
                                        </a:rPr>
                                      </m:ctrlPr>
                                    </m:accPr>
                                    <m:e>
                                      <m:r>
                                        <a:rPr lang="en-US" altLang="zh-CN" sz="3200" i="1">
                                          <a:latin typeface="Cambria Math" charset="0"/>
                                          <a:ea typeface="Cambria Math" charset="0"/>
                                          <a:cs typeface="Cambria Math" charset="0"/>
                                        </a:rPr>
                                        <m:t>𝛽</m:t>
                                      </m:r>
                                    </m:e>
                                  </m:acc>
                                  <m:r>
                                    <a:rPr lang="en-US" altLang="zh-CN" sz="3200" i="1">
                                      <a:latin typeface="Cambria Math" charset="0"/>
                                    </a:rPr>
                                    <m:t>𝑐</m:t>
                                  </m:r>
                                  <m:r>
                                    <a:rPr lang="en-US" altLang="zh-CN" sz="3200" i="1">
                                      <a:latin typeface="Cambria Math" charset="0"/>
                                    </a:rPr>
                                    <m:t>+</m:t>
                                  </m:r>
                                  <m:acc>
                                    <m:accPr>
                                      <m:chr m:val="̂"/>
                                      <m:ctrlPr>
                                        <a:rPr lang="en-US" altLang="zh-CN" sz="3200" i="1">
                                          <a:latin typeface="Cambria Math" panose="02040503050406030204" pitchFamily="18" charset="0"/>
                                        </a:rPr>
                                      </m:ctrlPr>
                                    </m:accPr>
                                    <m:e>
                                      <m:r>
                                        <a:rPr lang="en-US" altLang="zh-CN" sz="3200" i="1">
                                          <a:latin typeface="Cambria Math" charset="0"/>
                                          <a:ea typeface="Cambria Math" charset="0"/>
                                          <a:cs typeface="Cambria Math" charset="0"/>
                                        </a:rPr>
                                        <m:t>𝛾</m:t>
                                      </m:r>
                                    </m:e>
                                  </m:acc>
                                  <m:r>
                                    <a:rPr lang="en-US" altLang="zh-CN" sz="3200" i="1">
                                      <a:latin typeface="Cambria Math" charset="0"/>
                                    </a:rPr>
                                    <m:t>−</m:t>
                                  </m:r>
                                  <m:r>
                                    <a:rPr lang="en-US" altLang="zh-CN" sz="3200" i="1">
                                      <a:latin typeface="Cambria Math" charset="0"/>
                                    </a:rPr>
                                    <m:t>𝑔</m:t>
                                  </m:r>
                                  <m:r>
                                    <a:rPr lang="en-US" altLang="zh-CN" sz="3200" i="1">
                                      <a:latin typeface="Cambria Math" charset="0"/>
                                    </a:rPr>
                                    <m:t>(</m:t>
                                  </m:r>
                                  <m:r>
                                    <a:rPr lang="en-US" altLang="zh-CN" sz="3200" i="1">
                                      <a:latin typeface="Cambria Math" charset="0"/>
                                    </a:rPr>
                                    <m:t>𝑟</m:t>
                                  </m:r>
                                  <m:r>
                                    <a:rPr lang="en-US" altLang="zh-CN" sz="3200" i="1">
                                      <a:latin typeface="Cambria Math" charset="0"/>
                                    </a:rPr>
                                    <m:t>,</m:t>
                                  </m:r>
                                  <m:r>
                                    <a:rPr lang="en-US" altLang="zh-CN" sz="3200" i="1">
                                      <a:latin typeface="Cambria Math" charset="0"/>
                                    </a:rPr>
                                    <m:t>𝑐</m:t>
                                  </m:r>
                                  <m:r>
                                    <a:rPr lang="en-US" altLang="zh-CN" sz="3200" i="1">
                                      <a:latin typeface="Cambria Math" charset="0"/>
                                    </a:rPr>
                                    <m:t>)]</m:t>
                                  </m:r>
                                </m:e>
                                <m:sup>
                                  <m:r>
                                    <a:rPr lang="is-IS" sz="3200" i="1" smtClean="0">
                                      <a:latin typeface="Cambria Math" charset="0"/>
                                    </a:rPr>
                                    <m:t>2</m:t>
                                  </m:r>
                                </m:sup>
                              </m:sSup>
                            </m:e>
                          </m:nary>
                        </m:e>
                      </m:nary>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284654" y="3209654"/>
                <a:ext cx="7028717" cy="1287917"/>
              </a:xfrm>
              <a:prstGeom prst="rect">
                <a:avLst/>
              </a:prstGeom>
              <a:blipFill>
                <a:blip r:embed="rId6"/>
                <a:stretch>
                  <a:fillRect/>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F3C88F92-4588-4022-930F-F157880C27C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03254215-F0A6-4CA2-9E03-806F120E19B0}"/>
              </a:ext>
            </a:extLst>
          </p:cNvPr>
          <p:cNvSpPr>
            <a:spLocks noGrp="1"/>
          </p:cNvSpPr>
          <p:nvPr>
            <p:ph type="sldNum" sz="quarter" idx="4"/>
          </p:nvPr>
        </p:nvSpPr>
        <p:spPr/>
        <p:txBody>
          <a:bodyPr/>
          <a:lstStyle/>
          <a:p>
            <a:fld id="{D14E9653-E941-43F1-AAD4-97DDCA7ECE97}" type="slidenum">
              <a:rPr lang="zh-TW" altLang="en-US" smtClean="0"/>
              <a:t>24</a:t>
            </a:fld>
            <a:endParaRPr lang="zh-TW" altLang="en-US"/>
          </a:p>
        </p:txBody>
      </p:sp>
    </p:spTree>
    <p:extLst>
      <p:ext uri="{BB962C8B-B14F-4D97-AF65-F5344CB8AC3E}">
        <p14:creationId xmlns:p14="http://schemas.microsoft.com/office/powerpoint/2010/main" val="1134191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sz="2400" dirty="0"/>
              <a:t>Without loss of generality, we choose our coordinate </a:t>
            </a:r>
            <a:r>
              <a:rPr lang="en-US" altLang="zh-TW" sz="2400" i="1" dirty="0"/>
              <a:t>R</a:t>
            </a:r>
            <a:r>
              <a:rPr lang="en-US" altLang="zh-TW" sz="2400" dirty="0"/>
              <a:t>x</a:t>
            </a:r>
            <a:r>
              <a:rPr lang="en-US" altLang="zh-TW" sz="2400" i="1" dirty="0"/>
              <a:t>C</a:t>
            </a:r>
            <a:r>
              <a:rPr lang="en-US" altLang="zh-TW" sz="2400" dirty="0"/>
              <a:t> so that the center of the neighborhood </a:t>
            </a:r>
            <a:r>
              <a:rPr lang="en-US" altLang="zh-TW" sz="2400" i="1" dirty="0"/>
              <a:t>R</a:t>
            </a:r>
            <a:r>
              <a:rPr lang="en-US" altLang="zh-TW" sz="2400" dirty="0"/>
              <a:t>x</a:t>
            </a:r>
            <a:r>
              <a:rPr lang="en-US" altLang="zh-TW" sz="2400" i="1" dirty="0"/>
              <a:t>C</a:t>
            </a:r>
            <a:r>
              <a:rPr lang="en-US" altLang="zh-TW" sz="2400" dirty="0"/>
              <a:t> has coordinates (0, 0)</a:t>
            </a:r>
          </a:p>
          <a:p>
            <a:r>
              <a:rPr lang="en-US" altLang="zh-TW" sz="2400" dirty="0"/>
              <a:t>The symmetry in the chosen coordinate system leads to</a:t>
            </a:r>
          </a:p>
          <a:p>
            <a:endParaRPr lang="en-US" altLang="zh-TW" sz="2400" dirty="0"/>
          </a:p>
          <a:p>
            <a:endParaRPr lang="en-US" altLang="zh-TW" sz="2400" dirty="0"/>
          </a:p>
          <a:p>
            <a:r>
              <a:rPr lang="en-US" altLang="zh-TW" sz="2400" dirty="0"/>
              <a:t>Hence</a:t>
            </a:r>
          </a:p>
          <a:p>
            <a:endParaRPr lang="zh-TW" altLang="en-US" dirty="0"/>
          </a:p>
        </p:txBody>
      </p:sp>
      <p:pic>
        <p:nvPicPr>
          <p:cNvPr id="5" name="圖片 4"/>
          <p:cNvPicPr>
            <a:picLocks noChangeAspect="1"/>
          </p:cNvPicPr>
          <p:nvPr/>
        </p:nvPicPr>
        <p:blipFill>
          <a:blip r:embed="rId3"/>
          <a:stretch>
            <a:fillRect/>
          </a:stretch>
        </p:blipFill>
        <p:spPr>
          <a:xfrm>
            <a:off x="2801460" y="3861048"/>
            <a:ext cx="3185582" cy="56133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795865" y="5033162"/>
                <a:ext cx="2863284" cy="764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altLang="zh-CN" b="0" i="1" smtClean="0">
                              <a:latin typeface="Cambria Math" charset="0"/>
                            </a:rPr>
                            <m:t>𝑟</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𝑅</m:t>
                          </m:r>
                        </m:sub>
                        <m:sup/>
                        <m:e>
                          <m:nary>
                            <m:naryPr>
                              <m:chr m:val="∑"/>
                              <m:supHide m:val="on"/>
                              <m:ctrlPr>
                                <a:rPr lang="en-US" i="1" smtClean="0">
                                  <a:latin typeface="Cambria Math" panose="02040503050406030204" pitchFamily="18" charset="0"/>
                                </a:rPr>
                              </m:ctrlPr>
                            </m:naryPr>
                            <m:sub>
                              <m:r>
                                <m:rPr>
                                  <m:brk m:alnAt="7"/>
                                </m:rPr>
                                <a:rPr lang="en-US" altLang="zh-CN" b="0" i="1" smtClean="0">
                                  <a:latin typeface="Cambria Math" charset="0"/>
                                </a:rPr>
                                <m:t>𝑐</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𝐶</m:t>
                              </m:r>
                            </m:sub>
                            <m:sup/>
                            <m:e>
                              <m:r>
                                <a:rPr lang="en-US" altLang="zh-CN" b="0" i="1" smtClean="0">
                                  <a:latin typeface="Cambria Math" charset="0"/>
                                </a:rPr>
                                <m:t>𝑟𝑐</m:t>
                              </m:r>
                            </m:e>
                          </m:nary>
                        </m:e>
                      </m:nary>
                      <m:r>
                        <a:rPr lang="en-US" altLang="zh-CN" b="0" i="1" smtClean="0">
                          <a:latin typeface="Cambria Math"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charset="0"/>
                            </a:rPr>
                            <m:t>𝑟</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𝑅</m:t>
                          </m:r>
                        </m:sub>
                        <m:sup/>
                        <m:e>
                          <m:r>
                            <a:rPr lang="en-US" altLang="zh-CN" b="0" i="1" smtClean="0">
                              <a:latin typeface="Cambria Math" charset="0"/>
                            </a:rPr>
                            <m:t>𝑟</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charset="0"/>
                                </a:rPr>
                                <m:t>𝑐</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𝐶</m:t>
                              </m:r>
                            </m:sub>
                            <m:sup/>
                            <m:e>
                              <m:r>
                                <a:rPr lang="en-US" altLang="zh-CN" b="0" i="1" smtClean="0">
                                  <a:latin typeface="Cambria Math" charset="0"/>
                                </a:rPr>
                                <m:t>𝑐</m:t>
                              </m:r>
                            </m:e>
                          </m:nary>
                        </m:e>
                      </m:nary>
                      <m:r>
                        <a:rPr lang="en-US" altLang="zh-CN" b="0" i="1" smtClean="0">
                          <a:latin typeface="Cambria Math" charset="0"/>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95865" y="5033162"/>
                <a:ext cx="2863284" cy="764825"/>
              </a:xfrm>
              <a:prstGeom prst="rect">
                <a:avLst/>
              </a:prstGeom>
              <a:blipFill rotWithShape="0">
                <a:blip r:embed="rId4"/>
                <a:stretch>
                  <a:fillRect/>
                </a:stretch>
              </a:blipFill>
            </p:spPr>
            <p:txBody>
              <a:bodyPr/>
              <a:lstStyle/>
              <a:p>
                <a:r>
                  <a:rPr lang="en-US">
                    <a:noFill/>
                  </a:rPr>
                  <a:t> </a:t>
                </a:r>
              </a:p>
            </p:txBody>
          </p:sp>
        </mc:Fallback>
      </mc:AlternateContent>
      <p:sp>
        <p:nvSpPr>
          <p:cNvPr id="6" name="頁尾版面配置區 5">
            <a:extLst>
              <a:ext uri="{FF2B5EF4-FFF2-40B4-BE49-F238E27FC236}">
                <a16:creationId xmlns:a16="http://schemas.microsoft.com/office/drawing/2014/main" id="{D6499B7F-30A1-4C25-8CD5-8274B1C543B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5C267313-CE58-49BD-BA07-A29FF1AF8980}"/>
              </a:ext>
            </a:extLst>
          </p:cNvPr>
          <p:cNvSpPr>
            <a:spLocks noGrp="1"/>
          </p:cNvSpPr>
          <p:nvPr>
            <p:ph type="sldNum" sz="quarter" idx="4"/>
          </p:nvPr>
        </p:nvSpPr>
        <p:spPr/>
        <p:txBody>
          <a:bodyPr/>
          <a:lstStyle/>
          <a:p>
            <a:fld id="{D14E9653-E941-43F1-AAD4-97DDCA7ECE97}" type="slidenum">
              <a:rPr lang="zh-TW" altLang="en-US" smtClean="0"/>
              <a:t>25</a:t>
            </a:fld>
            <a:endParaRPr lang="zh-TW" altLang="en-US"/>
          </a:p>
        </p:txBody>
      </p:sp>
      <p:pic>
        <p:nvPicPr>
          <p:cNvPr id="9" name="圖片 8">
            <a:extLst>
              <a:ext uri="{FF2B5EF4-FFF2-40B4-BE49-F238E27FC236}">
                <a16:creationId xmlns:a16="http://schemas.microsoft.com/office/drawing/2014/main" id="{E91B5575-3F86-451A-9B37-9DA98440C9F0}"/>
              </a:ext>
            </a:extLst>
          </p:cNvPr>
          <p:cNvPicPr>
            <a:picLocks noChangeAspect="1"/>
          </p:cNvPicPr>
          <p:nvPr/>
        </p:nvPicPr>
        <p:blipFill>
          <a:blip r:embed="rId5"/>
          <a:stretch>
            <a:fillRect/>
          </a:stretch>
        </p:blipFill>
        <p:spPr>
          <a:xfrm>
            <a:off x="6565614" y="4236064"/>
            <a:ext cx="1769626" cy="1561923"/>
          </a:xfrm>
          <a:prstGeom prst="rect">
            <a:avLst/>
          </a:prstGeom>
        </p:spPr>
      </p:pic>
    </p:spTree>
    <p:extLst>
      <p:ext uri="{BB962C8B-B14F-4D97-AF65-F5344CB8AC3E}">
        <p14:creationId xmlns:p14="http://schemas.microsoft.com/office/powerpoint/2010/main" val="361021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pic>
        <p:nvPicPr>
          <p:cNvPr id="5" name="圖片 4"/>
          <p:cNvPicPr>
            <a:picLocks noChangeAspect="1"/>
          </p:cNvPicPr>
          <p:nvPr/>
        </p:nvPicPr>
        <p:blipFill>
          <a:blip r:embed="rId3"/>
          <a:stretch>
            <a:fillRect/>
          </a:stretch>
        </p:blipFill>
        <p:spPr>
          <a:xfrm>
            <a:off x="2267744" y="3717162"/>
            <a:ext cx="3185582" cy="561336"/>
          </a:xfrm>
          <a:prstGeom prst="rect">
            <a:avLst/>
          </a:prstGeom>
        </p:spPr>
      </p:pic>
      <p:pic>
        <p:nvPicPr>
          <p:cNvPr id="6" name="圖片 5"/>
          <p:cNvPicPr>
            <a:picLocks noChangeAspect="1"/>
          </p:cNvPicPr>
          <p:nvPr/>
        </p:nvPicPr>
        <p:blipFill>
          <a:blip r:embed="rId4"/>
          <a:stretch>
            <a:fillRect/>
          </a:stretch>
        </p:blipFill>
        <p:spPr>
          <a:xfrm>
            <a:off x="2917777" y="4808577"/>
            <a:ext cx="2952948" cy="161805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011863" y="3513673"/>
                <a:ext cx="1598386" cy="764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altLang="zh-CN" b="0" i="1" smtClean="0">
                              <a:latin typeface="Cambria Math" charset="0"/>
                            </a:rPr>
                            <m:t>𝑟</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𝑅</m:t>
                          </m:r>
                        </m:sub>
                        <m:sup/>
                        <m:e>
                          <m:nary>
                            <m:naryPr>
                              <m:chr m:val="∑"/>
                              <m:supHide m:val="on"/>
                              <m:ctrlPr>
                                <a:rPr lang="en-US" i="1" smtClean="0">
                                  <a:latin typeface="Cambria Math" panose="02040503050406030204" pitchFamily="18" charset="0"/>
                                </a:rPr>
                              </m:ctrlPr>
                            </m:naryPr>
                            <m:sub>
                              <m:r>
                                <m:rPr>
                                  <m:brk m:alnAt="7"/>
                                </m:rPr>
                                <a:rPr lang="en-US" altLang="zh-CN" b="0" i="1" smtClean="0">
                                  <a:latin typeface="Cambria Math" charset="0"/>
                                </a:rPr>
                                <m:t>𝑐</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𝐶</m:t>
                              </m:r>
                            </m:sub>
                            <m:sup/>
                            <m:e>
                              <m:r>
                                <a:rPr lang="en-US" altLang="zh-CN" b="0" i="1" smtClean="0">
                                  <a:latin typeface="Cambria Math" charset="0"/>
                                </a:rPr>
                                <m:t>𝑟𝑐</m:t>
                              </m:r>
                            </m:e>
                          </m:nary>
                        </m:e>
                      </m:nary>
                      <m:r>
                        <a:rPr lang="en-US" altLang="zh-CN" b="0" i="1" smtClean="0">
                          <a:latin typeface="Cambria Math" charset="0"/>
                        </a:rPr>
                        <m:t>=0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011863" y="3513673"/>
                <a:ext cx="1598386" cy="764825"/>
              </a:xfrm>
              <a:prstGeom prst="rect">
                <a:avLst/>
              </a:prstGeom>
              <a:blipFill rotWithShape="0">
                <a:blip r:embed="rId5"/>
                <a:stretch>
                  <a:fillRect/>
                </a:stretch>
              </a:blipFill>
            </p:spPr>
            <p:txBody>
              <a:bodyPr/>
              <a:lstStyle/>
              <a:p>
                <a:r>
                  <a:rPr lang="en-US">
                    <a:noFill/>
                  </a:rPr>
                  <a:t> </a:t>
                </a:r>
              </a:p>
            </p:txBody>
          </p:sp>
        </mc:Fallback>
      </mc:AlternateContent>
      <p:pic>
        <p:nvPicPr>
          <p:cNvPr id="8" name="圖片 5"/>
          <p:cNvPicPr>
            <a:picLocks noChangeAspect="1"/>
          </p:cNvPicPr>
          <p:nvPr/>
        </p:nvPicPr>
        <p:blipFill>
          <a:blip r:embed="rId6"/>
          <a:stretch>
            <a:fillRect/>
          </a:stretch>
        </p:blipFill>
        <p:spPr>
          <a:xfrm>
            <a:off x="1669330" y="2151519"/>
            <a:ext cx="5449842" cy="1137139"/>
          </a:xfrm>
          <a:prstGeom prst="rect">
            <a:avLst/>
          </a:prstGeom>
        </p:spPr>
      </p:pic>
      <p:sp>
        <p:nvSpPr>
          <p:cNvPr id="10" name="TextBox 9"/>
          <p:cNvSpPr txBox="1"/>
          <p:nvPr/>
        </p:nvSpPr>
        <p:spPr>
          <a:xfrm>
            <a:off x="1485359" y="5248272"/>
            <a:ext cx="851515" cy="369332"/>
          </a:xfrm>
          <a:prstGeom prst="rect">
            <a:avLst/>
          </a:prstGeom>
          <a:noFill/>
        </p:spPr>
        <p:txBody>
          <a:bodyPr wrap="none" rtlCol="0">
            <a:spAutoFit/>
          </a:bodyPr>
          <a:lstStyle/>
          <a:p>
            <a:r>
              <a:rPr lang="en-US" altLang="zh-CN" dirty="0"/>
              <a:t>Hence</a:t>
            </a:r>
            <a:endParaRPr lang="en-US" dirty="0"/>
          </a:p>
        </p:txBody>
      </p:sp>
      <p:sp>
        <p:nvSpPr>
          <p:cNvPr id="3" name="頁尾版面配置區 2">
            <a:extLst>
              <a:ext uri="{FF2B5EF4-FFF2-40B4-BE49-F238E27FC236}">
                <a16:creationId xmlns:a16="http://schemas.microsoft.com/office/drawing/2014/main" id="{DE0B402E-3497-4C71-88B8-F4C57C8EC7A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72175B50-3178-4C1A-9433-44DC3A6E9EB1}"/>
              </a:ext>
            </a:extLst>
          </p:cNvPr>
          <p:cNvSpPr>
            <a:spLocks noGrp="1"/>
          </p:cNvSpPr>
          <p:nvPr>
            <p:ph type="sldNum" sz="quarter" idx="4"/>
          </p:nvPr>
        </p:nvSpPr>
        <p:spPr/>
        <p:txBody>
          <a:bodyPr/>
          <a:lstStyle/>
          <a:p>
            <a:fld id="{D14E9653-E941-43F1-AAD4-97DDCA7ECE97}" type="slidenum">
              <a:rPr lang="zh-TW" altLang="en-US" smtClean="0"/>
              <a:t>26</a:t>
            </a:fld>
            <a:endParaRPr lang="zh-TW" altLang="en-US"/>
          </a:p>
        </p:txBody>
      </p:sp>
    </p:spTree>
    <p:extLst>
      <p:ext uri="{BB962C8B-B14F-4D97-AF65-F5344CB8AC3E}">
        <p14:creationId xmlns:p14="http://schemas.microsoft.com/office/powerpoint/2010/main" val="59238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pic>
        <p:nvPicPr>
          <p:cNvPr id="5" name="圖片 4"/>
          <p:cNvPicPr>
            <a:picLocks noChangeAspect="1"/>
          </p:cNvPicPr>
          <p:nvPr/>
        </p:nvPicPr>
        <p:blipFill>
          <a:blip r:embed="rId3"/>
          <a:stretch>
            <a:fillRect/>
          </a:stretch>
        </p:blipFill>
        <p:spPr>
          <a:xfrm>
            <a:off x="3114610" y="3371720"/>
            <a:ext cx="3185582" cy="561336"/>
          </a:xfrm>
          <a:prstGeom prst="rect">
            <a:avLst/>
          </a:prstGeom>
        </p:spPr>
      </p:pic>
      <p:pic>
        <p:nvPicPr>
          <p:cNvPr id="6" name="圖片 5"/>
          <p:cNvPicPr>
            <a:picLocks noChangeAspect="1"/>
          </p:cNvPicPr>
          <p:nvPr/>
        </p:nvPicPr>
        <p:blipFill>
          <a:blip r:embed="rId4"/>
          <a:stretch>
            <a:fillRect/>
          </a:stretch>
        </p:blipFill>
        <p:spPr>
          <a:xfrm>
            <a:off x="5585195" y="4331226"/>
            <a:ext cx="2952948" cy="1618054"/>
          </a:xfrm>
          <a:prstGeom prst="rect">
            <a:avLst/>
          </a:prstGeom>
        </p:spPr>
      </p:pic>
      <p:pic>
        <p:nvPicPr>
          <p:cNvPr id="8" name="圖片 5"/>
          <p:cNvPicPr>
            <a:picLocks noChangeAspect="1"/>
          </p:cNvPicPr>
          <p:nvPr/>
        </p:nvPicPr>
        <p:blipFill>
          <a:blip r:embed="rId5"/>
          <a:stretch>
            <a:fillRect/>
          </a:stretch>
        </p:blipFill>
        <p:spPr>
          <a:xfrm>
            <a:off x="1847079" y="2075837"/>
            <a:ext cx="5449842" cy="1137139"/>
          </a:xfrm>
          <a:prstGeom prst="rect">
            <a:avLst/>
          </a:prstGeom>
        </p:spPr>
      </p:pic>
      <p:sp>
        <p:nvSpPr>
          <p:cNvPr id="3" name="文字方塊 2">
            <a:extLst>
              <a:ext uri="{FF2B5EF4-FFF2-40B4-BE49-F238E27FC236}">
                <a16:creationId xmlns:a16="http://schemas.microsoft.com/office/drawing/2014/main" id="{439E8437-DCD5-46CB-A770-950C5C6ACA5E}"/>
              </a:ext>
            </a:extLst>
          </p:cNvPr>
          <p:cNvSpPr txBox="1"/>
          <p:nvPr/>
        </p:nvSpPr>
        <p:spPr>
          <a:xfrm>
            <a:off x="827584" y="4329097"/>
            <a:ext cx="4921696" cy="1908215"/>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2</a:t>
            </a:r>
            <a:r>
              <a:rPr lang="el-GR" altLang="zh-TW" sz="2000" dirty="0">
                <a:latin typeface="Times New Roman" panose="02020603050405020304" pitchFamily="18" charset="0"/>
                <a:cs typeface="Times New Roman" panose="02020603050405020304" pitchFamily="18" charset="0"/>
              </a:rPr>
              <a:t>ΣΣ </a:t>
            </a:r>
            <a:r>
              <a:rPr lang="en-US" altLang="zh-TW" sz="2000" dirty="0">
                <a:latin typeface="Times New Roman" panose="02020603050405020304" pitchFamily="18" charset="0"/>
                <a:cs typeface="Times New Roman" panose="02020603050405020304" pitchFamily="18" charset="0"/>
              </a:rPr>
              <a:t>[</a:t>
            </a:r>
            <a:r>
              <a:rPr lang="el-GR" altLang="zh-TW" sz="2000" dirty="0">
                <a:latin typeface="Times New Roman" panose="02020603050405020304" pitchFamily="18" charset="0"/>
                <a:cs typeface="Times New Roman" panose="02020603050405020304" pitchFamily="18" charset="0"/>
              </a:rPr>
              <a:t>α</a:t>
            </a:r>
            <a:r>
              <a:rPr lang="en-US" altLang="zh-TW" sz="2000" dirty="0">
                <a:latin typeface="Times New Roman" panose="02020603050405020304" pitchFamily="18" charset="0"/>
                <a:cs typeface="Times New Roman" panose="02020603050405020304" pitchFamily="18" charset="0"/>
              </a:rPr>
              <a:t>r + </a:t>
            </a:r>
            <a:r>
              <a:rPr lang="el-GR" altLang="zh-TW" sz="2000" dirty="0">
                <a:latin typeface="Times New Roman" panose="02020603050405020304" pitchFamily="18" charset="0"/>
                <a:cs typeface="Times New Roman" panose="02020603050405020304" pitchFamily="18" charset="0"/>
              </a:rPr>
              <a:t>β</a:t>
            </a:r>
            <a:r>
              <a:rPr lang="en-US" altLang="zh-TW" sz="2000" dirty="0">
                <a:latin typeface="Times New Roman" panose="02020603050405020304" pitchFamily="18" charset="0"/>
                <a:cs typeface="Times New Roman" panose="02020603050405020304" pitchFamily="18" charset="0"/>
              </a:rPr>
              <a:t>c +  </a:t>
            </a:r>
            <a:r>
              <a:rPr lang="el-GR" altLang="zh-TW" sz="2000" dirty="0">
                <a:latin typeface="Times New Roman" panose="02020603050405020304" pitchFamily="18" charset="0"/>
                <a:cs typeface="Times New Roman" panose="02020603050405020304" pitchFamily="18" charset="0"/>
              </a:rPr>
              <a:t>γ</a:t>
            </a:r>
            <a:r>
              <a:rPr lang="en-US" altLang="zh-TW" sz="2000" dirty="0">
                <a:latin typeface="Times New Roman" panose="02020603050405020304" pitchFamily="18" charset="0"/>
                <a:cs typeface="Times New Roman" panose="02020603050405020304" pitchFamily="18" charset="0"/>
              </a:rPr>
              <a:t> – g(r, c)] r = 0</a:t>
            </a:r>
          </a:p>
          <a:p>
            <a:r>
              <a:rPr lang="el-GR" altLang="zh-TW" sz="2000" dirty="0">
                <a:latin typeface="Times New Roman" panose="02020603050405020304" pitchFamily="18" charset="0"/>
                <a:cs typeface="Times New Roman" panose="02020603050405020304" pitchFamily="18" charset="0"/>
              </a:rPr>
              <a:t>ΣΣ </a:t>
            </a:r>
            <a:r>
              <a:rPr lang="en-US" altLang="zh-TW" sz="2000" dirty="0">
                <a:latin typeface="Times New Roman" panose="02020603050405020304" pitchFamily="18" charset="0"/>
                <a:cs typeface="Times New Roman" panose="02020603050405020304" pitchFamily="18" charset="0"/>
              </a:rPr>
              <a:t>[</a:t>
            </a:r>
            <a:r>
              <a:rPr lang="el-GR" altLang="zh-TW" sz="2000" dirty="0">
                <a:latin typeface="Times New Roman" panose="02020603050405020304" pitchFamily="18" charset="0"/>
                <a:cs typeface="Times New Roman" panose="02020603050405020304" pitchFamily="18" charset="0"/>
              </a:rPr>
              <a:t>α</a:t>
            </a:r>
            <a:r>
              <a:rPr lang="en-US" altLang="zh-TW" sz="2000" dirty="0">
                <a:latin typeface="Times New Roman" panose="02020603050405020304" pitchFamily="18" charset="0"/>
                <a:cs typeface="Times New Roman" panose="02020603050405020304" pitchFamily="18" charset="0"/>
              </a:rPr>
              <a:t>r + </a:t>
            </a:r>
            <a:r>
              <a:rPr lang="el-GR" altLang="zh-TW" sz="2000" dirty="0">
                <a:latin typeface="Times New Roman" panose="02020603050405020304" pitchFamily="18" charset="0"/>
                <a:cs typeface="Times New Roman" panose="02020603050405020304" pitchFamily="18" charset="0"/>
              </a:rPr>
              <a:t>β</a:t>
            </a:r>
            <a:r>
              <a:rPr lang="en-US" altLang="zh-TW" sz="2000" dirty="0">
                <a:latin typeface="Times New Roman" panose="02020603050405020304" pitchFamily="18" charset="0"/>
                <a:cs typeface="Times New Roman" panose="02020603050405020304" pitchFamily="18" charset="0"/>
              </a:rPr>
              <a:t>c +  </a:t>
            </a:r>
            <a:r>
              <a:rPr lang="el-GR" altLang="zh-TW" sz="2000" dirty="0">
                <a:latin typeface="Times New Roman" panose="02020603050405020304" pitchFamily="18" charset="0"/>
                <a:cs typeface="Times New Roman" panose="02020603050405020304" pitchFamily="18" charset="0"/>
              </a:rPr>
              <a:t>γ</a:t>
            </a:r>
            <a:r>
              <a:rPr lang="en-US" altLang="zh-TW" sz="2000" dirty="0">
                <a:latin typeface="Times New Roman" panose="02020603050405020304" pitchFamily="18" charset="0"/>
                <a:cs typeface="Times New Roman" panose="02020603050405020304" pitchFamily="18" charset="0"/>
              </a:rPr>
              <a:t> – g(r, c)] r = 0</a:t>
            </a:r>
          </a:p>
          <a:p>
            <a:r>
              <a:rPr lang="el-GR" altLang="zh-TW" sz="2000" dirty="0">
                <a:latin typeface="Times New Roman" panose="02020603050405020304" pitchFamily="18" charset="0"/>
                <a:cs typeface="Times New Roman" panose="02020603050405020304" pitchFamily="18" charset="0"/>
              </a:rPr>
              <a:t>ΣΣ </a:t>
            </a:r>
            <a:r>
              <a:rPr lang="en-US" altLang="zh-TW" sz="2000" dirty="0">
                <a:latin typeface="Times New Roman" panose="02020603050405020304" pitchFamily="18" charset="0"/>
                <a:cs typeface="Times New Roman" panose="02020603050405020304" pitchFamily="18" charset="0"/>
              </a:rPr>
              <a:t>[</a:t>
            </a:r>
            <a:r>
              <a:rPr lang="el-GR" altLang="zh-TW" sz="2000" dirty="0">
                <a:latin typeface="Times New Roman" panose="02020603050405020304" pitchFamily="18" charset="0"/>
                <a:cs typeface="Times New Roman" panose="02020603050405020304" pitchFamily="18" charset="0"/>
              </a:rPr>
              <a:t>α</a:t>
            </a:r>
            <a:r>
              <a:rPr lang="en-US" altLang="zh-TW" sz="2000" dirty="0">
                <a:latin typeface="Times New Roman" panose="02020603050405020304" pitchFamily="18" charset="0"/>
                <a:cs typeface="Times New Roman" panose="02020603050405020304" pitchFamily="18" charset="0"/>
              </a:rPr>
              <a:t>r^2 + </a:t>
            </a:r>
            <a:r>
              <a:rPr lang="el-GR" altLang="zh-TW" sz="2000" dirty="0">
                <a:latin typeface="Times New Roman" panose="02020603050405020304" pitchFamily="18" charset="0"/>
                <a:cs typeface="Times New Roman" panose="02020603050405020304" pitchFamily="18" charset="0"/>
              </a:rPr>
              <a:t>β</a:t>
            </a:r>
            <a:r>
              <a:rPr lang="en-US" altLang="zh-TW" sz="2000" dirty="0" err="1">
                <a:latin typeface="Times New Roman" panose="02020603050405020304" pitchFamily="18" charset="0"/>
                <a:cs typeface="Times New Roman" panose="02020603050405020304" pitchFamily="18" charset="0"/>
              </a:rPr>
              <a:t>cr</a:t>
            </a:r>
            <a:r>
              <a:rPr lang="en-US" altLang="zh-TW" sz="2000" dirty="0">
                <a:latin typeface="Times New Roman" panose="02020603050405020304" pitchFamily="18" charset="0"/>
                <a:cs typeface="Times New Roman" panose="02020603050405020304" pitchFamily="18" charset="0"/>
              </a:rPr>
              <a:t> +  </a:t>
            </a:r>
            <a:r>
              <a:rPr lang="el-GR" altLang="zh-TW" sz="2000" dirty="0">
                <a:latin typeface="Times New Roman" panose="02020603050405020304" pitchFamily="18" charset="0"/>
                <a:cs typeface="Times New Roman" panose="02020603050405020304" pitchFamily="18" charset="0"/>
              </a:rPr>
              <a:t>γ</a:t>
            </a:r>
            <a:r>
              <a:rPr lang="en-US" altLang="zh-TW" sz="2000" dirty="0">
                <a:latin typeface="Times New Roman" panose="02020603050405020304" pitchFamily="18" charset="0"/>
                <a:cs typeface="Times New Roman" panose="02020603050405020304" pitchFamily="18" charset="0"/>
              </a:rPr>
              <a:t>r – </a:t>
            </a:r>
            <a:r>
              <a:rPr lang="en-US" altLang="zh-TW" sz="2000" dirty="0" err="1">
                <a:latin typeface="Times New Roman" panose="02020603050405020304" pitchFamily="18" charset="0"/>
                <a:cs typeface="Times New Roman" panose="02020603050405020304" pitchFamily="18" charset="0"/>
              </a:rPr>
              <a:t>rg</a:t>
            </a:r>
            <a:r>
              <a:rPr lang="en-US" altLang="zh-TW" sz="2000" dirty="0">
                <a:latin typeface="Times New Roman" panose="02020603050405020304" pitchFamily="18" charset="0"/>
                <a:cs typeface="Times New Roman" panose="02020603050405020304" pitchFamily="18" charset="0"/>
              </a:rPr>
              <a:t>(r, c)]  = 0</a:t>
            </a:r>
          </a:p>
          <a:p>
            <a:r>
              <a:rPr lang="el-GR" altLang="zh-TW" sz="2000" dirty="0">
                <a:latin typeface="Times New Roman" panose="02020603050405020304" pitchFamily="18" charset="0"/>
                <a:cs typeface="Times New Roman" panose="02020603050405020304" pitchFamily="18" charset="0"/>
              </a:rPr>
              <a:t>ΣΣ</a:t>
            </a:r>
            <a:r>
              <a:rPr lang="en-US" altLang="zh-TW" sz="2000" dirty="0">
                <a:latin typeface="Times New Roman" panose="02020603050405020304" pitchFamily="18" charset="0"/>
                <a:cs typeface="Times New Roman" panose="02020603050405020304" pitchFamily="18" charset="0"/>
              </a:rPr>
              <a:t> </a:t>
            </a:r>
            <a:r>
              <a:rPr lang="el-GR" altLang="zh-TW" sz="2000" dirty="0">
                <a:latin typeface="Times New Roman" panose="02020603050405020304" pitchFamily="18" charset="0"/>
                <a:cs typeface="Times New Roman" panose="02020603050405020304" pitchFamily="18" charset="0"/>
              </a:rPr>
              <a:t>α</a:t>
            </a:r>
            <a:r>
              <a:rPr lang="en-US" altLang="zh-TW" sz="2000" dirty="0">
                <a:latin typeface="Times New Roman" panose="02020603050405020304" pitchFamily="18" charset="0"/>
                <a:cs typeface="Times New Roman" panose="02020603050405020304" pitchFamily="18" charset="0"/>
              </a:rPr>
              <a:t>r^2 + </a:t>
            </a:r>
            <a:r>
              <a:rPr lang="el-GR" altLang="zh-TW" sz="2000" dirty="0">
                <a:latin typeface="Times New Roman" panose="02020603050405020304" pitchFamily="18" charset="0"/>
                <a:cs typeface="Times New Roman" panose="02020603050405020304" pitchFamily="18" charset="0"/>
              </a:rPr>
              <a:t>ΣΣ β</a:t>
            </a:r>
            <a:r>
              <a:rPr lang="en-US" altLang="zh-TW" sz="2000" dirty="0" err="1">
                <a:latin typeface="Times New Roman" panose="02020603050405020304" pitchFamily="18" charset="0"/>
                <a:cs typeface="Times New Roman" panose="02020603050405020304" pitchFamily="18" charset="0"/>
              </a:rPr>
              <a:t>cr</a:t>
            </a:r>
            <a:r>
              <a:rPr lang="en-US" altLang="zh-TW" sz="2000" dirty="0">
                <a:latin typeface="Times New Roman" panose="02020603050405020304" pitchFamily="18" charset="0"/>
                <a:cs typeface="Times New Roman" panose="02020603050405020304" pitchFamily="18" charset="0"/>
              </a:rPr>
              <a:t> + </a:t>
            </a:r>
            <a:r>
              <a:rPr lang="el-GR" altLang="zh-TW" sz="2000" dirty="0">
                <a:latin typeface="Times New Roman" panose="02020603050405020304" pitchFamily="18" charset="0"/>
                <a:cs typeface="Times New Roman" panose="02020603050405020304" pitchFamily="18" charset="0"/>
              </a:rPr>
              <a:t>ΣΣγ</a:t>
            </a:r>
            <a:r>
              <a:rPr lang="en-US" altLang="zh-TW" sz="2000" dirty="0">
                <a:latin typeface="Times New Roman" panose="02020603050405020304" pitchFamily="18" charset="0"/>
                <a:cs typeface="Times New Roman" panose="02020603050405020304" pitchFamily="18" charset="0"/>
              </a:rPr>
              <a:t>r - </a:t>
            </a:r>
            <a:r>
              <a:rPr lang="el-GR" altLang="zh-TW" sz="2000" dirty="0">
                <a:latin typeface="Times New Roman" panose="02020603050405020304" pitchFamily="18" charset="0"/>
                <a:cs typeface="Times New Roman" panose="02020603050405020304" pitchFamily="18" charset="0"/>
              </a:rPr>
              <a:t>ΣΣ</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rg</a:t>
            </a:r>
            <a:r>
              <a:rPr lang="en-US" altLang="zh-TW" sz="2000" dirty="0">
                <a:latin typeface="Times New Roman" panose="02020603050405020304" pitchFamily="18" charset="0"/>
                <a:cs typeface="Times New Roman" panose="02020603050405020304" pitchFamily="18" charset="0"/>
              </a:rPr>
              <a:t>(r, c) = 0</a:t>
            </a:r>
          </a:p>
          <a:p>
            <a:r>
              <a:rPr lang="el-GR" altLang="zh-TW" sz="2000" dirty="0">
                <a:latin typeface="Times New Roman" panose="02020603050405020304" pitchFamily="18" charset="0"/>
                <a:cs typeface="Times New Roman" panose="02020603050405020304" pitchFamily="18" charset="0"/>
              </a:rPr>
              <a:t>ΣΣ</a:t>
            </a:r>
            <a:r>
              <a:rPr lang="en-US" altLang="zh-TW" sz="2000" dirty="0">
                <a:latin typeface="Times New Roman" panose="02020603050405020304" pitchFamily="18" charset="0"/>
                <a:cs typeface="Times New Roman" panose="02020603050405020304" pitchFamily="18" charset="0"/>
              </a:rPr>
              <a:t> </a:t>
            </a:r>
            <a:r>
              <a:rPr lang="el-GR" altLang="zh-TW" sz="2000" dirty="0">
                <a:latin typeface="Times New Roman" panose="02020603050405020304" pitchFamily="18" charset="0"/>
                <a:cs typeface="Times New Roman" panose="02020603050405020304" pitchFamily="18" charset="0"/>
              </a:rPr>
              <a:t>α</a:t>
            </a:r>
            <a:r>
              <a:rPr lang="en-US" altLang="zh-TW" sz="2000" dirty="0">
                <a:latin typeface="Times New Roman" panose="02020603050405020304" pitchFamily="18" charset="0"/>
                <a:cs typeface="Times New Roman" panose="02020603050405020304" pitchFamily="18" charset="0"/>
              </a:rPr>
              <a:t>r^2 = </a:t>
            </a:r>
            <a:r>
              <a:rPr lang="el-GR" altLang="zh-TW" sz="2000" dirty="0">
                <a:latin typeface="Times New Roman" panose="02020603050405020304" pitchFamily="18" charset="0"/>
                <a:cs typeface="Times New Roman" panose="02020603050405020304" pitchFamily="18" charset="0"/>
              </a:rPr>
              <a:t>ΣΣ</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rg</a:t>
            </a:r>
            <a:r>
              <a:rPr lang="en-US" altLang="zh-TW" sz="2000" dirty="0">
                <a:latin typeface="Times New Roman" panose="02020603050405020304" pitchFamily="18" charset="0"/>
                <a:cs typeface="Times New Roman" panose="02020603050405020304" pitchFamily="18" charset="0"/>
              </a:rPr>
              <a:t>(r, c) </a:t>
            </a:r>
            <a:endParaRPr lang="zh-TW" altLang="en-US" sz="2000" dirty="0">
              <a:latin typeface="Times New Roman" panose="02020603050405020304" pitchFamily="18" charset="0"/>
              <a:cs typeface="Times New Roman" panose="02020603050405020304" pitchFamily="18" charset="0"/>
            </a:endParaRPr>
          </a:p>
          <a:p>
            <a:endParaRPr lang="zh-TW" altLang="en-US" dirty="0"/>
          </a:p>
        </p:txBody>
      </p:sp>
      <p:sp>
        <p:nvSpPr>
          <p:cNvPr id="4" name="頁尾版面配置區 3">
            <a:extLst>
              <a:ext uri="{FF2B5EF4-FFF2-40B4-BE49-F238E27FC236}">
                <a16:creationId xmlns:a16="http://schemas.microsoft.com/office/drawing/2014/main" id="{3851F25E-CA0C-4159-A6B4-8C160D893240}"/>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7" name="投影片編號版面配置區 6">
            <a:extLst>
              <a:ext uri="{FF2B5EF4-FFF2-40B4-BE49-F238E27FC236}">
                <a16:creationId xmlns:a16="http://schemas.microsoft.com/office/drawing/2014/main" id="{97A51201-1840-478F-AC3B-4D207EC39449}"/>
              </a:ext>
            </a:extLst>
          </p:cNvPr>
          <p:cNvSpPr>
            <a:spLocks noGrp="1"/>
          </p:cNvSpPr>
          <p:nvPr>
            <p:ph type="sldNum" sz="quarter" idx="4"/>
          </p:nvPr>
        </p:nvSpPr>
        <p:spPr/>
        <p:txBody>
          <a:bodyPr/>
          <a:lstStyle/>
          <a:p>
            <a:fld id="{D14E9653-E941-43F1-AAD4-97DDCA7ECE97}" type="slidenum">
              <a:rPr lang="zh-TW" altLang="en-US" smtClean="0"/>
              <a:t>27</a:t>
            </a:fld>
            <a:endParaRPr lang="zh-TW" altLang="en-US"/>
          </a:p>
        </p:txBody>
      </p:sp>
    </p:spTree>
    <p:extLst>
      <p:ext uri="{BB962C8B-B14F-4D97-AF65-F5344CB8AC3E}">
        <p14:creationId xmlns:p14="http://schemas.microsoft.com/office/powerpoint/2010/main" val="203257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Solving for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𝛼</m:t>
                        </m:r>
                      </m:e>
                    </m:acc>
                  </m:oMath>
                </a14:m>
                <a:r>
                  <a:rPr lang="en-US" altLang="zh-TW" dirty="0"/>
                  <a:t>,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𝛽</m:t>
                        </m:r>
                      </m:e>
                    </m:acc>
                  </m:oMath>
                </a14:m>
                <a:r>
                  <a:rPr lang="en-US" altLang="zh-TW" dirty="0"/>
                  <a:t>, and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𝛾</m:t>
                        </m:r>
                      </m:e>
                    </m:acc>
                  </m:oMath>
                </a14:m>
                <a:r>
                  <a:rPr lang="en-US" altLang="zh-TW" dirty="0"/>
                  <a:t> , we obtain</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t="-1243"/>
                </a:stretch>
              </a:blipFill>
            </p:spPr>
            <p:txBody>
              <a:bodyPr/>
              <a:lstStyle/>
              <a:p>
                <a:r>
                  <a:rPr lang="zh-TW" altLang="en-US">
                    <a:noFill/>
                  </a:rPr>
                  <a:t> </a:t>
                </a:r>
              </a:p>
            </p:txBody>
          </p:sp>
        </mc:Fallback>
      </mc:AlternateContent>
      <p:pic>
        <p:nvPicPr>
          <p:cNvPr id="8" name="圖片 7"/>
          <p:cNvPicPr>
            <a:picLocks noChangeAspect="1"/>
          </p:cNvPicPr>
          <p:nvPr/>
        </p:nvPicPr>
        <p:blipFill>
          <a:blip r:embed="rId4"/>
          <a:stretch>
            <a:fillRect/>
          </a:stretch>
        </p:blipFill>
        <p:spPr>
          <a:xfrm>
            <a:off x="5297252" y="3024275"/>
            <a:ext cx="2880320" cy="2328534"/>
          </a:xfrm>
          <a:prstGeom prst="rect">
            <a:avLst/>
          </a:prstGeom>
        </p:spPr>
      </p:pic>
      <p:sp>
        <p:nvSpPr>
          <p:cNvPr id="5" name="頁尾版面配置區 4">
            <a:extLst>
              <a:ext uri="{FF2B5EF4-FFF2-40B4-BE49-F238E27FC236}">
                <a16:creationId xmlns:a16="http://schemas.microsoft.com/office/drawing/2014/main" id="{874802E6-A259-45F5-AB3B-1F9C59163C1F}"/>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7" name="投影片編號版面配置區 6">
            <a:extLst>
              <a:ext uri="{FF2B5EF4-FFF2-40B4-BE49-F238E27FC236}">
                <a16:creationId xmlns:a16="http://schemas.microsoft.com/office/drawing/2014/main" id="{58D1D708-DA9E-4F5D-B39C-5E1080A3E974}"/>
              </a:ext>
            </a:extLst>
          </p:cNvPr>
          <p:cNvSpPr>
            <a:spLocks noGrp="1"/>
          </p:cNvSpPr>
          <p:nvPr>
            <p:ph type="sldNum" sz="quarter" idx="4"/>
          </p:nvPr>
        </p:nvSpPr>
        <p:spPr/>
        <p:txBody>
          <a:bodyPr/>
          <a:lstStyle/>
          <a:p>
            <a:fld id="{D14E9653-E941-43F1-AAD4-97DDCA7ECE97}" type="slidenum">
              <a:rPr lang="zh-TW" altLang="en-US" smtClean="0"/>
              <a:t>28</a:t>
            </a:fld>
            <a:endParaRPr lang="zh-TW" altLang="en-US"/>
          </a:p>
        </p:txBody>
      </p:sp>
      <p:pic>
        <p:nvPicPr>
          <p:cNvPr id="9" name="圖片 8">
            <a:extLst>
              <a:ext uri="{FF2B5EF4-FFF2-40B4-BE49-F238E27FC236}">
                <a16:creationId xmlns:a16="http://schemas.microsoft.com/office/drawing/2014/main" id="{F5976EAD-2F20-434A-987E-0E52C34C3CA2}"/>
              </a:ext>
            </a:extLst>
          </p:cNvPr>
          <p:cNvPicPr>
            <a:picLocks noChangeAspect="1"/>
          </p:cNvPicPr>
          <p:nvPr/>
        </p:nvPicPr>
        <p:blipFill>
          <a:blip r:embed="rId5"/>
          <a:stretch>
            <a:fillRect/>
          </a:stretch>
        </p:blipFill>
        <p:spPr>
          <a:xfrm>
            <a:off x="684213" y="3222305"/>
            <a:ext cx="3741435" cy="2050102"/>
          </a:xfrm>
          <a:prstGeom prst="rect">
            <a:avLst/>
          </a:prstGeom>
        </p:spPr>
      </p:pic>
      <p:sp>
        <p:nvSpPr>
          <p:cNvPr id="11" name="箭號: 向右 10">
            <a:extLst>
              <a:ext uri="{FF2B5EF4-FFF2-40B4-BE49-F238E27FC236}">
                <a16:creationId xmlns:a16="http://schemas.microsoft.com/office/drawing/2014/main" id="{9CF59B46-4834-4E8B-8903-15ADC1FC6669}"/>
              </a:ext>
            </a:extLst>
          </p:cNvPr>
          <p:cNvSpPr/>
          <p:nvPr/>
        </p:nvSpPr>
        <p:spPr>
          <a:xfrm>
            <a:off x="4572000" y="4008522"/>
            <a:ext cx="578900" cy="36004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92411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b="1">
                <a:latin typeface="Calibri"/>
                <a:cs typeface="Calibri"/>
              </a:rPr>
              <a:t>8.1 Introduction</a:t>
            </a:r>
            <a:endParaRPr lang="en-US" sz="2000">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E454EEAB-4BF7-4609-ACA7-1C5DEEA03B4E}"/>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D5C0D21C-25B3-441F-94B4-7E6A9AEF1E22}"/>
              </a:ext>
            </a:extLst>
          </p:cNvPr>
          <p:cNvSpPr>
            <a:spLocks noGrp="1"/>
          </p:cNvSpPr>
          <p:nvPr>
            <p:ph type="sldNum" sz="quarter" idx="4"/>
          </p:nvPr>
        </p:nvSpPr>
        <p:spPr/>
        <p:txBody>
          <a:bodyPr/>
          <a:lstStyle/>
          <a:p>
            <a:fld id="{D14E9653-E941-43F1-AAD4-97DDCA7ECE97}" type="slidenum">
              <a:rPr lang="zh-TW" altLang="en-US" smtClean="0"/>
              <a:t>2</a:t>
            </a:fld>
            <a:endParaRPr lang="zh-TW" altLang="en-US"/>
          </a:p>
        </p:txBody>
      </p:sp>
    </p:spTree>
    <p:extLst>
      <p:ext uri="{BB962C8B-B14F-4D97-AF65-F5344CB8AC3E}">
        <p14:creationId xmlns:p14="http://schemas.microsoft.com/office/powerpoint/2010/main" val="842038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a:xfrm>
            <a:off x="679756" y="1844824"/>
            <a:ext cx="8229600" cy="4411663"/>
          </a:xfrm>
        </p:spPr>
        <p:txBody>
          <a:bodyPr/>
          <a:lstStyle/>
          <a:p>
            <a:r>
              <a:rPr lang="en-US" altLang="zh-TW" sz="2400" dirty="0"/>
              <a:t>Example 8.1 : consider the following 3*3 region</a:t>
            </a:r>
          </a:p>
          <a:p>
            <a:endParaRPr lang="zh-TW" altLang="en-US" dirty="0"/>
          </a:p>
        </p:txBody>
      </p:sp>
      <mc:AlternateContent xmlns:mc="http://schemas.openxmlformats.org/markup-compatibility/2006" xmlns:a14="http://schemas.microsoft.com/office/drawing/2010/main">
        <mc:Choice Requires="a14">
          <p:sp>
            <p:nvSpPr>
              <p:cNvPr id="8" name="文字方塊 7"/>
              <p:cNvSpPr txBox="1"/>
              <p:nvPr/>
            </p:nvSpPr>
            <p:spPr>
              <a:xfrm>
                <a:off x="401738" y="4378682"/>
                <a:ext cx="5782993" cy="6344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mr-IN" altLang="zh-TW" i="1" smtClean="0">
                              <a:latin typeface="Cambria Math" charset="0"/>
                              <a:ea typeface="Cambria Math" charset="0"/>
                              <a:cs typeface="Cambria Math" charset="0"/>
                            </a:rPr>
                            <m:t>𝛼</m:t>
                          </m:r>
                        </m:e>
                      </m:acc>
                      <m:r>
                        <a:rPr kumimoji="1" lang="mr-IN" altLang="zh-TW" i="1" smtClean="0">
                          <a:latin typeface="Cambria Math" charset="0"/>
                        </a:rPr>
                        <m:t>=</m:t>
                      </m:r>
                      <m:f>
                        <m:fPr>
                          <m:ctrlPr>
                            <a:rPr kumimoji="1" lang="mr-IN" altLang="zh-TW" b="0" i="1" smtClean="0">
                              <a:latin typeface="Cambria Math" panose="02040503050406030204" pitchFamily="18" charset="0"/>
                              <a:ea typeface="Cambria Math" charset="0"/>
                              <a:cs typeface="Cambria Math" charset="0"/>
                            </a:rPr>
                          </m:ctrlPr>
                        </m:fPr>
                        <m:num>
                          <m:r>
                            <a:rPr lang="en-US" altLang="zh-TW" i="1">
                              <a:latin typeface="Cambria Math" charset="0"/>
                            </a:rPr>
                            <m:t>−1</m:t>
                          </m:r>
                          <m:r>
                            <a:rPr lang="en-US" altLang="zh-TW" i="1" smtClean="0">
                              <a:latin typeface="Cambria Math" charset="0"/>
                              <a:ea typeface="Cambria Math" charset="0"/>
                              <a:cs typeface="Cambria Math" charset="0"/>
                            </a:rPr>
                            <m:t>×</m:t>
                          </m:r>
                          <m:d>
                            <m:dPr>
                              <m:ctrlPr>
                                <a:rPr lang="en-US" altLang="zh-TW" i="1">
                                  <a:latin typeface="Cambria Math" panose="02040503050406030204" pitchFamily="18" charset="0"/>
                                  <a:ea typeface="Cambria Math" charset="0"/>
                                  <a:cs typeface="Cambria Math" charset="0"/>
                                </a:rPr>
                              </m:ctrlPr>
                            </m:dPr>
                            <m:e>
                              <m:r>
                                <a:rPr lang="en-US" altLang="zh-TW" i="1">
                                  <a:latin typeface="Cambria Math" charset="0"/>
                                  <a:ea typeface="Cambria Math" charset="0"/>
                                  <a:cs typeface="Cambria Math" charset="0"/>
                                </a:rPr>
                                <m:t>3+5+9</m:t>
                              </m:r>
                            </m:e>
                          </m:d>
                          <m:r>
                            <a:rPr lang="en-US" altLang="zh-TW" b="0" i="1" smtClean="0">
                              <a:latin typeface="Cambria Math" charset="0"/>
                              <a:ea typeface="Cambria Math" charset="0"/>
                              <a:cs typeface="Cambria Math" charset="0"/>
                            </a:rPr>
                            <m:t>+0∗</m:t>
                          </m:r>
                          <m:d>
                            <m:dPr>
                              <m:ctrlPr>
                                <a:rPr lang="en-US" altLang="zh-TW" b="0" i="1" smtClean="0">
                                  <a:latin typeface="Cambria Math" panose="02040503050406030204" pitchFamily="18" charset="0"/>
                                  <a:ea typeface="Cambria Math" charset="0"/>
                                  <a:cs typeface="Cambria Math" charset="0"/>
                                </a:rPr>
                              </m:ctrlPr>
                            </m:dPr>
                            <m:e>
                              <m:r>
                                <a:rPr lang="en-US" altLang="zh-TW" b="0" i="1" smtClean="0">
                                  <a:latin typeface="Cambria Math" charset="0"/>
                                  <a:ea typeface="Cambria Math" charset="0"/>
                                  <a:cs typeface="Cambria Math" charset="0"/>
                                </a:rPr>
                                <m:t>4+7+7</m:t>
                              </m:r>
                            </m:e>
                          </m:d>
                          <m:r>
                            <a:rPr lang="en-US" altLang="zh-TW" b="0" i="1" smtClean="0">
                              <a:latin typeface="Cambria Math" charset="0"/>
                              <a:ea typeface="Cambria Math" charset="0"/>
                              <a:cs typeface="Cambria Math" charset="0"/>
                            </a:rPr>
                            <m:t>+1∗(0+3+7)</m:t>
                          </m:r>
                        </m:num>
                        <m:den>
                          <m:sSup>
                            <m:sSupPr>
                              <m:ctrlPr>
                                <a:rPr kumimoji="1" lang="is-IS" altLang="zh-TW" b="0" i="1" smtClean="0">
                                  <a:latin typeface="Cambria Math" panose="02040503050406030204" pitchFamily="18" charset="0"/>
                                  <a:ea typeface="Cambria Math" charset="0"/>
                                  <a:cs typeface="Cambria Math" charset="0"/>
                                </a:rPr>
                              </m:ctrlPr>
                            </m:sSupPr>
                            <m:e>
                              <m:r>
                                <a:rPr kumimoji="1" lang="en-US" altLang="zh-TW" b="0" i="1" smtClean="0">
                                  <a:latin typeface="Cambria Math" charset="0"/>
                                  <a:ea typeface="Cambria Math" charset="0"/>
                                  <a:cs typeface="Cambria Math" charset="0"/>
                                </a:rPr>
                                <m:t>−1</m:t>
                              </m:r>
                            </m:e>
                            <m:sup>
                              <m:r>
                                <a:rPr kumimoji="1" lang="is-IS" altLang="zh-TW" b="0" i="1" smtClean="0">
                                  <a:latin typeface="Cambria Math" charset="0"/>
                                  <a:ea typeface="Cambria Math" charset="0"/>
                                  <a:cs typeface="Cambria Math" charset="0"/>
                                </a:rPr>
                                <m:t>2</m:t>
                              </m:r>
                            </m:sup>
                          </m:sSup>
                          <m:r>
                            <a:rPr kumimoji="1"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den>
                      </m:f>
                    </m:oMath>
                  </m:oMathPara>
                </a14:m>
                <a:endParaRPr kumimoji="1"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401738" y="4378682"/>
                <a:ext cx="5782993" cy="63446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401738" y="5146466"/>
                <a:ext cx="5784597" cy="6344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mr-IN" altLang="zh-TW" i="1" smtClean="0">
                              <a:latin typeface="Cambria Math" charset="0"/>
                              <a:ea typeface="Cambria Math" charset="0"/>
                              <a:cs typeface="Cambria Math" charset="0"/>
                            </a:rPr>
                            <m:t>𝛽</m:t>
                          </m:r>
                        </m:e>
                      </m:acc>
                      <m:r>
                        <a:rPr kumimoji="1" lang="mr-IN" altLang="zh-TW" i="1" smtClean="0">
                          <a:latin typeface="Cambria Math" charset="0"/>
                        </a:rPr>
                        <m:t>=</m:t>
                      </m:r>
                      <m:f>
                        <m:fPr>
                          <m:ctrlPr>
                            <a:rPr kumimoji="1" lang="mr-IN" altLang="zh-TW" b="0" i="1" smtClean="0">
                              <a:latin typeface="Cambria Math" panose="02040503050406030204" pitchFamily="18" charset="0"/>
                              <a:ea typeface="Cambria Math" charset="0"/>
                              <a:cs typeface="Cambria Math" charset="0"/>
                            </a:rPr>
                          </m:ctrlPr>
                        </m:fPr>
                        <m:num>
                          <m:r>
                            <a:rPr lang="en-US" altLang="zh-TW" i="1">
                              <a:latin typeface="Cambria Math" charset="0"/>
                            </a:rPr>
                            <m:t>−1</m:t>
                          </m:r>
                          <m:r>
                            <a:rPr lang="en-US" altLang="zh-TW" i="1">
                              <a:latin typeface="Cambria Math" charset="0"/>
                              <a:ea typeface="Cambria Math" charset="0"/>
                              <a:cs typeface="Cambria Math" charset="0"/>
                            </a:rPr>
                            <m:t>×</m:t>
                          </m:r>
                          <m:d>
                            <m:dPr>
                              <m:ctrlPr>
                                <a:rPr lang="en-US" altLang="zh-TW" i="1">
                                  <a:latin typeface="Cambria Math" panose="02040503050406030204" pitchFamily="18" charset="0"/>
                                  <a:ea typeface="Cambria Math" charset="0"/>
                                  <a:cs typeface="Cambria Math" charset="0"/>
                                </a:rPr>
                              </m:ctrlPr>
                            </m:dPr>
                            <m:e>
                              <m:r>
                                <a:rPr lang="en-US" altLang="zh-TW" i="1">
                                  <a:latin typeface="Cambria Math" charset="0"/>
                                  <a:ea typeface="Cambria Math" charset="0"/>
                                  <a:cs typeface="Cambria Math" charset="0"/>
                                </a:rPr>
                                <m:t>3+</m:t>
                              </m:r>
                              <m:r>
                                <a:rPr lang="en-US" altLang="zh-TW" b="0" i="1" smtClean="0">
                                  <a:latin typeface="Cambria Math" charset="0"/>
                                  <a:ea typeface="Cambria Math" charset="0"/>
                                  <a:cs typeface="Cambria Math" charset="0"/>
                                </a:rPr>
                                <m:t>4</m:t>
                              </m:r>
                              <m:r>
                                <a:rPr lang="en-US" altLang="zh-TW" i="1">
                                  <a:latin typeface="Cambria Math" charset="0"/>
                                  <a:ea typeface="Cambria Math" charset="0"/>
                                  <a:cs typeface="Cambria Math" charset="0"/>
                                </a:rPr>
                                <m:t>+</m:t>
                              </m:r>
                              <m:r>
                                <a:rPr lang="en-US" altLang="zh-TW" b="0" i="1" smtClean="0">
                                  <a:latin typeface="Cambria Math" charset="0"/>
                                  <a:ea typeface="Cambria Math" charset="0"/>
                                  <a:cs typeface="Cambria Math" charset="0"/>
                                </a:rPr>
                                <m:t>0</m:t>
                              </m:r>
                            </m:e>
                          </m:d>
                          <m:r>
                            <a:rPr lang="en-US" altLang="zh-TW" b="0" i="1" smtClean="0">
                              <a:latin typeface="Cambria Math" charset="0"/>
                              <a:ea typeface="Cambria Math" charset="0"/>
                              <a:cs typeface="Cambria Math" charset="0"/>
                            </a:rPr>
                            <m:t>+0∗</m:t>
                          </m:r>
                          <m:d>
                            <m:dPr>
                              <m:ctrlPr>
                                <a:rPr lang="en-US" altLang="zh-TW" b="0" i="1" smtClean="0">
                                  <a:latin typeface="Cambria Math" panose="02040503050406030204" pitchFamily="18" charset="0"/>
                                  <a:ea typeface="Cambria Math" charset="0"/>
                                  <a:cs typeface="Cambria Math" charset="0"/>
                                </a:rPr>
                              </m:ctrlPr>
                            </m:dPr>
                            <m:e>
                              <m:r>
                                <a:rPr lang="en-US" altLang="zh-TW" b="0" i="1" smtClean="0">
                                  <a:latin typeface="Cambria Math" charset="0"/>
                                  <a:ea typeface="Cambria Math" charset="0"/>
                                  <a:cs typeface="Cambria Math" charset="0"/>
                                </a:rPr>
                                <m:t>5+7+3</m:t>
                              </m:r>
                            </m:e>
                          </m:d>
                          <m:r>
                            <a:rPr lang="en-US" altLang="zh-TW" b="0" i="1" smtClean="0">
                              <a:latin typeface="Cambria Math" charset="0"/>
                              <a:ea typeface="Cambria Math" charset="0"/>
                              <a:cs typeface="Cambria Math" charset="0"/>
                            </a:rPr>
                            <m:t>+1∗(9+7+7)</m:t>
                          </m:r>
                        </m:num>
                        <m:den>
                          <m:sSup>
                            <m:sSupPr>
                              <m:ctrlPr>
                                <a:rPr kumimoji="1" lang="is-IS" altLang="zh-TW" b="0" i="1" smtClean="0">
                                  <a:latin typeface="Cambria Math" panose="02040503050406030204" pitchFamily="18" charset="0"/>
                                  <a:ea typeface="Cambria Math" charset="0"/>
                                  <a:cs typeface="Cambria Math" charset="0"/>
                                </a:rPr>
                              </m:ctrlPr>
                            </m:sSupPr>
                            <m:e>
                              <m:r>
                                <a:rPr kumimoji="1" lang="en-US" altLang="zh-TW" b="0" i="1" smtClean="0">
                                  <a:latin typeface="Cambria Math" charset="0"/>
                                  <a:ea typeface="Cambria Math" charset="0"/>
                                  <a:cs typeface="Cambria Math" charset="0"/>
                                </a:rPr>
                                <m:t>−1</m:t>
                              </m:r>
                            </m:e>
                            <m:sup>
                              <m:r>
                                <a:rPr kumimoji="1" lang="is-IS" altLang="zh-TW" b="0" i="1" smtClean="0">
                                  <a:latin typeface="Cambria Math" charset="0"/>
                                  <a:ea typeface="Cambria Math" charset="0"/>
                                  <a:cs typeface="Cambria Math" charset="0"/>
                                </a:rPr>
                                <m:t>2</m:t>
                              </m:r>
                            </m:sup>
                          </m:sSup>
                          <m:r>
                            <a:rPr kumimoji="1"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r>
                            <a:rPr lang="en-US" altLang="zh-TW" b="0" i="1" smtClean="0">
                              <a:latin typeface="Cambria Math" charset="0"/>
                              <a:ea typeface="Cambria Math" charset="0"/>
                              <a:cs typeface="Cambria Math" charset="0"/>
                            </a:rPr>
                            <m:t>+</m:t>
                          </m:r>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+0</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sSup>
                            <m:sSupPr>
                              <m:ctrlPr>
                                <a:rPr lang="is-IS" altLang="zh-TW" i="1">
                                  <a:latin typeface="Cambria Math" panose="02040503050406030204" pitchFamily="18" charset="0"/>
                                  <a:ea typeface="Cambria Math" charset="0"/>
                                  <a:cs typeface="Cambria Math" charset="0"/>
                                </a:rPr>
                              </m:ctrlPr>
                            </m:sSupPr>
                            <m:e>
                              <m:r>
                                <a:rPr lang="en-US" altLang="zh-TW" b="0" i="1" smtClean="0">
                                  <a:latin typeface="Cambria Math" charset="0"/>
                                  <a:ea typeface="Cambria Math" charset="0"/>
                                  <a:cs typeface="Cambria Math" charset="0"/>
                                </a:rPr>
                                <m:t>+</m:t>
                              </m:r>
                              <m:r>
                                <a:rPr lang="en-US" altLang="zh-TW" i="1">
                                  <a:latin typeface="Cambria Math" charset="0"/>
                                  <a:ea typeface="Cambria Math" charset="0"/>
                                  <a:cs typeface="Cambria Math" charset="0"/>
                                </a:rPr>
                                <m:t>1</m:t>
                              </m:r>
                            </m:e>
                            <m:sup>
                              <m:r>
                                <a:rPr lang="is-IS" altLang="zh-TW" i="1">
                                  <a:latin typeface="Cambria Math" charset="0"/>
                                  <a:ea typeface="Cambria Math" charset="0"/>
                                  <a:cs typeface="Cambria Math" charset="0"/>
                                </a:rPr>
                                <m:t>2</m:t>
                              </m:r>
                            </m:sup>
                          </m:sSup>
                        </m:den>
                      </m:f>
                    </m:oMath>
                  </m:oMathPara>
                </a14:m>
                <a:endParaRPr kumimoji="1" lang="zh-TW" altLang="en-US"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401738" y="5146466"/>
                <a:ext cx="5784597" cy="63446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401738" y="5836821"/>
                <a:ext cx="4038093"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it-IT" altLang="zh-TW" i="1" smtClean="0">
                              <a:latin typeface="Cambria Math" charset="0"/>
                              <a:ea typeface="Cambria Math" charset="0"/>
                              <a:cs typeface="Cambria Math" charset="0"/>
                            </a:rPr>
                            <m:t>𝛾</m:t>
                          </m:r>
                        </m:e>
                      </m:acc>
                      <m:r>
                        <a:rPr kumimoji="1" lang="mr-IN" altLang="zh-TW" i="1" smtClean="0">
                          <a:latin typeface="Cambria Math" charset="0"/>
                        </a:rPr>
                        <m:t>=</m:t>
                      </m:r>
                      <m:f>
                        <m:fPr>
                          <m:ctrlPr>
                            <a:rPr kumimoji="1" lang="mr-IN" altLang="zh-TW" b="0" i="1" smtClean="0">
                              <a:latin typeface="Cambria Math" panose="02040503050406030204" pitchFamily="18" charset="0"/>
                              <a:ea typeface="Cambria Math" charset="0"/>
                              <a:cs typeface="Cambria Math" charset="0"/>
                            </a:rPr>
                          </m:ctrlPr>
                        </m:fPr>
                        <m:num>
                          <m:r>
                            <a:rPr kumimoji="1" lang="en-US" altLang="zh-TW" b="0" i="1" smtClean="0">
                              <a:latin typeface="Cambria Math" charset="0"/>
                              <a:ea typeface="Cambria Math" charset="0"/>
                              <a:cs typeface="Cambria Math" charset="0"/>
                            </a:rPr>
                            <m:t>3+5+9+4+7+7+0+3+7</m:t>
                          </m:r>
                        </m:num>
                        <m:den>
                          <m:r>
                            <a:rPr kumimoji="1" lang="en-US" altLang="zh-TW" b="0" i="1" smtClean="0">
                              <a:latin typeface="Cambria Math" charset="0"/>
                              <a:ea typeface="Cambria Math" charset="0"/>
                              <a:cs typeface="Cambria Math" charset="0"/>
                            </a:rPr>
                            <m:t>9</m:t>
                          </m:r>
                        </m:den>
                      </m:f>
                    </m:oMath>
                  </m:oMathPara>
                </a14:m>
                <a:endParaRPr kumimoji="1" lang="zh-TW" altLang="en-US"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401738" y="5836821"/>
                <a:ext cx="4038093" cy="61651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7098833" y="4511250"/>
                <a:ext cx="130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mr-IN" altLang="zh-TW" i="1" smtClean="0">
                              <a:latin typeface="Cambria Math" charset="0"/>
                              <a:ea typeface="Cambria Math" charset="0"/>
                              <a:cs typeface="Cambria Math" charset="0"/>
                            </a:rPr>
                            <m:t>𝛼</m:t>
                          </m:r>
                        </m:e>
                      </m:acc>
                      <m:r>
                        <a:rPr kumimoji="1" lang="mr-IN" altLang="zh-TW" i="1" smtClean="0">
                          <a:latin typeface="Cambria Math" charset="0"/>
                        </a:rPr>
                        <m:t>=</m:t>
                      </m:r>
                      <m:r>
                        <a:rPr kumimoji="1" lang="en-US" altLang="zh-TW" b="0" i="1" smtClean="0">
                          <a:latin typeface="Cambria Math" charset="0"/>
                        </a:rPr>
                        <m:t>−1.17</m:t>
                      </m:r>
                    </m:oMath>
                  </m:oMathPara>
                </a14:m>
                <a:endParaRPr kumimoji="1"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7098833" y="4511250"/>
                <a:ext cx="1300934" cy="369332"/>
              </a:xfrm>
              <a:prstGeom prst="rect">
                <a:avLst/>
              </a:prstGeom>
              <a:blipFill>
                <a:blip r:embed="rId6"/>
                <a:stretch>
                  <a:fillRect t="-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7098833" y="5271532"/>
                <a:ext cx="112941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mr-IN" altLang="zh-TW" i="1" smtClean="0">
                              <a:latin typeface="Cambria Math" charset="0"/>
                              <a:ea typeface="Cambria Math" charset="0"/>
                              <a:cs typeface="Cambria Math" charset="0"/>
                            </a:rPr>
                            <m:t>𝛽</m:t>
                          </m:r>
                        </m:e>
                      </m:acc>
                      <m:r>
                        <a:rPr kumimoji="1" lang="mr-IN" altLang="zh-TW" i="1" smtClean="0">
                          <a:latin typeface="Cambria Math" charset="0"/>
                        </a:rPr>
                        <m:t>=</m:t>
                      </m:r>
                      <m:r>
                        <a:rPr kumimoji="1" lang="en-US" altLang="zh-TW" b="0" i="1" smtClean="0">
                          <a:latin typeface="Cambria Math" charset="0"/>
                          <a:ea typeface="Cambria Math" charset="0"/>
                          <a:cs typeface="Cambria Math" charset="0"/>
                        </a:rPr>
                        <m:t>2.67</m:t>
                      </m:r>
                    </m:oMath>
                  </m:oMathPara>
                </a14:m>
                <a:endParaRPr kumimoji="1"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7098833" y="5271532"/>
                <a:ext cx="1129412" cy="384336"/>
              </a:xfrm>
              <a:prstGeom prst="rect">
                <a:avLst/>
              </a:prstGeom>
              <a:blipFill>
                <a:blip r:embed="rId7"/>
                <a:stretch>
                  <a:fillRect t="-6349" b="-14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7098833" y="5949280"/>
                <a:ext cx="806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mr-IN" altLang="zh-TW" i="1" smtClean="0">
                              <a:latin typeface="Cambria Math" panose="02040503050406030204" pitchFamily="18" charset="0"/>
                            </a:rPr>
                          </m:ctrlPr>
                        </m:accPr>
                        <m:e>
                          <m:r>
                            <a:rPr kumimoji="1" lang="it-IT" altLang="zh-TW" i="1" smtClean="0">
                              <a:latin typeface="Cambria Math" charset="0"/>
                              <a:ea typeface="Cambria Math" charset="0"/>
                              <a:cs typeface="Cambria Math" charset="0"/>
                            </a:rPr>
                            <m:t>𝛾</m:t>
                          </m:r>
                        </m:e>
                      </m:acc>
                      <m:r>
                        <a:rPr kumimoji="1" lang="mr-IN" altLang="zh-TW" i="1" smtClean="0">
                          <a:latin typeface="Cambria Math" charset="0"/>
                        </a:rPr>
                        <m:t>=</m:t>
                      </m:r>
                      <m:r>
                        <a:rPr kumimoji="1" lang="en-US" altLang="zh-TW" b="0" i="1" smtClean="0">
                          <a:latin typeface="Cambria Math" charset="0"/>
                          <a:ea typeface="Cambria Math" charset="0"/>
                          <a:cs typeface="Cambria Math" charset="0"/>
                        </a:rPr>
                        <m:t>5</m:t>
                      </m:r>
                    </m:oMath>
                  </m:oMathPara>
                </a14:m>
                <a:endParaRPr kumimoji="1"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7098833" y="5949280"/>
                <a:ext cx="806438" cy="369332"/>
              </a:xfrm>
              <a:prstGeom prst="rect">
                <a:avLst/>
              </a:prstGeom>
              <a:blipFill>
                <a:blip r:embed="rId8"/>
                <a:stretch>
                  <a:fillRect t="-4918" b="-4918"/>
                </a:stretch>
              </a:blipFill>
            </p:spPr>
            <p:txBody>
              <a:bodyPr/>
              <a:lstStyle/>
              <a:p>
                <a:r>
                  <a:rPr lang="zh-TW" altLang="en-US">
                    <a:noFill/>
                  </a:rPr>
                  <a:t> </a:t>
                </a:r>
              </a:p>
            </p:txBody>
          </p:sp>
        </mc:Fallback>
      </mc:AlternateContent>
      <p:graphicFrame>
        <p:nvGraphicFramePr>
          <p:cNvPr id="14" name="表格 13"/>
          <p:cNvGraphicFramePr>
            <a:graphicFrameLocks noGrp="1"/>
          </p:cNvGraphicFramePr>
          <p:nvPr>
            <p:extLst>
              <p:ext uri="{D42A27DB-BD31-4B8C-83A1-F6EECF244321}">
                <p14:modId xmlns:p14="http://schemas.microsoft.com/office/powerpoint/2010/main" val="2783728787"/>
              </p:ext>
            </p:extLst>
          </p:nvPr>
        </p:nvGraphicFramePr>
        <p:xfrm>
          <a:off x="1042988" y="2378333"/>
          <a:ext cx="1944834" cy="1777299"/>
        </p:xfrm>
        <a:graphic>
          <a:graphicData uri="http://schemas.openxmlformats.org/drawingml/2006/table">
            <a:tbl>
              <a:tblPr firstRow="1" bandRow="1">
                <a:tableStyleId>{5940675A-B579-460E-94D1-54222C63F5DA}</a:tableStyleId>
              </a:tblPr>
              <a:tblGrid>
                <a:gridCol w="648278">
                  <a:extLst>
                    <a:ext uri="{9D8B030D-6E8A-4147-A177-3AD203B41FA5}">
                      <a16:colId xmlns:a16="http://schemas.microsoft.com/office/drawing/2014/main" val="20000"/>
                    </a:ext>
                  </a:extLst>
                </a:gridCol>
                <a:gridCol w="648278">
                  <a:extLst>
                    <a:ext uri="{9D8B030D-6E8A-4147-A177-3AD203B41FA5}">
                      <a16:colId xmlns:a16="http://schemas.microsoft.com/office/drawing/2014/main" val="20001"/>
                    </a:ext>
                  </a:extLst>
                </a:gridCol>
                <a:gridCol w="648278">
                  <a:extLst>
                    <a:ext uri="{9D8B030D-6E8A-4147-A177-3AD203B41FA5}">
                      <a16:colId xmlns:a16="http://schemas.microsoft.com/office/drawing/2014/main" val="20002"/>
                    </a:ext>
                  </a:extLst>
                </a:gridCol>
              </a:tblGrid>
              <a:tr h="592433">
                <a:tc>
                  <a:txBody>
                    <a:bodyPr/>
                    <a:lstStyle/>
                    <a:p>
                      <a:pPr lvl="0" algn="ctr"/>
                      <a:r>
                        <a:rPr lang="en-US" altLang="zh-TW" dirty="0"/>
                        <a:t>3</a:t>
                      </a:r>
                      <a:endParaRPr lang="zh-TW" altLang="en-US" dirty="0"/>
                    </a:p>
                  </a:txBody>
                  <a:tcPr anchor="ctr"/>
                </a:tc>
                <a:tc>
                  <a:txBody>
                    <a:bodyPr/>
                    <a:lstStyle/>
                    <a:p>
                      <a:pPr lvl="0" algn="ctr"/>
                      <a:r>
                        <a:rPr lang="en-US" altLang="zh-TW" dirty="0"/>
                        <a:t>5</a:t>
                      </a:r>
                      <a:endParaRPr lang="zh-TW" altLang="en-US" dirty="0"/>
                    </a:p>
                  </a:txBody>
                  <a:tcPr anchor="ctr"/>
                </a:tc>
                <a:tc>
                  <a:txBody>
                    <a:bodyPr/>
                    <a:lstStyle/>
                    <a:p>
                      <a:pPr lvl="0" algn="ctr"/>
                      <a:r>
                        <a:rPr lang="en-US" altLang="zh-TW" dirty="0"/>
                        <a:t>9</a:t>
                      </a:r>
                      <a:endParaRPr lang="zh-TW" altLang="en-US" dirty="0"/>
                    </a:p>
                  </a:txBody>
                  <a:tcPr anchor="ctr"/>
                </a:tc>
                <a:extLst>
                  <a:ext uri="{0D108BD9-81ED-4DB2-BD59-A6C34878D82A}">
                    <a16:rowId xmlns:a16="http://schemas.microsoft.com/office/drawing/2014/main" val="10000"/>
                  </a:ext>
                </a:extLst>
              </a:tr>
              <a:tr h="592433">
                <a:tc>
                  <a:txBody>
                    <a:bodyPr/>
                    <a:lstStyle/>
                    <a:p>
                      <a:pPr lvl="0" algn="ctr"/>
                      <a:r>
                        <a:rPr lang="en-US" altLang="zh-TW" dirty="0"/>
                        <a:t>4</a:t>
                      </a:r>
                      <a:endParaRPr lang="zh-TW" altLang="en-US" dirty="0"/>
                    </a:p>
                  </a:txBody>
                  <a:tcPr anchor="ctr"/>
                </a:tc>
                <a:tc>
                  <a:txBody>
                    <a:bodyPr/>
                    <a:lstStyle/>
                    <a:p>
                      <a:pPr lvl="0" algn="ctr"/>
                      <a:r>
                        <a:rPr lang="en-US" altLang="zh-TW" dirty="0"/>
                        <a:t>7</a:t>
                      </a:r>
                      <a:endParaRPr lang="zh-TW" altLang="en-US" dirty="0"/>
                    </a:p>
                  </a:txBody>
                  <a:tcPr anchor="ctr"/>
                </a:tc>
                <a:tc>
                  <a:txBody>
                    <a:bodyPr/>
                    <a:lstStyle/>
                    <a:p>
                      <a:pPr lvl="0" algn="ctr"/>
                      <a:r>
                        <a:rPr lang="en-US" altLang="zh-TW" dirty="0"/>
                        <a:t>7</a:t>
                      </a:r>
                      <a:endParaRPr lang="zh-TW" altLang="en-US" dirty="0"/>
                    </a:p>
                  </a:txBody>
                  <a:tcPr anchor="ctr"/>
                </a:tc>
                <a:extLst>
                  <a:ext uri="{0D108BD9-81ED-4DB2-BD59-A6C34878D82A}">
                    <a16:rowId xmlns:a16="http://schemas.microsoft.com/office/drawing/2014/main" val="10001"/>
                  </a:ext>
                </a:extLst>
              </a:tr>
              <a:tr h="592433">
                <a:tc>
                  <a:txBody>
                    <a:bodyPr/>
                    <a:lstStyle/>
                    <a:p>
                      <a:pPr lvl="0" algn="ctr"/>
                      <a:r>
                        <a:rPr lang="en-US" altLang="zh-TW" dirty="0"/>
                        <a:t>0</a:t>
                      </a:r>
                      <a:endParaRPr lang="zh-TW" altLang="en-US" dirty="0"/>
                    </a:p>
                  </a:txBody>
                  <a:tcPr anchor="ctr"/>
                </a:tc>
                <a:tc>
                  <a:txBody>
                    <a:bodyPr/>
                    <a:lstStyle/>
                    <a:p>
                      <a:pPr lvl="0" algn="ctr"/>
                      <a:r>
                        <a:rPr lang="en-US" altLang="zh-TW" dirty="0"/>
                        <a:t>3</a:t>
                      </a:r>
                      <a:endParaRPr lang="zh-TW" altLang="en-US" dirty="0"/>
                    </a:p>
                  </a:txBody>
                  <a:tcPr anchor="ctr"/>
                </a:tc>
                <a:tc>
                  <a:txBody>
                    <a:bodyPr/>
                    <a:lstStyle/>
                    <a:p>
                      <a:pPr lvl="0" algn="ctr"/>
                      <a:r>
                        <a:rPr lang="en-US" altLang="zh-TW" dirty="0"/>
                        <a:t>7</a:t>
                      </a:r>
                      <a:endParaRPr lang="zh-TW" altLang="en-US" dirty="0"/>
                    </a:p>
                  </a:txBody>
                  <a:tcPr anchor="ctr"/>
                </a:tc>
                <a:extLst>
                  <a:ext uri="{0D108BD9-81ED-4DB2-BD59-A6C34878D82A}">
                    <a16:rowId xmlns:a16="http://schemas.microsoft.com/office/drawing/2014/main" val="10002"/>
                  </a:ext>
                </a:extLst>
              </a:tr>
            </a:tbl>
          </a:graphicData>
        </a:graphic>
      </p:graphicFrame>
      <p:pic>
        <p:nvPicPr>
          <p:cNvPr id="16" name="圖片 15">
            <a:extLst>
              <a:ext uri="{FF2B5EF4-FFF2-40B4-BE49-F238E27FC236}">
                <a16:creationId xmlns:a16="http://schemas.microsoft.com/office/drawing/2014/main" id="{A7B8B991-6178-49B2-B4A5-5222810D3FC1}"/>
              </a:ext>
            </a:extLst>
          </p:cNvPr>
          <p:cNvPicPr>
            <a:picLocks noChangeAspect="1"/>
          </p:cNvPicPr>
          <p:nvPr/>
        </p:nvPicPr>
        <p:blipFill>
          <a:blip r:embed="rId9"/>
          <a:stretch>
            <a:fillRect/>
          </a:stretch>
        </p:blipFill>
        <p:spPr>
          <a:xfrm>
            <a:off x="6321016" y="2422985"/>
            <a:ext cx="2143228" cy="1732647"/>
          </a:xfrm>
          <a:prstGeom prst="rect">
            <a:avLst/>
          </a:prstGeom>
        </p:spPr>
      </p:pic>
      <p:sp>
        <p:nvSpPr>
          <p:cNvPr id="5" name="頁尾版面配置區 4">
            <a:extLst>
              <a:ext uri="{FF2B5EF4-FFF2-40B4-BE49-F238E27FC236}">
                <a16:creationId xmlns:a16="http://schemas.microsoft.com/office/drawing/2014/main" id="{ABF83694-D31C-4184-A407-8C55E0AA4DBD}"/>
              </a:ext>
            </a:extLst>
          </p:cNvPr>
          <p:cNvSpPr>
            <a:spLocks noGrp="1"/>
          </p:cNvSpPr>
          <p:nvPr>
            <p:ph type="ftr" sz="quarter" idx="10"/>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6" name="投影片編號版面配置區 5">
            <a:extLst>
              <a:ext uri="{FF2B5EF4-FFF2-40B4-BE49-F238E27FC236}">
                <a16:creationId xmlns:a16="http://schemas.microsoft.com/office/drawing/2014/main" id="{39C37A5E-BA8E-47AF-B4FC-BF1EA365887B}"/>
              </a:ext>
            </a:extLst>
          </p:cNvPr>
          <p:cNvSpPr>
            <a:spLocks noGrp="1"/>
          </p:cNvSpPr>
          <p:nvPr>
            <p:ph type="sldNum" sz="quarter" idx="4"/>
          </p:nvPr>
        </p:nvSpPr>
        <p:spPr/>
        <p:txBody>
          <a:bodyPr/>
          <a:lstStyle/>
          <a:p>
            <a:fld id="{D14E9653-E941-43F1-AAD4-97DDCA7ECE97}" type="slidenum">
              <a:rPr lang="zh-TW" altLang="en-US" smtClean="0"/>
              <a:t>29</a:t>
            </a:fld>
            <a:endParaRPr lang="zh-TW" altLang="en-US"/>
          </a:p>
        </p:txBody>
      </p:sp>
      <p:pic>
        <p:nvPicPr>
          <p:cNvPr id="17" name="圖片 16">
            <a:extLst>
              <a:ext uri="{FF2B5EF4-FFF2-40B4-BE49-F238E27FC236}">
                <a16:creationId xmlns:a16="http://schemas.microsoft.com/office/drawing/2014/main" id="{770E7EEF-C721-491A-BADA-532B6995A769}"/>
              </a:ext>
            </a:extLst>
          </p:cNvPr>
          <p:cNvPicPr>
            <a:picLocks noChangeAspect="1"/>
          </p:cNvPicPr>
          <p:nvPr/>
        </p:nvPicPr>
        <p:blipFill>
          <a:blip r:embed="rId10"/>
          <a:stretch>
            <a:fillRect/>
          </a:stretch>
        </p:blipFill>
        <p:spPr>
          <a:xfrm>
            <a:off x="3707904" y="2378333"/>
            <a:ext cx="2023212" cy="1785746"/>
          </a:xfrm>
          <a:prstGeom prst="rect">
            <a:avLst/>
          </a:prstGeom>
        </p:spPr>
      </p:pic>
    </p:spTree>
    <p:extLst>
      <p:ext uri="{BB962C8B-B14F-4D97-AF65-F5344CB8AC3E}">
        <p14:creationId xmlns:p14="http://schemas.microsoft.com/office/powerpoint/2010/main" val="185692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dirty="0"/>
              <a:t>The estimated gray level surface is given by </a:t>
            </a:r>
          </a:p>
        </p:txBody>
      </p:sp>
      <p:graphicFrame>
        <p:nvGraphicFramePr>
          <p:cNvPr id="5" name="表格 4"/>
          <p:cNvGraphicFramePr>
            <a:graphicFrameLocks noGrp="1"/>
          </p:cNvGraphicFramePr>
          <p:nvPr>
            <p:extLst>
              <p:ext uri="{D42A27DB-BD31-4B8C-83A1-F6EECF244321}">
                <p14:modId xmlns:p14="http://schemas.microsoft.com/office/powerpoint/2010/main" val="1649250415"/>
              </p:ext>
            </p:extLst>
          </p:nvPr>
        </p:nvGraphicFramePr>
        <p:xfrm>
          <a:off x="3788549" y="3739020"/>
          <a:ext cx="2160000" cy="2160000"/>
        </p:xfrm>
        <a:graphic>
          <a:graphicData uri="http://schemas.openxmlformats.org/drawingml/2006/table">
            <a:tbl>
              <a:tblPr firstRow="1" bandRow="1">
                <a:tableStyleId>{5940675A-B579-460E-94D1-54222C63F5DA}</a:tableStyleId>
              </a:tblPr>
              <a:tblGrid>
                <a:gridCol w="711443">
                  <a:extLst>
                    <a:ext uri="{9D8B030D-6E8A-4147-A177-3AD203B41FA5}">
                      <a16:colId xmlns:a16="http://schemas.microsoft.com/office/drawing/2014/main" val="20000"/>
                    </a:ext>
                  </a:extLst>
                </a:gridCol>
                <a:gridCol w="728557">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lvl="0" algn="ctr"/>
                      <a:r>
                        <a:rPr lang="en-US" altLang="zh-TW" sz="1800" dirty="0">
                          <a:solidFill>
                            <a:srgbClr val="FF0000"/>
                          </a:solidFill>
                        </a:rPr>
                        <a:t>3.5</a:t>
                      </a:r>
                      <a:endParaRPr lang="zh-TW" altLang="en-US" sz="1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r>
                        <a:rPr lang="en-US" altLang="zh-TW" sz="1800" dirty="0"/>
                        <a:t>6.17</a:t>
                      </a:r>
                      <a:endParaRPr lang="zh-TW" altLang="en-US" sz="1800" dirty="0"/>
                    </a:p>
                  </a:txBody>
                  <a:tcPr anchor="ctr">
                    <a:lnL w="12700" cap="flat" cmpd="sng" algn="ctr">
                      <a:solidFill>
                        <a:schemeClr val="tx1"/>
                      </a:solidFill>
                      <a:prstDash val="solid"/>
                      <a:round/>
                      <a:headEnd type="none" w="med" len="med"/>
                      <a:tailEnd type="none" w="med" len="med"/>
                    </a:lnL>
                  </a:tcPr>
                </a:tc>
                <a:tc>
                  <a:txBody>
                    <a:bodyPr/>
                    <a:lstStyle/>
                    <a:p>
                      <a:pPr lvl="0" algn="ctr"/>
                      <a:r>
                        <a:rPr lang="en-US" altLang="zh-TW" sz="1800" dirty="0"/>
                        <a:t>8.84</a:t>
                      </a:r>
                      <a:endParaRPr lang="zh-TW" altLang="en-US" sz="1800" dirty="0"/>
                    </a:p>
                  </a:txBody>
                  <a:tcPr anchor="ctr"/>
                </a:tc>
                <a:extLst>
                  <a:ext uri="{0D108BD9-81ED-4DB2-BD59-A6C34878D82A}">
                    <a16:rowId xmlns:a16="http://schemas.microsoft.com/office/drawing/2014/main" val="10000"/>
                  </a:ext>
                </a:extLst>
              </a:tr>
              <a:tr h="720000">
                <a:tc>
                  <a:txBody>
                    <a:bodyPr/>
                    <a:lstStyle/>
                    <a:p>
                      <a:pPr lvl="0" algn="ctr"/>
                      <a:r>
                        <a:rPr lang="en-US" altLang="zh-TW" sz="1800" dirty="0">
                          <a:solidFill>
                            <a:schemeClr val="tx1"/>
                          </a:solidFill>
                        </a:rPr>
                        <a:t>2.33</a:t>
                      </a:r>
                      <a:endParaRPr lang="zh-TW" altLang="en-US" sz="18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lvl="0" algn="ctr"/>
                      <a:r>
                        <a:rPr lang="en-US" altLang="zh-TW" sz="1800" dirty="0">
                          <a:solidFill>
                            <a:srgbClr val="FF0000"/>
                          </a:solidFill>
                        </a:rPr>
                        <a:t>5</a:t>
                      </a:r>
                      <a:endParaRPr lang="zh-TW" altLang="en-US" sz="1800" dirty="0">
                        <a:solidFill>
                          <a:srgbClr val="FF0000"/>
                        </a:solidFill>
                      </a:endParaRPr>
                    </a:p>
                  </a:txBody>
                  <a:tcPr anchor="ctr"/>
                </a:tc>
                <a:tc>
                  <a:txBody>
                    <a:bodyPr/>
                    <a:lstStyle/>
                    <a:p>
                      <a:pPr lvl="0" algn="ctr"/>
                      <a:r>
                        <a:rPr lang="en-US" altLang="zh-TW" sz="1800" dirty="0"/>
                        <a:t>7.67</a:t>
                      </a:r>
                      <a:endParaRPr lang="zh-TW" altLang="en-US" sz="1800" dirty="0"/>
                    </a:p>
                  </a:txBody>
                  <a:tcPr anchor="ctr"/>
                </a:tc>
                <a:extLst>
                  <a:ext uri="{0D108BD9-81ED-4DB2-BD59-A6C34878D82A}">
                    <a16:rowId xmlns:a16="http://schemas.microsoft.com/office/drawing/2014/main" val="10001"/>
                  </a:ext>
                </a:extLst>
              </a:tr>
              <a:tr h="720000">
                <a:tc>
                  <a:txBody>
                    <a:bodyPr/>
                    <a:lstStyle/>
                    <a:p>
                      <a:pPr lvl="0" algn="ctr"/>
                      <a:r>
                        <a:rPr lang="en-US" altLang="zh-TW" sz="1800" dirty="0"/>
                        <a:t>1.1</a:t>
                      </a:r>
                      <a:r>
                        <a:rPr lang="en-US" altLang="zh-CN" sz="1800" dirty="0"/>
                        <a:t>6</a:t>
                      </a:r>
                      <a:endParaRPr lang="zh-TW" altLang="en-US" sz="1800" dirty="0"/>
                    </a:p>
                  </a:txBody>
                  <a:tcPr anchor="ctr"/>
                </a:tc>
                <a:tc>
                  <a:txBody>
                    <a:bodyPr/>
                    <a:lstStyle/>
                    <a:p>
                      <a:pPr lvl="0" algn="ctr"/>
                      <a:r>
                        <a:rPr lang="en-US" altLang="zh-TW" sz="1800" dirty="0"/>
                        <a:t>3.83</a:t>
                      </a:r>
                      <a:endParaRPr lang="zh-TW" altLang="en-US" sz="1800" dirty="0"/>
                    </a:p>
                  </a:txBody>
                  <a:tcPr anchor="ctr"/>
                </a:tc>
                <a:tc>
                  <a:txBody>
                    <a:bodyPr/>
                    <a:lstStyle/>
                    <a:p>
                      <a:pPr lvl="0" algn="ctr"/>
                      <a:r>
                        <a:rPr lang="en-US" altLang="zh-TW" sz="1800" dirty="0">
                          <a:solidFill>
                            <a:srgbClr val="FF0000"/>
                          </a:solidFill>
                        </a:rPr>
                        <a:t>6.5</a:t>
                      </a:r>
                      <a:endParaRPr lang="zh-TW" altLang="en-US" sz="1800" dirty="0">
                        <a:solidFill>
                          <a:srgbClr val="FF0000"/>
                        </a:solidFill>
                      </a:endParaRPr>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14800" y="3018864"/>
                <a:ext cx="115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0" smtClean="0">
                          <a:latin typeface="Cambria Math" charset="0"/>
                          <a:ea typeface="Cambria Math" charset="0"/>
                          <a:cs typeface="Cambria Math" charset="0"/>
                        </a:rPr>
                        <m:t> </m:t>
                      </m:r>
                    </m:oMath>
                  </m:oMathPara>
                </a14:m>
                <a:endParaRPr kumimoji="1"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114800" y="3018864"/>
                <a:ext cx="115416" cy="276999"/>
              </a:xfrm>
              <a:prstGeom prst="rect">
                <a:avLst/>
              </a:prstGeom>
              <a:blipFill rotWithShape="0">
                <a:blip r:embed="rId3"/>
                <a:stretch>
                  <a:fillRect l="-73684" t="-141304" r="-68421" b="-1782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10010" y="2778279"/>
                <a:ext cx="2420206" cy="6115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3200" i="1" smtClean="0">
                              <a:latin typeface="Cambria Math" panose="02040503050406030204" pitchFamily="18" charset="0"/>
                            </a:rPr>
                          </m:ctrlPr>
                        </m:accPr>
                        <m:e>
                          <m:r>
                            <a:rPr lang="en-US" altLang="zh-TW" sz="3200" i="1">
                              <a:latin typeface="Cambria Math" charset="0"/>
                              <a:ea typeface="Cambria Math" charset="0"/>
                              <a:cs typeface="Cambria Math" charset="0"/>
                            </a:rPr>
                            <m:t>𝛼</m:t>
                          </m:r>
                        </m:e>
                      </m:acc>
                      <m:r>
                        <a:rPr lang="en-US" altLang="zh-TW" sz="3200" i="1">
                          <a:latin typeface="Cambria Math" charset="0"/>
                        </a:rPr>
                        <m:t>𝑟</m:t>
                      </m:r>
                      <m:r>
                        <a:rPr lang="mr-IN" altLang="zh-TW" sz="3200" i="1">
                          <a:latin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𝛽</m:t>
                          </m:r>
                        </m:e>
                      </m:acc>
                      <m:r>
                        <a:rPr lang="en-US" altLang="zh-TW" sz="3200" i="1">
                          <a:latin typeface="Cambria Math" charset="0"/>
                          <a:ea typeface="Cambria Math" charset="0"/>
                          <a:cs typeface="Cambria Math" charset="0"/>
                        </a:rPr>
                        <m:t>𝑐</m:t>
                      </m:r>
                      <m:r>
                        <a:rPr lang="en-US" altLang="zh-TW" sz="3200" i="1">
                          <a:latin typeface="Cambria Math" charset="0"/>
                          <a:ea typeface="Cambria Math" charset="0"/>
                          <a:cs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𝛾</m:t>
                          </m:r>
                        </m:e>
                      </m:acc>
                    </m:oMath>
                  </m:oMathPara>
                </a14:m>
                <a:endParaRPr lang="zh-TW"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1810010" y="2778279"/>
                <a:ext cx="2420206" cy="61157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64062" y="2823893"/>
                <a:ext cx="4112393"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sz="3200" i="1" dirty="0">
                          <a:latin typeface="Cambria Math" panose="02040503050406030204" pitchFamily="18" charset="0"/>
                          <a:ea typeface="Cambria Math" panose="02040503050406030204" pitchFamily="18" charset="0"/>
                        </a:rPr>
                        <m:t>−1.17 </m:t>
                      </m:r>
                      <m:r>
                        <a:rPr lang="en-US" altLang="zh-TW" sz="3200" i="1">
                          <a:latin typeface="Cambria Math" panose="02040503050406030204" pitchFamily="18" charset="0"/>
                          <a:ea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+2.67</m:t>
                      </m:r>
                      <m:r>
                        <m:rPr>
                          <m:nor/>
                        </m:rPr>
                        <a:rPr lang="en-US" altLang="zh-TW" sz="3200" i="1" dirty="0">
                          <a:latin typeface="Cambria Math" panose="02040503050406030204" pitchFamily="18" charset="0"/>
                          <a:ea typeface="Cambria Math" panose="02040503050406030204" pitchFamily="18" charset="0"/>
                          <a:cs typeface="Cambria Math" charset="0"/>
                        </a:rPr>
                        <m:t> </m:t>
                      </m:r>
                      <m:r>
                        <a:rPr lang="en-US" altLang="zh-TW" sz="3200" i="1">
                          <a:latin typeface="Cambria Math" panose="02040503050406030204" pitchFamily="18" charset="0"/>
                          <a:ea typeface="Cambria Math" panose="02040503050406030204" pitchFamily="18" charset="0"/>
                          <a:cs typeface="Cambria Math" charset="0"/>
                        </a:rPr>
                        <m:t>𝑐</m:t>
                      </m:r>
                      <m:r>
                        <m:rPr>
                          <m:nor/>
                        </m:rPr>
                        <a:rPr lang="zh-TW" altLang="en-US" sz="3200" i="1" dirty="0">
                          <a:latin typeface="Cambria Math" panose="02040503050406030204" pitchFamily="18" charset="0"/>
                        </a:rPr>
                        <m:t> </m:t>
                      </m:r>
                      <m:r>
                        <m:rPr>
                          <m:nor/>
                        </m:rPr>
                        <a:rPr lang="en-US" altLang="zh-TW" sz="3200" i="1" dirty="0">
                          <a:latin typeface="Cambria Math" panose="02040503050406030204" pitchFamily="18" charset="0"/>
                          <a:ea typeface="Cambria Math" panose="02040503050406030204" pitchFamily="18" charset="0"/>
                        </a:rPr>
                        <m:t>+5</m:t>
                      </m:r>
                    </m:oMath>
                  </m:oMathPara>
                </a14:m>
                <a:endParaRPr lang="zh-TW" altLang="en-US" sz="3200" i="1" dirty="0">
                  <a:latin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64062" y="2823893"/>
                <a:ext cx="4112393" cy="584775"/>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6" name="表格 15"/>
          <p:cNvGraphicFramePr>
            <a:graphicFrameLocks noGrp="1"/>
          </p:cNvGraphicFramePr>
          <p:nvPr>
            <p:extLst>
              <p:ext uri="{D42A27DB-BD31-4B8C-83A1-F6EECF244321}">
                <p14:modId xmlns:p14="http://schemas.microsoft.com/office/powerpoint/2010/main" val="761496125"/>
              </p:ext>
            </p:extLst>
          </p:nvPr>
        </p:nvGraphicFramePr>
        <p:xfrm>
          <a:off x="851665" y="3735715"/>
          <a:ext cx="2442654" cy="2166609"/>
        </p:xfrm>
        <a:graphic>
          <a:graphicData uri="http://schemas.openxmlformats.org/drawingml/2006/table">
            <a:tbl>
              <a:tblPr firstRow="1" bandRow="1">
                <a:tableStyleId>{5940675A-B579-460E-94D1-54222C63F5DA}</a:tableStyleId>
              </a:tblPr>
              <a:tblGrid>
                <a:gridCol w="814218">
                  <a:extLst>
                    <a:ext uri="{9D8B030D-6E8A-4147-A177-3AD203B41FA5}">
                      <a16:colId xmlns:a16="http://schemas.microsoft.com/office/drawing/2014/main" val="20000"/>
                    </a:ext>
                  </a:extLst>
                </a:gridCol>
                <a:gridCol w="814218">
                  <a:extLst>
                    <a:ext uri="{9D8B030D-6E8A-4147-A177-3AD203B41FA5}">
                      <a16:colId xmlns:a16="http://schemas.microsoft.com/office/drawing/2014/main" val="20001"/>
                    </a:ext>
                  </a:extLst>
                </a:gridCol>
                <a:gridCol w="814218">
                  <a:extLst>
                    <a:ext uri="{9D8B030D-6E8A-4147-A177-3AD203B41FA5}">
                      <a16:colId xmlns:a16="http://schemas.microsoft.com/office/drawing/2014/main" val="20002"/>
                    </a:ext>
                  </a:extLst>
                </a:gridCol>
              </a:tblGrid>
              <a:tr h="722203">
                <a:tc>
                  <a:txBody>
                    <a:bodyPr/>
                    <a:lstStyle/>
                    <a:p>
                      <a:pPr lvl="0" algn="ctr"/>
                      <a:r>
                        <a:rPr lang="en-US" altLang="zh-TW" sz="1800" dirty="0"/>
                        <a:t>(-1,-1)</a:t>
                      </a:r>
                      <a:endParaRPr lang="zh-TW" altLang="en-US" sz="1800" dirty="0"/>
                    </a:p>
                  </a:txBody>
                  <a:tcPr anchor="ctr"/>
                </a:tc>
                <a:tc>
                  <a:txBody>
                    <a:bodyPr/>
                    <a:lstStyle/>
                    <a:p>
                      <a:pPr lvl="0" algn="ctr"/>
                      <a:r>
                        <a:rPr lang="en-US" altLang="zh-TW" dirty="0"/>
                        <a:t>(-1,0)</a:t>
                      </a:r>
                      <a:endParaRPr lang="zh-TW" altLang="en-US" dirty="0"/>
                    </a:p>
                  </a:txBody>
                  <a:tcPr anchor="ctr"/>
                </a:tc>
                <a:tc>
                  <a:txBody>
                    <a:bodyPr/>
                    <a:lstStyle/>
                    <a:p>
                      <a:pPr lvl="0" algn="ctr"/>
                      <a:r>
                        <a:rPr lang="en-US" altLang="zh-TW" dirty="0"/>
                        <a:t>(-1,1)</a:t>
                      </a:r>
                      <a:endParaRPr lang="zh-TW" altLang="en-US" dirty="0"/>
                    </a:p>
                  </a:txBody>
                  <a:tcPr anchor="ctr"/>
                </a:tc>
                <a:extLst>
                  <a:ext uri="{0D108BD9-81ED-4DB2-BD59-A6C34878D82A}">
                    <a16:rowId xmlns:a16="http://schemas.microsoft.com/office/drawing/2014/main" val="10000"/>
                  </a:ext>
                </a:extLst>
              </a:tr>
              <a:tr h="722203">
                <a:tc>
                  <a:txBody>
                    <a:bodyPr/>
                    <a:lstStyle/>
                    <a:p>
                      <a:pPr lvl="0" algn="ctr"/>
                      <a:r>
                        <a:rPr lang="en-US" altLang="zh-TW" dirty="0"/>
                        <a:t>(0,-1)</a:t>
                      </a:r>
                      <a:endParaRPr lang="zh-TW" altLang="en-US" dirty="0"/>
                    </a:p>
                  </a:txBody>
                  <a:tcPr anchor="ctr"/>
                </a:tc>
                <a:tc>
                  <a:txBody>
                    <a:bodyPr/>
                    <a:lstStyle/>
                    <a:p>
                      <a:pPr lvl="0" algn="ctr"/>
                      <a:r>
                        <a:rPr lang="en-US" altLang="zh-TW" dirty="0"/>
                        <a:t>(0,0)</a:t>
                      </a:r>
                      <a:endParaRPr lang="zh-TW" altLang="en-US" dirty="0"/>
                    </a:p>
                  </a:txBody>
                  <a:tcPr anchor="ctr"/>
                </a:tc>
                <a:tc>
                  <a:txBody>
                    <a:bodyPr/>
                    <a:lstStyle/>
                    <a:p>
                      <a:pPr lvl="0" algn="ctr"/>
                      <a:r>
                        <a:rPr lang="en-US" altLang="zh-TW" dirty="0"/>
                        <a:t>(0,1)</a:t>
                      </a:r>
                      <a:endParaRPr lang="zh-TW" altLang="en-US" dirty="0"/>
                    </a:p>
                  </a:txBody>
                  <a:tcPr anchor="ctr"/>
                </a:tc>
                <a:extLst>
                  <a:ext uri="{0D108BD9-81ED-4DB2-BD59-A6C34878D82A}">
                    <a16:rowId xmlns:a16="http://schemas.microsoft.com/office/drawing/2014/main" val="10001"/>
                  </a:ext>
                </a:extLst>
              </a:tr>
              <a:tr h="722203">
                <a:tc>
                  <a:txBody>
                    <a:bodyPr/>
                    <a:lstStyle/>
                    <a:p>
                      <a:pPr lvl="0" algn="ctr"/>
                      <a:r>
                        <a:rPr lang="en-US" altLang="zh-TW" dirty="0"/>
                        <a:t>(1,-1)</a:t>
                      </a:r>
                      <a:endParaRPr lang="zh-TW" altLang="en-US" dirty="0"/>
                    </a:p>
                  </a:txBody>
                  <a:tcPr anchor="ctr"/>
                </a:tc>
                <a:tc>
                  <a:txBody>
                    <a:bodyPr/>
                    <a:lstStyle/>
                    <a:p>
                      <a:pPr lvl="0" algn="ctr"/>
                      <a:r>
                        <a:rPr lang="en-US" altLang="zh-TW" dirty="0"/>
                        <a:t>(1,0)</a:t>
                      </a:r>
                      <a:endParaRPr lang="zh-TW" altLang="en-US" dirty="0"/>
                    </a:p>
                  </a:txBody>
                  <a:tcPr anchor="ctr"/>
                </a:tc>
                <a:tc>
                  <a:txBody>
                    <a:bodyPr/>
                    <a:lstStyle/>
                    <a:p>
                      <a:pPr lvl="0" algn="ctr"/>
                      <a:r>
                        <a:rPr lang="en-US" altLang="zh-TW" dirty="0"/>
                        <a:t>(1,1)</a:t>
                      </a:r>
                      <a:endParaRPr lang="zh-TW" altLang="en-US"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文字方塊 6"/>
              <p:cNvSpPr txBox="1"/>
              <p:nvPr/>
            </p:nvSpPr>
            <p:spPr>
              <a:xfrm>
                <a:off x="6027004" y="3861762"/>
                <a:ext cx="3137397" cy="369332"/>
              </a:xfrm>
              <a:prstGeom prst="rect">
                <a:avLst/>
              </a:prstGeom>
              <a:noFill/>
            </p:spPr>
            <p:txBody>
              <a:bodyPr wrap="none" rtlCol="0">
                <a:spAutoFit/>
              </a:bodyPr>
              <a:lstStyle/>
              <a:p>
                <a:r>
                  <a:rPr lang="en-US" altLang="zh-CN" dirty="0">
                    <a:solidFill>
                      <a:srgbClr val="FF0000"/>
                    </a:solidFill>
                    <a:latin typeface="Cambria Math" panose="02040503050406030204" pitchFamily="18" charset="0"/>
                    <a:ea typeface="Cambria Math" panose="02040503050406030204" pitchFamily="18" charset="0"/>
                  </a:rPr>
                  <a:t>(-1)</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m:t>
                    </m:r>
                    <m:r>
                      <a:rPr lang="en-US" altLang="zh-TW" b="0" i="1" smtClean="0">
                        <a:solidFill>
                          <a:srgbClr val="FF0000"/>
                        </a:solidFill>
                        <a:latin typeface="Cambria Math" panose="02040503050406030204" pitchFamily="18" charset="0"/>
                        <a:ea typeface="Cambria Math" panose="02040503050406030204" pitchFamily="18" charset="0"/>
                        <a:cs typeface="Cambria Math" charset="0"/>
                      </a:rPr>
                      <m:t> </m:t>
                    </m:r>
                  </m:oMath>
                </a14:m>
                <a:r>
                  <a:rPr lang="en-US" altLang="zh-CN" dirty="0">
                    <a:solidFill>
                      <a:srgbClr val="FF0000"/>
                    </a:solidFill>
                    <a:latin typeface="Cambria Math" panose="02040503050406030204" pitchFamily="18" charset="0"/>
                    <a:ea typeface="Cambria Math" panose="02040503050406030204" pitchFamily="18" charset="0"/>
                  </a:rPr>
                  <a:t>-1.17 + (-1)</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 </m:t>
                    </m:r>
                  </m:oMath>
                </a14:m>
                <a:r>
                  <a:rPr lang="en-US" altLang="zh-CN" dirty="0">
                    <a:solidFill>
                      <a:srgbClr val="FF0000"/>
                    </a:solidFill>
                    <a:latin typeface="Cambria Math" panose="02040503050406030204" pitchFamily="18" charset="0"/>
                    <a:ea typeface="Cambria Math" panose="02040503050406030204" pitchFamily="18" charset="0"/>
                  </a:rPr>
                  <a:t>2.67</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CN" i="1" dirty="0">
                        <a:solidFill>
                          <a:srgbClr val="FF0000"/>
                        </a:solidFill>
                        <a:latin typeface="Cambria Math" panose="02040503050406030204" pitchFamily="18" charset="0"/>
                        <a:ea typeface="Cambria Math" panose="02040503050406030204" pitchFamily="18" charset="0"/>
                        <a:cs typeface="Cambria Math" charset="0"/>
                      </a:rPr>
                      <m:t>+</m:t>
                    </m:r>
                  </m:oMath>
                </a14:m>
                <a:r>
                  <a:rPr lang="en-US" altLang="zh-CN" dirty="0">
                    <a:solidFill>
                      <a:srgbClr val="FF0000"/>
                    </a:solidFill>
                    <a:latin typeface="Cambria Math" panose="02040503050406030204" pitchFamily="18" charset="0"/>
                    <a:ea typeface="Cambria Math" panose="02040503050406030204" pitchFamily="18" charset="0"/>
                  </a:rPr>
                  <a:t>5</a:t>
                </a:r>
                <a:r>
                  <a:rPr lang="zh-TW" altLang="en-US" dirty="0">
                    <a:solidFill>
                      <a:srgbClr val="FF0000"/>
                    </a:solidFill>
                    <a:latin typeface="Cambria Math" panose="02040503050406030204" pitchFamily="18" charset="0"/>
                  </a:rPr>
                  <a:t> </a:t>
                </a:r>
              </a:p>
            </p:txBody>
          </p:sp>
        </mc:Choice>
        <mc:Fallback xmlns="">
          <p:sp>
            <p:nvSpPr>
              <p:cNvPr id="7" name="文字方塊 6"/>
              <p:cNvSpPr txBox="1">
                <a:spLocks noRot="1" noChangeAspect="1" noMove="1" noResize="1" noEditPoints="1" noAdjustHandles="1" noChangeArrowheads="1" noChangeShapeType="1" noTextEdit="1"/>
              </p:cNvSpPr>
              <p:nvPr/>
            </p:nvSpPr>
            <p:spPr>
              <a:xfrm>
                <a:off x="6027004" y="3861762"/>
                <a:ext cx="3137397" cy="369332"/>
              </a:xfrm>
              <a:prstGeom prst="rect">
                <a:avLst/>
              </a:prstGeom>
              <a:blipFill>
                <a:blip r:embed="rId6"/>
                <a:stretch>
                  <a:fillRect l="-1751" t="-9836" b="-229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6027004" y="4643844"/>
                <a:ext cx="2650084" cy="369332"/>
              </a:xfrm>
              <a:prstGeom prst="rect">
                <a:avLst/>
              </a:prstGeom>
              <a:noFill/>
            </p:spPr>
            <p:txBody>
              <a:bodyPr wrap="none" rtlCol="0">
                <a:spAutoFit/>
              </a:bodyPr>
              <a:lstStyle/>
              <a:p>
                <a:r>
                  <a:rPr lang="en-US" altLang="zh-CN" dirty="0">
                    <a:solidFill>
                      <a:srgbClr val="FF0000"/>
                    </a:solidFill>
                    <a:latin typeface="Cambria Math" panose="02040503050406030204" pitchFamily="18" charset="0"/>
                    <a:ea typeface="Cambria Math" panose="02040503050406030204" pitchFamily="18" charset="0"/>
                  </a:rPr>
                  <a:t> 0</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m:t>
                    </m:r>
                  </m:oMath>
                </a14:m>
                <a:r>
                  <a:rPr lang="zh-TW" altLang="en-US" dirty="0">
                    <a:solidFill>
                      <a:srgbClr val="FF0000"/>
                    </a:solidFill>
                    <a:latin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-1.17 + 0</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 </m:t>
                    </m:r>
                  </m:oMath>
                </a14:m>
                <a:r>
                  <a:rPr lang="en-US" altLang="zh-CN" dirty="0">
                    <a:solidFill>
                      <a:srgbClr val="FF0000"/>
                    </a:solidFill>
                    <a:latin typeface="Cambria Math" panose="02040503050406030204" pitchFamily="18" charset="0"/>
                    <a:ea typeface="Cambria Math" panose="02040503050406030204" pitchFamily="18" charset="0"/>
                  </a:rPr>
                  <a:t>2.67</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CN" i="1" dirty="0">
                        <a:solidFill>
                          <a:srgbClr val="FF0000"/>
                        </a:solidFill>
                        <a:latin typeface="Cambria Math" panose="02040503050406030204" pitchFamily="18" charset="0"/>
                        <a:ea typeface="Cambria Math" panose="02040503050406030204" pitchFamily="18" charset="0"/>
                        <a:cs typeface="Cambria Math" charset="0"/>
                      </a:rPr>
                      <m:t>+</m:t>
                    </m:r>
                  </m:oMath>
                </a14:m>
                <a:r>
                  <a:rPr lang="en-US" altLang="zh-CN" dirty="0">
                    <a:solidFill>
                      <a:srgbClr val="FF0000"/>
                    </a:solidFill>
                    <a:latin typeface="Cambria Math" panose="02040503050406030204" pitchFamily="18" charset="0"/>
                    <a:ea typeface="Cambria Math" panose="02040503050406030204" pitchFamily="18" charset="0"/>
                  </a:rPr>
                  <a:t>5</a:t>
                </a:r>
                <a:r>
                  <a:rPr lang="zh-TW" altLang="en-US" dirty="0">
                    <a:solidFill>
                      <a:srgbClr val="FF0000"/>
                    </a:solidFill>
                    <a:latin typeface="Cambria Math" panose="02040503050406030204" pitchFamily="18" charset="0"/>
                  </a:rPr>
                  <a:t> </a:t>
                </a:r>
              </a:p>
            </p:txBody>
          </p:sp>
        </mc:Choice>
        <mc:Fallback xmlns="">
          <p:sp>
            <p:nvSpPr>
              <p:cNvPr id="17" name="文字方塊 16"/>
              <p:cNvSpPr txBox="1">
                <a:spLocks noRot="1" noChangeAspect="1" noMove="1" noResize="1" noEditPoints="1" noAdjustHandles="1" noChangeArrowheads="1" noChangeShapeType="1" noTextEdit="1"/>
              </p:cNvSpPr>
              <p:nvPr/>
            </p:nvSpPr>
            <p:spPr>
              <a:xfrm>
                <a:off x="6027004" y="4643844"/>
                <a:ext cx="2650084" cy="369332"/>
              </a:xfrm>
              <a:prstGeom prst="rect">
                <a:avLst/>
              </a:prstGeom>
              <a:blipFill>
                <a:blip r:embed="rId7"/>
                <a:stretch>
                  <a:fillRect l="-230" t="-11667" b="-2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6026372" y="5373216"/>
                <a:ext cx="2650084" cy="369332"/>
              </a:xfrm>
              <a:prstGeom prst="rect">
                <a:avLst/>
              </a:prstGeom>
              <a:noFill/>
            </p:spPr>
            <p:txBody>
              <a:bodyPr wrap="none" rtlCol="0">
                <a:spAutoFit/>
              </a:bodyPr>
              <a:lstStyle/>
              <a:p>
                <a:r>
                  <a:rPr lang="en-US" altLang="zh-CN" dirty="0">
                    <a:solidFill>
                      <a:srgbClr val="FF0000"/>
                    </a:solidFill>
                    <a:latin typeface="Cambria Math" panose="02040503050406030204" pitchFamily="18" charset="0"/>
                    <a:ea typeface="Cambria Math" panose="02040503050406030204" pitchFamily="18" charset="0"/>
                  </a:rPr>
                  <a:t> 1</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m:t>
                    </m:r>
                  </m:oMath>
                </a14:m>
                <a:r>
                  <a:rPr lang="zh-TW" altLang="en-US" dirty="0">
                    <a:solidFill>
                      <a:srgbClr val="FF0000"/>
                    </a:solidFill>
                    <a:latin typeface="Cambria Math" panose="02040503050406030204" pitchFamily="18" charset="0"/>
                  </a:rPr>
                  <a:t> </a:t>
                </a:r>
                <a:r>
                  <a:rPr lang="en-US" altLang="zh-CN" dirty="0">
                    <a:solidFill>
                      <a:srgbClr val="FF0000"/>
                    </a:solidFill>
                    <a:latin typeface="Cambria Math" panose="02040503050406030204" pitchFamily="18" charset="0"/>
                    <a:ea typeface="Cambria Math" panose="02040503050406030204" pitchFamily="18" charset="0"/>
                  </a:rPr>
                  <a:t>-1.17 + 1</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TW" i="1">
                        <a:solidFill>
                          <a:srgbClr val="FF0000"/>
                        </a:solidFill>
                        <a:latin typeface="Cambria Math" panose="02040503050406030204" pitchFamily="18" charset="0"/>
                        <a:ea typeface="Cambria Math" panose="02040503050406030204" pitchFamily="18" charset="0"/>
                        <a:cs typeface="Cambria Math" charset="0"/>
                      </a:rPr>
                      <m:t>× </m:t>
                    </m:r>
                  </m:oMath>
                </a14:m>
                <a:r>
                  <a:rPr lang="en-US" altLang="zh-CN" dirty="0">
                    <a:solidFill>
                      <a:srgbClr val="FF0000"/>
                    </a:solidFill>
                    <a:latin typeface="Cambria Math" panose="02040503050406030204" pitchFamily="18" charset="0"/>
                    <a:ea typeface="Cambria Math" panose="02040503050406030204" pitchFamily="18" charset="0"/>
                  </a:rPr>
                  <a:t>2.67</a:t>
                </a:r>
                <a:r>
                  <a:rPr lang="en-US" altLang="zh-TW" dirty="0">
                    <a:solidFill>
                      <a:srgbClr val="FF0000"/>
                    </a:solidFill>
                    <a:latin typeface="Cambria Math" panose="02040503050406030204" pitchFamily="18" charset="0"/>
                    <a:ea typeface="Cambria Math" panose="02040503050406030204" pitchFamily="18" charset="0"/>
                    <a:cs typeface="Cambria Math" charset="0"/>
                  </a:rPr>
                  <a:t> </a:t>
                </a:r>
                <a14:m>
                  <m:oMath xmlns:m="http://schemas.openxmlformats.org/officeDocument/2006/math">
                    <m:r>
                      <a:rPr lang="en-US" altLang="zh-CN" i="1" dirty="0">
                        <a:solidFill>
                          <a:srgbClr val="FF0000"/>
                        </a:solidFill>
                        <a:latin typeface="Cambria Math" panose="02040503050406030204" pitchFamily="18" charset="0"/>
                        <a:ea typeface="Cambria Math" panose="02040503050406030204" pitchFamily="18" charset="0"/>
                        <a:cs typeface="Cambria Math" charset="0"/>
                      </a:rPr>
                      <m:t>+</m:t>
                    </m:r>
                  </m:oMath>
                </a14:m>
                <a:r>
                  <a:rPr lang="en-US" altLang="zh-CN" dirty="0">
                    <a:solidFill>
                      <a:srgbClr val="FF0000"/>
                    </a:solidFill>
                    <a:latin typeface="Cambria Math" panose="02040503050406030204" pitchFamily="18" charset="0"/>
                    <a:ea typeface="Cambria Math" panose="02040503050406030204" pitchFamily="18" charset="0"/>
                  </a:rPr>
                  <a:t>5</a:t>
                </a:r>
                <a:r>
                  <a:rPr lang="zh-TW" altLang="en-US" dirty="0">
                    <a:solidFill>
                      <a:srgbClr val="FF0000"/>
                    </a:solidFill>
                    <a:latin typeface="Cambria Math" panose="02040503050406030204" pitchFamily="18" charset="0"/>
                  </a:rPr>
                  <a:t> </a:t>
                </a:r>
              </a:p>
            </p:txBody>
          </p:sp>
        </mc:Choice>
        <mc:Fallback xmlns="">
          <p:sp>
            <p:nvSpPr>
              <p:cNvPr id="18" name="文字方塊 17"/>
              <p:cNvSpPr txBox="1">
                <a:spLocks noRot="1" noChangeAspect="1" noMove="1" noResize="1" noEditPoints="1" noAdjustHandles="1" noChangeArrowheads="1" noChangeShapeType="1" noTextEdit="1"/>
              </p:cNvSpPr>
              <p:nvPr/>
            </p:nvSpPr>
            <p:spPr>
              <a:xfrm>
                <a:off x="6026372" y="5373216"/>
                <a:ext cx="2650084" cy="369332"/>
              </a:xfrm>
              <a:prstGeom prst="rect">
                <a:avLst/>
              </a:prstGeom>
              <a:blipFill>
                <a:blip r:embed="rId8"/>
                <a:stretch>
                  <a:fillRect l="-230" t="-9836" b="-22951"/>
                </a:stretch>
              </a:blipFill>
            </p:spPr>
            <p:txBody>
              <a:bodyPr/>
              <a:lstStyle/>
              <a:p>
                <a:r>
                  <a:rPr lang="zh-TW" altLang="en-US">
                    <a:noFill/>
                  </a:rPr>
                  <a:t> </a:t>
                </a:r>
              </a:p>
            </p:txBody>
          </p:sp>
        </mc:Fallback>
      </mc:AlternateContent>
      <p:sp>
        <p:nvSpPr>
          <p:cNvPr id="8" name="頁尾版面配置區 7">
            <a:extLst>
              <a:ext uri="{FF2B5EF4-FFF2-40B4-BE49-F238E27FC236}">
                <a16:creationId xmlns:a16="http://schemas.microsoft.com/office/drawing/2014/main" id="{7A98D677-F76C-4636-A9EB-B71E618C92C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B3207636-30D4-4637-B318-AB8ED2827D8D}"/>
              </a:ext>
            </a:extLst>
          </p:cNvPr>
          <p:cNvSpPr>
            <a:spLocks noGrp="1"/>
          </p:cNvSpPr>
          <p:nvPr>
            <p:ph type="sldNum" sz="quarter" idx="4"/>
          </p:nvPr>
        </p:nvSpPr>
        <p:spPr/>
        <p:txBody>
          <a:bodyPr/>
          <a:lstStyle/>
          <a:p>
            <a:fld id="{D14E9653-E941-43F1-AAD4-97DDCA7ECE97}" type="slidenum">
              <a:rPr lang="zh-TW" altLang="en-US" smtClean="0"/>
              <a:t>30</a:t>
            </a:fld>
            <a:endParaRPr lang="zh-TW" altLang="en-US"/>
          </a:p>
        </p:txBody>
      </p:sp>
    </p:spTree>
    <p:extLst>
      <p:ext uri="{BB962C8B-B14F-4D97-AF65-F5344CB8AC3E}">
        <p14:creationId xmlns:p14="http://schemas.microsoft.com/office/powerpoint/2010/main" val="519098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dirty="0"/>
              <a:t>The estimated gray level surface is given by </a:t>
            </a:r>
          </a:p>
        </p:txBody>
      </p:sp>
      <p:graphicFrame>
        <p:nvGraphicFramePr>
          <p:cNvPr id="5" name="表格 4"/>
          <p:cNvGraphicFramePr>
            <a:graphicFrameLocks noGrp="1"/>
          </p:cNvGraphicFramePr>
          <p:nvPr>
            <p:extLst>
              <p:ext uri="{D42A27DB-BD31-4B8C-83A1-F6EECF244321}">
                <p14:modId xmlns:p14="http://schemas.microsoft.com/office/powerpoint/2010/main" val="595360799"/>
              </p:ext>
            </p:extLst>
          </p:nvPr>
        </p:nvGraphicFramePr>
        <p:xfrm>
          <a:off x="638414" y="3728030"/>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lvl="0" algn="ctr"/>
                      <a:r>
                        <a:rPr lang="en-US" altLang="zh-TW" sz="1800" dirty="0"/>
                        <a:t>3.5</a:t>
                      </a:r>
                      <a:endParaRPr lang="zh-TW" altLang="en-US" sz="1800" dirty="0"/>
                    </a:p>
                  </a:txBody>
                  <a:tcPr anchor="ctr"/>
                </a:tc>
                <a:tc>
                  <a:txBody>
                    <a:bodyPr/>
                    <a:lstStyle/>
                    <a:p>
                      <a:pPr lvl="0" algn="ctr"/>
                      <a:r>
                        <a:rPr lang="en-US" altLang="zh-TW" sz="1800" dirty="0"/>
                        <a:t>6.17</a:t>
                      </a:r>
                      <a:endParaRPr lang="zh-TW" altLang="en-US" sz="1800" dirty="0"/>
                    </a:p>
                  </a:txBody>
                  <a:tcPr anchor="ctr"/>
                </a:tc>
                <a:tc>
                  <a:txBody>
                    <a:bodyPr/>
                    <a:lstStyle/>
                    <a:p>
                      <a:pPr lvl="0" algn="ctr"/>
                      <a:r>
                        <a:rPr lang="en-US" altLang="zh-TW" sz="1800" dirty="0"/>
                        <a:t>8.84</a:t>
                      </a:r>
                      <a:endParaRPr lang="zh-TW" altLang="en-US" sz="1800" dirty="0"/>
                    </a:p>
                  </a:txBody>
                  <a:tcPr anchor="ctr"/>
                </a:tc>
                <a:extLst>
                  <a:ext uri="{0D108BD9-81ED-4DB2-BD59-A6C34878D82A}">
                    <a16:rowId xmlns:a16="http://schemas.microsoft.com/office/drawing/2014/main" val="10000"/>
                  </a:ext>
                </a:extLst>
              </a:tr>
              <a:tr h="720000">
                <a:tc>
                  <a:txBody>
                    <a:bodyPr/>
                    <a:lstStyle/>
                    <a:p>
                      <a:pPr lvl="0" algn="ctr"/>
                      <a:r>
                        <a:rPr lang="en-US" altLang="zh-TW" sz="1800" dirty="0"/>
                        <a:t>2.33</a:t>
                      </a:r>
                      <a:endParaRPr lang="zh-TW" altLang="en-US" sz="1800" dirty="0"/>
                    </a:p>
                  </a:txBody>
                  <a:tcPr anchor="ctr"/>
                </a:tc>
                <a:tc>
                  <a:txBody>
                    <a:bodyPr/>
                    <a:lstStyle/>
                    <a:p>
                      <a:pPr lvl="0" algn="ctr"/>
                      <a:r>
                        <a:rPr lang="en-US" altLang="zh-TW" sz="1800" dirty="0"/>
                        <a:t>5</a:t>
                      </a:r>
                      <a:endParaRPr lang="zh-TW" altLang="en-US" sz="1800" dirty="0"/>
                    </a:p>
                  </a:txBody>
                  <a:tcPr anchor="ctr"/>
                </a:tc>
                <a:tc>
                  <a:txBody>
                    <a:bodyPr/>
                    <a:lstStyle/>
                    <a:p>
                      <a:pPr lvl="0" algn="ctr"/>
                      <a:r>
                        <a:rPr lang="en-US" altLang="zh-TW" sz="1800" dirty="0"/>
                        <a:t>7.67</a:t>
                      </a:r>
                      <a:endParaRPr lang="zh-TW" altLang="en-US" sz="1800" dirty="0"/>
                    </a:p>
                  </a:txBody>
                  <a:tcPr anchor="ctr"/>
                </a:tc>
                <a:extLst>
                  <a:ext uri="{0D108BD9-81ED-4DB2-BD59-A6C34878D82A}">
                    <a16:rowId xmlns:a16="http://schemas.microsoft.com/office/drawing/2014/main" val="10001"/>
                  </a:ext>
                </a:extLst>
              </a:tr>
              <a:tr h="720000">
                <a:tc>
                  <a:txBody>
                    <a:bodyPr/>
                    <a:lstStyle/>
                    <a:p>
                      <a:pPr lvl="0" algn="ctr"/>
                      <a:r>
                        <a:rPr lang="en-US" altLang="zh-TW" sz="1800" dirty="0"/>
                        <a:t>1.17</a:t>
                      </a:r>
                      <a:endParaRPr lang="zh-TW" altLang="en-US" sz="1800" dirty="0"/>
                    </a:p>
                  </a:txBody>
                  <a:tcPr anchor="ctr"/>
                </a:tc>
                <a:tc>
                  <a:txBody>
                    <a:bodyPr/>
                    <a:lstStyle/>
                    <a:p>
                      <a:pPr lvl="0" algn="ctr"/>
                      <a:r>
                        <a:rPr lang="en-US" altLang="zh-TW" sz="1800" dirty="0"/>
                        <a:t>3.83</a:t>
                      </a:r>
                      <a:endParaRPr lang="zh-TW" altLang="en-US" sz="1800" dirty="0"/>
                    </a:p>
                  </a:txBody>
                  <a:tcPr anchor="ctr"/>
                </a:tc>
                <a:tc>
                  <a:txBody>
                    <a:bodyPr/>
                    <a:lstStyle/>
                    <a:p>
                      <a:pPr lvl="0" algn="ctr"/>
                      <a:r>
                        <a:rPr lang="en-US" altLang="zh-TW" sz="1800" dirty="0"/>
                        <a:t>6.5</a:t>
                      </a:r>
                      <a:endParaRPr lang="zh-TW" altLang="en-US" sz="1800"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14800" y="3018864"/>
                <a:ext cx="115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0" smtClean="0">
                          <a:latin typeface="Cambria Math" charset="0"/>
                          <a:ea typeface="Cambria Math" charset="0"/>
                          <a:cs typeface="Cambria Math" charset="0"/>
                        </a:rPr>
                        <m:t> </m:t>
                      </m:r>
                    </m:oMath>
                  </m:oMathPara>
                </a14:m>
                <a:endParaRPr kumimoji="1"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114800" y="3018864"/>
                <a:ext cx="115416" cy="276999"/>
              </a:xfrm>
              <a:prstGeom prst="rect">
                <a:avLst/>
              </a:prstGeom>
              <a:blipFill rotWithShape="0">
                <a:blip r:embed="rId3"/>
                <a:stretch>
                  <a:fillRect l="-73684" t="-141304" r="-68421" b="-1782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10010" y="2778279"/>
                <a:ext cx="2420206" cy="6115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3200" i="1" smtClean="0">
                              <a:latin typeface="Cambria Math" panose="02040503050406030204" pitchFamily="18" charset="0"/>
                            </a:rPr>
                          </m:ctrlPr>
                        </m:accPr>
                        <m:e>
                          <m:r>
                            <a:rPr lang="en-US" altLang="zh-TW" sz="3200" i="1">
                              <a:latin typeface="Cambria Math" charset="0"/>
                              <a:ea typeface="Cambria Math" charset="0"/>
                              <a:cs typeface="Cambria Math" charset="0"/>
                            </a:rPr>
                            <m:t>𝛼</m:t>
                          </m:r>
                        </m:e>
                      </m:acc>
                      <m:r>
                        <a:rPr lang="en-US" altLang="zh-TW" sz="3200" i="1">
                          <a:latin typeface="Cambria Math" charset="0"/>
                        </a:rPr>
                        <m:t>𝑟</m:t>
                      </m:r>
                      <m:r>
                        <a:rPr lang="mr-IN" altLang="zh-TW" sz="3200" i="1">
                          <a:latin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𝛽</m:t>
                          </m:r>
                        </m:e>
                      </m:acc>
                      <m:r>
                        <a:rPr lang="en-US" altLang="zh-TW" sz="3200" i="1">
                          <a:latin typeface="Cambria Math" charset="0"/>
                          <a:ea typeface="Cambria Math" charset="0"/>
                          <a:cs typeface="Cambria Math" charset="0"/>
                        </a:rPr>
                        <m:t>𝑐</m:t>
                      </m:r>
                      <m:r>
                        <a:rPr lang="en-US" altLang="zh-TW" sz="3200" i="1">
                          <a:latin typeface="Cambria Math" charset="0"/>
                          <a:ea typeface="Cambria Math" charset="0"/>
                          <a:cs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𝛾</m:t>
                          </m:r>
                        </m:e>
                      </m:acc>
                    </m:oMath>
                  </m:oMathPara>
                </a14:m>
                <a:endParaRPr lang="zh-TW"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1810010" y="2778279"/>
                <a:ext cx="2420206" cy="611578"/>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12" name="表格 11"/>
          <p:cNvGraphicFramePr>
            <a:graphicFrameLocks noGrp="1"/>
          </p:cNvGraphicFramePr>
          <p:nvPr>
            <p:extLst>
              <p:ext uri="{D42A27DB-BD31-4B8C-83A1-F6EECF244321}">
                <p14:modId xmlns:p14="http://schemas.microsoft.com/office/powerpoint/2010/main" val="3839566702"/>
              </p:ext>
            </p:extLst>
          </p:nvPr>
        </p:nvGraphicFramePr>
        <p:xfrm>
          <a:off x="3577315" y="3731295"/>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lvl="0" algn="ctr"/>
                      <a:r>
                        <a:rPr lang="en-US" altLang="zh-TW" dirty="0"/>
                        <a:t>3</a:t>
                      </a:r>
                      <a:endParaRPr lang="zh-TW" altLang="en-US" dirty="0"/>
                    </a:p>
                  </a:txBody>
                  <a:tcPr anchor="ctr"/>
                </a:tc>
                <a:tc>
                  <a:txBody>
                    <a:bodyPr/>
                    <a:lstStyle/>
                    <a:p>
                      <a:pPr lvl="0" algn="ctr"/>
                      <a:r>
                        <a:rPr lang="en-US" altLang="zh-TW" dirty="0"/>
                        <a:t>5</a:t>
                      </a:r>
                      <a:endParaRPr lang="zh-TW" altLang="en-US" dirty="0"/>
                    </a:p>
                  </a:txBody>
                  <a:tcPr anchor="ctr"/>
                </a:tc>
                <a:tc>
                  <a:txBody>
                    <a:bodyPr/>
                    <a:lstStyle/>
                    <a:p>
                      <a:pPr lvl="0" algn="ctr"/>
                      <a:r>
                        <a:rPr lang="en-US" altLang="zh-TW" dirty="0"/>
                        <a:t>9</a:t>
                      </a:r>
                      <a:endParaRPr lang="zh-TW" altLang="en-US" dirty="0"/>
                    </a:p>
                  </a:txBody>
                  <a:tcPr anchor="ctr"/>
                </a:tc>
                <a:extLst>
                  <a:ext uri="{0D108BD9-81ED-4DB2-BD59-A6C34878D82A}">
                    <a16:rowId xmlns:a16="http://schemas.microsoft.com/office/drawing/2014/main" val="10000"/>
                  </a:ext>
                </a:extLst>
              </a:tr>
              <a:tr h="720000">
                <a:tc>
                  <a:txBody>
                    <a:bodyPr/>
                    <a:lstStyle/>
                    <a:p>
                      <a:pPr lvl="0" algn="ctr"/>
                      <a:r>
                        <a:rPr lang="en-US" altLang="zh-TW" dirty="0"/>
                        <a:t>4</a:t>
                      </a:r>
                      <a:endParaRPr lang="zh-TW" altLang="en-US" dirty="0"/>
                    </a:p>
                  </a:txBody>
                  <a:tcPr anchor="ctr"/>
                </a:tc>
                <a:tc>
                  <a:txBody>
                    <a:bodyPr/>
                    <a:lstStyle/>
                    <a:p>
                      <a:pPr lvl="0" algn="ctr"/>
                      <a:r>
                        <a:rPr lang="en-US" altLang="zh-TW" dirty="0"/>
                        <a:t>7</a:t>
                      </a:r>
                      <a:endParaRPr lang="zh-TW" altLang="en-US" dirty="0"/>
                    </a:p>
                  </a:txBody>
                  <a:tcPr anchor="ctr"/>
                </a:tc>
                <a:tc>
                  <a:txBody>
                    <a:bodyPr/>
                    <a:lstStyle/>
                    <a:p>
                      <a:pPr lvl="0" algn="ctr"/>
                      <a:r>
                        <a:rPr lang="en-US" altLang="zh-TW" dirty="0"/>
                        <a:t>7</a:t>
                      </a:r>
                      <a:endParaRPr lang="zh-TW" altLang="en-US" dirty="0"/>
                    </a:p>
                  </a:txBody>
                  <a:tcPr anchor="ctr"/>
                </a:tc>
                <a:extLst>
                  <a:ext uri="{0D108BD9-81ED-4DB2-BD59-A6C34878D82A}">
                    <a16:rowId xmlns:a16="http://schemas.microsoft.com/office/drawing/2014/main" val="10001"/>
                  </a:ext>
                </a:extLst>
              </a:tr>
              <a:tr h="720000">
                <a:tc>
                  <a:txBody>
                    <a:bodyPr/>
                    <a:lstStyle/>
                    <a:p>
                      <a:pPr lvl="0" algn="ctr"/>
                      <a:r>
                        <a:rPr lang="en-US" altLang="zh-TW" dirty="0"/>
                        <a:t>0</a:t>
                      </a:r>
                      <a:endParaRPr lang="zh-TW" altLang="en-US" dirty="0"/>
                    </a:p>
                  </a:txBody>
                  <a:tcPr anchor="ctr"/>
                </a:tc>
                <a:tc>
                  <a:txBody>
                    <a:bodyPr/>
                    <a:lstStyle/>
                    <a:p>
                      <a:pPr lvl="0" algn="ctr"/>
                      <a:r>
                        <a:rPr lang="en-US" altLang="zh-TW" dirty="0"/>
                        <a:t>3</a:t>
                      </a:r>
                      <a:endParaRPr lang="zh-TW" altLang="en-US" dirty="0"/>
                    </a:p>
                  </a:txBody>
                  <a:tcPr anchor="ctr"/>
                </a:tc>
                <a:tc>
                  <a:txBody>
                    <a:bodyPr/>
                    <a:lstStyle/>
                    <a:p>
                      <a:pPr lvl="0" algn="ctr"/>
                      <a:r>
                        <a:rPr lang="en-US" altLang="zh-TW" dirty="0"/>
                        <a:t>7</a:t>
                      </a:r>
                      <a:endParaRPr lang="zh-TW" altLang="en-US" dirty="0"/>
                    </a:p>
                  </a:txBody>
                  <a:tcPr anchor="ctr"/>
                </a:tc>
                <a:extLst>
                  <a:ext uri="{0D108BD9-81ED-4DB2-BD59-A6C34878D82A}">
                    <a16:rowId xmlns:a16="http://schemas.microsoft.com/office/drawing/2014/main" val="10002"/>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511311881"/>
              </p:ext>
            </p:extLst>
          </p:nvPr>
        </p:nvGraphicFramePr>
        <p:xfrm>
          <a:off x="6516216" y="3731295"/>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lvl="0" algn="ctr"/>
                      <a:r>
                        <a:rPr lang="en-US" altLang="zh-TW" sz="1800" dirty="0"/>
                        <a:t>0.5</a:t>
                      </a:r>
                      <a:endParaRPr lang="zh-TW" altLang="en-US" sz="1800" dirty="0"/>
                    </a:p>
                  </a:txBody>
                  <a:tcPr anchor="ctr"/>
                </a:tc>
                <a:tc>
                  <a:txBody>
                    <a:bodyPr/>
                    <a:lstStyle/>
                    <a:p>
                      <a:pPr lvl="0" algn="ctr"/>
                      <a:r>
                        <a:rPr lang="en-US" altLang="zh-TW" sz="1800" dirty="0"/>
                        <a:t>1.17</a:t>
                      </a:r>
                      <a:endParaRPr lang="zh-TW" altLang="en-US" sz="1800" dirty="0"/>
                    </a:p>
                  </a:txBody>
                  <a:tcPr anchor="ctr"/>
                </a:tc>
                <a:tc>
                  <a:txBody>
                    <a:bodyPr/>
                    <a:lstStyle/>
                    <a:p>
                      <a:pPr lvl="0" algn="ctr"/>
                      <a:r>
                        <a:rPr lang="en-US" altLang="zh-TW" sz="1800" dirty="0"/>
                        <a:t>-0.17</a:t>
                      </a:r>
                      <a:endParaRPr lang="zh-TW" altLang="en-US" sz="1800" dirty="0"/>
                    </a:p>
                  </a:txBody>
                  <a:tcPr anchor="ctr"/>
                </a:tc>
                <a:extLst>
                  <a:ext uri="{0D108BD9-81ED-4DB2-BD59-A6C34878D82A}">
                    <a16:rowId xmlns:a16="http://schemas.microsoft.com/office/drawing/2014/main" val="10000"/>
                  </a:ext>
                </a:extLst>
              </a:tr>
              <a:tr h="720000">
                <a:tc>
                  <a:txBody>
                    <a:bodyPr/>
                    <a:lstStyle/>
                    <a:p>
                      <a:pPr lvl="0" algn="ctr"/>
                      <a:r>
                        <a:rPr lang="en-US" altLang="zh-TW" sz="1800" dirty="0"/>
                        <a:t>-1.67</a:t>
                      </a:r>
                      <a:endParaRPr lang="zh-TW" altLang="en-US" sz="1800" dirty="0"/>
                    </a:p>
                  </a:txBody>
                  <a:tcPr anchor="ctr"/>
                </a:tc>
                <a:tc>
                  <a:txBody>
                    <a:bodyPr/>
                    <a:lstStyle/>
                    <a:p>
                      <a:pPr lvl="0" algn="ctr"/>
                      <a:r>
                        <a:rPr lang="en-US" altLang="zh-TW" sz="1800" dirty="0"/>
                        <a:t>-2</a:t>
                      </a:r>
                      <a:endParaRPr lang="zh-TW" altLang="en-US" sz="1800" dirty="0"/>
                    </a:p>
                  </a:txBody>
                  <a:tcPr anchor="ctr"/>
                </a:tc>
                <a:tc>
                  <a:txBody>
                    <a:bodyPr/>
                    <a:lstStyle/>
                    <a:p>
                      <a:pPr lvl="0" algn="ctr"/>
                      <a:r>
                        <a:rPr lang="en-US" altLang="zh-TW" sz="1800" dirty="0"/>
                        <a:t>0.67</a:t>
                      </a:r>
                      <a:endParaRPr lang="zh-TW" altLang="en-US" sz="1800" dirty="0"/>
                    </a:p>
                  </a:txBody>
                  <a:tcPr anchor="ctr"/>
                </a:tc>
                <a:extLst>
                  <a:ext uri="{0D108BD9-81ED-4DB2-BD59-A6C34878D82A}">
                    <a16:rowId xmlns:a16="http://schemas.microsoft.com/office/drawing/2014/main" val="10001"/>
                  </a:ext>
                </a:extLst>
              </a:tr>
              <a:tr h="720000">
                <a:tc>
                  <a:txBody>
                    <a:bodyPr/>
                    <a:lstStyle/>
                    <a:p>
                      <a:pPr lvl="0" algn="ctr"/>
                      <a:r>
                        <a:rPr lang="en-US" altLang="zh-TW" sz="1800" dirty="0"/>
                        <a:t>1.17</a:t>
                      </a:r>
                      <a:endParaRPr lang="zh-TW" altLang="en-US" sz="1800" dirty="0"/>
                    </a:p>
                  </a:txBody>
                  <a:tcPr anchor="ctr"/>
                </a:tc>
                <a:tc>
                  <a:txBody>
                    <a:bodyPr/>
                    <a:lstStyle/>
                    <a:p>
                      <a:pPr lvl="0" algn="ctr"/>
                      <a:r>
                        <a:rPr lang="en-US" altLang="zh-TW" sz="1800" dirty="0"/>
                        <a:t>0.83</a:t>
                      </a:r>
                      <a:endParaRPr lang="zh-TW" altLang="en-US" sz="1800" dirty="0"/>
                    </a:p>
                  </a:txBody>
                  <a:tcPr anchor="ctr"/>
                </a:tc>
                <a:tc>
                  <a:txBody>
                    <a:bodyPr/>
                    <a:lstStyle/>
                    <a:p>
                      <a:pPr lvl="0" algn="ctr"/>
                      <a:r>
                        <a:rPr lang="en-US" altLang="zh-TW" sz="1800" dirty="0"/>
                        <a:t>-0.5</a:t>
                      </a:r>
                      <a:endParaRPr lang="zh-TW" altLang="en-US" sz="1800"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文字方塊 13"/>
              <p:cNvSpPr txBox="1"/>
              <p:nvPr/>
            </p:nvSpPr>
            <p:spPr>
              <a:xfrm>
                <a:off x="6819765" y="5938920"/>
                <a:ext cx="13372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is-IS" altLang="zh-TW" i="1" smtClean="0">
                              <a:latin typeface="Cambria Math" panose="02040503050406030204" pitchFamily="18" charset="0"/>
                            </a:rPr>
                          </m:ctrlPr>
                        </m:sSupPr>
                        <m:e>
                          <m:r>
                            <a:rPr kumimoji="1" lang="is-IS" altLang="zh-TW" i="1" smtClean="0">
                              <a:latin typeface="Cambria Math" charset="0"/>
                              <a:ea typeface="Cambria Math" charset="0"/>
                              <a:cs typeface="Cambria Math" charset="0"/>
                            </a:rPr>
                            <m:t>𝜀</m:t>
                          </m:r>
                        </m:e>
                        <m:sup>
                          <m:r>
                            <a:rPr kumimoji="1" lang="is-IS" altLang="zh-TW" i="1" smtClean="0">
                              <a:latin typeface="Cambria Math" charset="0"/>
                            </a:rPr>
                            <m:t>2</m:t>
                          </m:r>
                        </m:sup>
                      </m:sSup>
                      <m:r>
                        <a:rPr kumimoji="1" lang="mr-IN" altLang="zh-TW" i="1" smtClean="0">
                          <a:latin typeface="Cambria Math" charset="0"/>
                        </a:rPr>
                        <m:t>=</m:t>
                      </m:r>
                      <m:r>
                        <a:rPr kumimoji="1" lang="en-US" altLang="zh-TW" b="0" i="1" smtClean="0">
                          <a:latin typeface="Cambria Math" charset="0"/>
                        </a:rPr>
                        <m:t>11.19</m:t>
                      </m:r>
                    </m:oMath>
                  </m:oMathPara>
                </a14:m>
                <a:endParaRPr kumimoji="1"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6819765" y="5938920"/>
                <a:ext cx="1337289" cy="369332"/>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64062" y="2823893"/>
                <a:ext cx="3968377"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sz="3200" i="1" dirty="0">
                          <a:latin typeface="Cambria Math" panose="02040503050406030204" pitchFamily="18" charset="0"/>
                          <a:ea typeface="Cambria Math" panose="02040503050406030204" pitchFamily="18" charset="0"/>
                        </a:rPr>
                        <m:t>−1.17 </m:t>
                      </m:r>
                      <m:r>
                        <a:rPr lang="en-US" altLang="zh-TW" sz="3200" i="1">
                          <a:latin typeface="Cambria Math" panose="02040503050406030204" pitchFamily="18" charset="0"/>
                          <a:ea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+2.67</m:t>
                      </m:r>
                      <m:r>
                        <m:rPr>
                          <m:nor/>
                        </m:rPr>
                        <a:rPr lang="en-US" altLang="zh-TW" sz="3200" i="1" dirty="0">
                          <a:latin typeface="Cambria Math" panose="02040503050406030204" pitchFamily="18" charset="0"/>
                          <a:ea typeface="Cambria Math" panose="02040503050406030204" pitchFamily="18" charset="0"/>
                          <a:cs typeface="Cambria Math" charset="0"/>
                        </a:rPr>
                        <m:t> </m:t>
                      </m:r>
                      <m:r>
                        <a:rPr lang="en-US" altLang="zh-TW" sz="3200" i="1">
                          <a:latin typeface="Cambria Math" panose="02040503050406030204" pitchFamily="18" charset="0"/>
                          <a:ea typeface="Cambria Math" panose="02040503050406030204" pitchFamily="18" charset="0"/>
                          <a:cs typeface="Cambria Math" charset="0"/>
                        </a:rPr>
                        <m:t>𝑐</m:t>
                      </m:r>
                      <m:r>
                        <m:rPr>
                          <m:nor/>
                        </m:rPr>
                        <a:rPr lang="zh-TW" altLang="en-US" sz="3200" i="1" dirty="0">
                          <a:latin typeface="Cambria Math" panose="02040503050406030204" pitchFamily="18" charset="0"/>
                        </a:rPr>
                        <m:t> </m:t>
                      </m:r>
                      <m:r>
                        <m:rPr>
                          <m:nor/>
                        </m:rPr>
                        <a:rPr lang="en-US" altLang="zh-TW" sz="3200" i="1" dirty="0">
                          <a:latin typeface="Cambria Math" panose="02040503050406030204" pitchFamily="18" charset="0"/>
                          <a:ea typeface="Cambria Math" panose="02040503050406030204" pitchFamily="18" charset="0"/>
                        </a:rPr>
                        <m:t>+5</m:t>
                      </m:r>
                    </m:oMath>
                  </m:oMathPara>
                </a14:m>
                <a:endParaRPr lang="zh-TW" altLang="en-US" sz="3200" i="1" dirty="0">
                  <a:latin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64062" y="2823893"/>
                <a:ext cx="3968377" cy="584775"/>
              </a:xfrm>
              <a:prstGeom prst="rect">
                <a:avLst/>
              </a:prstGeom>
              <a:blipFill rotWithShape="0">
                <a:blip r:embed="rId6"/>
                <a:stretch>
                  <a:fillRect/>
                </a:stretch>
              </a:blipFill>
            </p:spPr>
            <p:txBody>
              <a:bodyPr/>
              <a:lstStyle/>
              <a:p>
                <a:r>
                  <a:rPr lang="en-US">
                    <a:noFill/>
                  </a:rPr>
                  <a:t> </a:t>
                </a:r>
              </a:p>
            </p:txBody>
          </p:sp>
        </mc:Fallback>
      </mc:AlternateContent>
      <p:sp>
        <p:nvSpPr>
          <p:cNvPr id="7" name="頁尾版面配置區 6">
            <a:extLst>
              <a:ext uri="{FF2B5EF4-FFF2-40B4-BE49-F238E27FC236}">
                <a16:creationId xmlns:a16="http://schemas.microsoft.com/office/drawing/2014/main" id="{126B978C-3366-44FD-9484-22AC4EB1666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0A418E8A-64C9-47FE-A6B5-18FD1373C49C}"/>
              </a:ext>
            </a:extLst>
          </p:cNvPr>
          <p:cNvSpPr>
            <a:spLocks noGrp="1"/>
          </p:cNvSpPr>
          <p:nvPr>
            <p:ph type="sldNum" sz="quarter" idx="4"/>
          </p:nvPr>
        </p:nvSpPr>
        <p:spPr/>
        <p:txBody>
          <a:bodyPr/>
          <a:lstStyle/>
          <a:p>
            <a:fld id="{D14E9653-E941-43F1-AAD4-97DDCA7ECE97}" type="slidenum">
              <a:rPr lang="zh-TW" altLang="en-US" smtClean="0"/>
              <a:t>31</a:t>
            </a:fld>
            <a:endParaRPr lang="zh-TW" altLang="en-US"/>
          </a:p>
        </p:txBody>
      </p:sp>
    </p:spTree>
    <p:extLst>
      <p:ext uri="{BB962C8B-B14F-4D97-AF65-F5344CB8AC3E}">
        <p14:creationId xmlns:p14="http://schemas.microsoft.com/office/powerpoint/2010/main" val="2171560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字方塊 5"/>
              <p:cNvSpPr txBox="1"/>
              <p:nvPr/>
            </p:nvSpPr>
            <p:spPr>
              <a:xfrm>
                <a:off x="4114800" y="3018864"/>
                <a:ext cx="115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0" smtClean="0">
                          <a:latin typeface="Cambria Math" charset="0"/>
                          <a:ea typeface="Cambria Math" charset="0"/>
                          <a:cs typeface="Cambria Math" charset="0"/>
                        </a:rPr>
                        <m:t> </m:t>
                      </m:r>
                    </m:oMath>
                  </m:oMathPara>
                </a14:m>
                <a:endParaRPr kumimoji="1"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114800" y="3018864"/>
                <a:ext cx="115416" cy="276999"/>
              </a:xfrm>
              <a:prstGeom prst="rect">
                <a:avLst/>
              </a:prstGeom>
              <a:blipFill>
                <a:blip r:embed="rId3"/>
                <a:stretch>
                  <a:fillRect/>
                </a:stretch>
              </a:blipFill>
            </p:spPr>
            <p:txBody>
              <a:bodyPr/>
              <a:lstStyle/>
              <a:p>
                <a:r>
                  <a:rPr lang="zh-TW" altLang="en-US">
                    <a:noFill/>
                  </a:rPr>
                  <a:t> </a:t>
                </a:r>
              </a:p>
            </p:txBody>
          </p:sp>
        </mc:Fallback>
      </mc:AlternateContent>
      <p:sp>
        <p:nvSpPr>
          <p:cNvPr id="7" name="頁尾版面配置區 6">
            <a:extLst>
              <a:ext uri="{FF2B5EF4-FFF2-40B4-BE49-F238E27FC236}">
                <a16:creationId xmlns:a16="http://schemas.microsoft.com/office/drawing/2014/main" id="{126B978C-3366-44FD-9484-22AC4EB1666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0A418E8A-64C9-47FE-A6B5-18FD1373C49C}"/>
              </a:ext>
            </a:extLst>
          </p:cNvPr>
          <p:cNvSpPr>
            <a:spLocks noGrp="1"/>
          </p:cNvSpPr>
          <p:nvPr>
            <p:ph type="sldNum" sz="quarter" idx="4"/>
          </p:nvPr>
        </p:nvSpPr>
        <p:spPr/>
        <p:txBody>
          <a:bodyPr/>
          <a:lstStyle/>
          <a:p>
            <a:fld id="{D14E9653-E941-43F1-AAD4-97DDCA7ECE97}" type="slidenum">
              <a:rPr lang="zh-TW" altLang="en-US" smtClean="0"/>
              <a:t>32</a:t>
            </a:fld>
            <a:endParaRPr lang="zh-TW" altLang="en-US"/>
          </a:p>
        </p:txBody>
      </p:sp>
      <p:pic>
        <p:nvPicPr>
          <p:cNvPr id="10" name="圖片 15" descr="一張含有 文字, 地圖 的圖片&#10;&#10;描述是以非常高的可信度產生">
            <a:extLst>
              <a:ext uri="{FF2B5EF4-FFF2-40B4-BE49-F238E27FC236}">
                <a16:creationId xmlns:a16="http://schemas.microsoft.com/office/drawing/2014/main" id="{9E646CFC-5AF0-46F0-BAEC-4BE38009971E}"/>
              </a:ext>
            </a:extLst>
          </p:cNvPr>
          <p:cNvPicPr>
            <a:picLocks noGrp="1" noChangeAspect="1"/>
          </p:cNvPicPr>
          <p:nvPr>
            <p:ph idx="1"/>
          </p:nvPr>
        </p:nvPicPr>
        <p:blipFill>
          <a:blip r:embed="rId4"/>
          <a:stretch>
            <a:fillRect/>
          </a:stretch>
        </p:blipFill>
        <p:spPr>
          <a:xfrm>
            <a:off x="1624082" y="323644"/>
            <a:ext cx="5889954" cy="6210704"/>
          </a:xfrm>
        </p:spPr>
      </p:pic>
    </p:spTree>
    <p:extLst>
      <p:ext uri="{BB962C8B-B14F-4D97-AF65-F5344CB8AC3E}">
        <p14:creationId xmlns:p14="http://schemas.microsoft.com/office/powerpoint/2010/main" val="61142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Solving for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𝛼</m:t>
                        </m:r>
                      </m:e>
                    </m:acc>
                  </m:oMath>
                </a14:m>
                <a:r>
                  <a:rPr lang="en-US" altLang="zh-TW" dirty="0"/>
                  <a:t>,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𝛽</m:t>
                        </m:r>
                      </m:e>
                    </m:acc>
                  </m:oMath>
                </a14:m>
                <a:r>
                  <a:rPr lang="en-US" altLang="zh-TW" dirty="0"/>
                  <a:t>, and </a:t>
                </a:r>
                <a14:m>
                  <m:oMath xmlns:m="http://schemas.openxmlformats.org/officeDocument/2006/math">
                    <m:acc>
                      <m:accPr>
                        <m:chr m:val="̂"/>
                        <m:ctrlPr>
                          <a:rPr lang="en-US" altLang="zh-TW" i="1" smtClean="0">
                            <a:latin typeface="Cambria Math" panose="02040503050406030204" pitchFamily="18" charset="0"/>
                          </a:rPr>
                        </m:ctrlPr>
                      </m:accPr>
                      <m:e>
                        <m:r>
                          <a:rPr lang="zh-TW" altLang="en-US" i="1" smtClean="0">
                            <a:latin typeface="Cambria Math" panose="02040503050406030204" pitchFamily="18" charset="0"/>
                          </a:rPr>
                          <m:t>𝛾</m:t>
                        </m:r>
                      </m:e>
                    </m:acc>
                  </m:oMath>
                </a14:m>
                <a:r>
                  <a:rPr lang="en-US" altLang="zh-TW" dirty="0"/>
                  <a:t> , we obtain</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t="-1243"/>
                </a:stretch>
              </a:blipFill>
            </p:spPr>
            <p:txBody>
              <a:bodyPr/>
              <a:lstStyle/>
              <a:p>
                <a:r>
                  <a:rPr lang="zh-TW" altLang="en-US">
                    <a:noFill/>
                  </a:rPr>
                  <a:t> </a:t>
                </a:r>
              </a:p>
            </p:txBody>
          </p:sp>
        </mc:Fallback>
      </mc:AlternateContent>
      <p:pic>
        <p:nvPicPr>
          <p:cNvPr id="8" name="圖片 7"/>
          <p:cNvPicPr>
            <a:picLocks noChangeAspect="1"/>
          </p:cNvPicPr>
          <p:nvPr/>
        </p:nvPicPr>
        <p:blipFill>
          <a:blip r:embed="rId4"/>
          <a:stretch>
            <a:fillRect/>
          </a:stretch>
        </p:blipFill>
        <p:spPr>
          <a:xfrm>
            <a:off x="2699792" y="2984200"/>
            <a:ext cx="2880320" cy="2328534"/>
          </a:xfrm>
          <a:prstGeom prst="rect">
            <a:avLst/>
          </a:prstGeom>
        </p:spPr>
      </p:pic>
      <p:sp>
        <p:nvSpPr>
          <p:cNvPr id="5" name="頁尾版面配置區 4">
            <a:extLst>
              <a:ext uri="{FF2B5EF4-FFF2-40B4-BE49-F238E27FC236}">
                <a16:creationId xmlns:a16="http://schemas.microsoft.com/office/drawing/2014/main" id="{1ABCB961-CADE-4D3E-8D2F-B2044099BB1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F004BAB5-CA6C-463C-9277-6E2C72ADD1D8}"/>
              </a:ext>
            </a:extLst>
          </p:cNvPr>
          <p:cNvSpPr>
            <a:spLocks noGrp="1"/>
          </p:cNvSpPr>
          <p:nvPr>
            <p:ph type="sldNum" sz="quarter" idx="4"/>
          </p:nvPr>
        </p:nvSpPr>
        <p:spPr/>
        <p:txBody>
          <a:bodyPr/>
          <a:lstStyle/>
          <a:p>
            <a:fld id="{D14E9653-E941-43F1-AAD4-97DDCA7ECE97}" type="slidenum">
              <a:rPr lang="zh-TW" altLang="en-US" smtClean="0"/>
              <a:t>33</a:t>
            </a:fld>
            <a:endParaRPr lang="zh-TW" altLang="en-US"/>
          </a:p>
        </p:txBody>
      </p:sp>
    </p:spTree>
    <p:extLst>
      <p:ext uri="{BB962C8B-B14F-4D97-AF65-F5344CB8AC3E}">
        <p14:creationId xmlns:p14="http://schemas.microsoft.com/office/powerpoint/2010/main" val="3129538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Replacing </a:t>
                </a:r>
                <a14:m>
                  <m:oMath xmlns:m="http://schemas.openxmlformats.org/officeDocument/2006/math">
                    <m:r>
                      <m:rPr>
                        <m:sty m:val="p"/>
                      </m:rPr>
                      <a:rPr lang="en-US" altLang="zh-TW" sz="2400" i="0" dirty="0" smtClean="0">
                        <a:latin typeface="Cambria Math" panose="02040503050406030204" pitchFamily="18" charset="0"/>
                      </a:rPr>
                      <m:t>g</m:t>
                    </m:r>
                    <m:r>
                      <a:rPr lang="en-US" altLang="zh-TW" sz="2400" i="0" dirty="0" smtClean="0">
                        <a:latin typeface="Cambria Math" panose="02040503050406030204" pitchFamily="18" charset="0"/>
                      </a:rPr>
                      <m:t>(</m:t>
                    </m:r>
                    <m:r>
                      <m:rPr>
                        <m:sty m:val="p"/>
                      </m:rPr>
                      <a:rPr lang="en-US" altLang="zh-TW" sz="2400" i="0" dirty="0" smtClean="0">
                        <a:latin typeface="Cambria Math" panose="02040503050406030204" pitchFamily="18" charset="0"/>
                      </a:rPr>
                      <m:t>r</m:t>
                    </m:r>
                    <m:r>
                      <a:rPr lang="en-US" altLang="zh-TW" sz="2400" i="0" dirty="0" smtClean="0">
                        <a:latin typeface="Cambria Math" panose="02040503050406030204" pitchFamily="18" charset="0"/>
                      </a:rPr>
                      <m:t>, </m:t>
                    </m:r>
                    <m:r>
                      <m:rPr>
                        <m:sty m:val="p"/>
                      </m:rPr>
                      <a:rPr lang="en-US" altLang="zh-TW" sz="2400" i="0" dirty="0" smtClean="0">
                        <a:latin typeface="Cambria Math" panose="02040503050406030204" pitchFamily="18" charset="0"/>
                      </a:rPr>
                      <m:t>c</m:t>
                    </m:r>
                    <m:r>
                      <a:rPr lang="en-US" altLang="zh-TW" sz="2400" i="0" dirty="0" smtClean="0">
                        <a:latin typeface="Cambria Math" panose="02040503050406030204" pitchFamily="18" charset="0"/>
                      </a:rPr>
                      <m:t>) </m:t>
                    </m:r>
                  </m:oMath>
                </a14:m>
                <a:r>
                  <a:rPr lang="en-US" altLang="zh-TW" sz="2400" dirty="0"/>
                  <a:t>by </a:t>
                </a:r>
                <a14:m>
                  <m:oMath xmlns:m="http://schemas.openxmlformats.org/officeDocument/2006/math">
                    <m:r>
                      <m:rPr>
                        <m:sty m:val="p"/>
                      </m:rPr>
                      <a:rPr lang="zh-TW" altLang="en-US" sz="2400" i="0" smtClean="0">
                        <a:latin typeface="Cambria Math" panose="02040503050406030204" pitchFamily="18" charset="0"/>
                      </a:rPr>
                      <m:t>α</m:t>
                    </m:r>
                    <m:r>
                      <m:rPr>
                        <m:sty m:val="p"/>
                      </m:rPr>
                      <a:rPr lang="en-US" altLang="zh-TW" sz="2400" b="0" i="0" smtClean="0">
                        <a:latin typeface="Cambria Math" panose="02040503050406030204" pitchFamily="18" charset="0"/>
                      </a:rPr>
                      <m:t>r</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β</m:t>
                    </m:r>
                    <m:r>
                      <m:rPr>
                        <m:sty m:val="p"/>
                      </m:rPr>
                      <a:rPr lang="en-US" altLang="zh-TW" sz="2400" b="0" i="0" smtClean="0">
                        <a:latin typeface="Cambria Math" panose="02040503050406030204" pitchFamily="18" charset="0"/>
                      </a:rPr>
                      <m:t>c</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γ</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η</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r</m:t>
                    </m:r>
                    <m:r>
                      <a:rPr lang="en-US" altLang="zh-TW" sz="2400" b="0" i="0" smtClean="0">
                        <a:latin typeface="Cambria Math" panose="02040503050406030204" pitchFamily="18" charset="0"/>
                      </a:rPr>
                      <m:t>, </m:t>
                    </m:r>
                    <m:r>
                      <m:rPr>
                        <m:sty m:val="p"/>
                      </m:rPr>
                      <a:rPr lang="en-US" altLang="zh-TW" sz="2400" b="0" i="0" smtClean="0">
                        <a:latin typeface="Cambria Math" panose="02040503050406030204" pitchFamily="18" charset="0"/>
                      </a:rPr>
                      <m:t>c</m:t>
                    </m:r>
                    <m:r>
                      <a:rPr lang="en-US" altLang="zh-TW" sz="2400" b="0" i="0" smtClean="0">
                        <a:latin typeface="Cambria Math" panose="02040503050406030204" pitchFamily="18" charset="0"/>
                      </a:rPr>
                      <m:t>)</m:t>
                    </m:r>
                  </m:oMath>
                </a14:m>
                <a:r>
                  <a:rPr lang="en-US" altLang="zh-TW" sz="2400" dirty="0"/>
                  <a:t> and simplifying the equations will allow us to see explicitly the dependence of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𝛼</m:t>
                        </m:r>
                      </m:e>
                    </m:acc>
                  </m:oMath>
                </a14:m>
                <a:r>
                  <a:rPr lang="en-US" altLang="zh-TW" sz="2400" dirty="0"/>
                  <a:t>,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𝛽</m:t>
                        </m:r>
                      </m:e>
                    </m:acc>
                  </m:oMath>
                </a14:m>
                <a:r>
                  <a:rPr lang="en-US" altLang="zh-TW" sz="2400" dirty="0"/>
                  <a:t>, and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𝛾</m:t>
                        </m:r>
                      </m:e>
                    </m:acc>
                  </m:oMath>
                </a14:m>
                <a:r>
                  <a:rPr lang="en-US" altLang="zh-TW" sz="2400" dirty="0"/>
                  <a:t> on the noise</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296" t="-10635"/>
                </a:stretch>
              </a:blipFill>
            </p:spPr>
            <p:txBody>
              <a:bodyPr/>
              <a:lstStyle/>
              <a:p>
                <a:r>
                  <a:rPr lang="zh-TW" altLang="en-US">
                    <a:noFill/>
                  </a:rPr>
                  <a:t> </a:t>
                </a:r>
              </a:p>
            </p:txBody>
          </p:sp>
        </mc:Fallback>
      </mc:AlternateContent>
      <p:pic>
        <p:nvPicPr>
          <p:cNvPr id="6" name="圖片 5"/>
          <p:cNvPicPr>
            <a:picLocks noChangeAspect="1"/>
          </p:cNvPicPr>
          <p:nvPr/>
        </p:nvPicPr>
        <p:blipFill>
          <a:blip r:embed="rId4"/>
          <a:stretch>
            <a:fillRect/>
          </a:stretch>
        </p:blipFill>
        <p:spPr>
          <a:xfrm>
            <a:off x="4971509" y="3548738"/>
            <a:ext cx="3287977" cy="2328534"/>
          </a:xfrm>
          <a:prstGeom prst="rect">
            <a:avLst/>
          </a:prstGeom>
        </p:spPr>
      </p:pic>
      <p:pic>
        <p:nvPicPr>
          <p:cNvPr id="7" name="圖片 7"/>
          <p:cNvPicPr>
            <a:picLocks noChangeAspect="1"/>
          </p:cNvPicPr>
          <p:nvPr/>
        </p:nvPicPr>
        <p:blipFill>
          <a:blip r:embed="rId5"/>
          <a:stretch>
            <a:fillRect/>
          </a:stretch>
        </p:blipFill>
        <p:spPr>
          <a:xfrm>
            <a:off x="1292173" y="3533220"/>
            <a:ext cx="2880320" cy="2328534"/>
          </a:xfrm>
          <a:prstGeom prst="rect">
            <a:avLst/>
          </a:prstGeom>
        </p:spPr>
      </p:pic>
      <p:sp>
        <p:nvSpPr>
          <p:cNvPr id="5" name="頁尾版面配置區 4">
            <a:extLst>
              <a:ext uri="{FF2B5EF4-FFF2-40B4-BE49-F238E27FC236}">
                <a16:creationId xmlns:a16="http://schemas.microsoft.com/office/drawing/2014/main" id="{50E59AC8-5708-4BBF-9AD2-051B3AB370D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19266CB8-E794-4D70-AE93-9661246C6804}"/>
              </a:ext>
            </a:extLst>
          </p:cNvPr>
          <p:cNvSpPr>
            <a:spLocks noGrp="1"/>
          </p:cNvSpPr>
          <p:nvPr>
            <p:ph type="sldNum" sz="quarter" idx="4"/>
          </p:nvPr>
        </p:nvSpPr>
        <p:spPr/>
        <p:txBody>
          <a:bodyPr/>
          <a:lstStyle/>
          <a:p>
            <a:fld id="{D14E9653-E941-43F1-AAD4-97DDCA7ECE97}" type="slidenum">
              <a:rPr lang="zh-TW" altLang="en-US" smtClean="0"/>
              <a:t>34</a:t>
            </a:fld>
            <a:endParaRPr lang="zh-TW" altLang="en-US"/>
          </a:p>
        </p:txBody>
      </p:sp>
    </p:spTree>
    <p:extLst>
      <p:ext uri="{BB962C8B-B14F-4D97-AF65-F5344CB8AC3E}">
        <p14:creationId xmlns:p14="http://schemas.microsoft.com/office/powerpoint/2010/main" val="331602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zh-TW" dirty="0"/>
              <a:t>8.3 Sloped Facet Parameter and Error Estimation</a:t>
            </a:r>
          </a:p>
        </p:txBody>
      </p:sp>
      <mc:AlternateContent xmlns:mc="http://schemas.openxmlformats.org/markup-compatibility/2006" xmlns:a14="http://schemas.microsoft.com/office/drawing/2010/main">
        <mc:Choice Requires="a14">
          <p:sp>
            <p:nvSpPr>
              <p:cNvPr id="12292" name="Rectangle 3"/>
              <p:cNvSpPr>
                <a:spLocks noGrp="1" noChangeArrowheads="1"/>
              </p:cNvSpPr>
              <p:nvPr>
                <p:ph type="body" idx="1"/>
              </p:nvPr>
            </p:nvSpPr>
            <p:spPr/>
            <p:txBody>
              <a:bodyPr/>
              <a:lstStyle/>
              <a:p>
                <a:pPr eaLnBrk="1" hangingPunct="1"/>
                <a:r>
                  <a:rPr lang="en-US" altLang="zh-TW" sz="2400" dirty="0"/>
                  <a:t>Assume the coordinate of the given pixel are (0,0) in its central neighborhood, and assume each</a:t>
                </a:r>
                <a:r>
                  <a:rPr lang="zh-TW" altLang="en-US" sz="2400" dirty="0"/>
                  <a:t> </a:t>
                </a:r>
                <a:r>
                  <a:rPr lang="en-US" altLang="zh-TW" sz="2400" dirty="0"/>
                  <a:t>(</a:t>
                </a:r>
                <a:r>
                  <a:rPr lang="en-US" altLang="zh-TW" sz="2400" dirty="0" err="1"/>
                  <a:t>r,c</a:t>
                </a:r>
                <a:r>
                  <a:rPr lang="en-US" altLang="zh-TW" sz="2400" dirty="0"/>
                  <a:t>) </a:t>
                </a:r>
                <a:r>
                  <a:rPr lang="zh-TW" altLang="en-US" sz="1600" dirty="0"/>
                  <a:t>∈ </a:t>
                </a:r>
                <a:r>
                  <a:rPr lang="en-US" altLang="zh-TW" sz="2400" dirty="0"/>
                  <a:t>R </a:t>
                </a:r>
                <a:r>
                  <a:rPr lang="en-US" altLang="zh-TW" sz="1400" dirty="0"/>
                  <a:t>X </a:t>
                </a:r>
                <a:r>
                  <a:rPr lang="en-US" altLang="zh-TW" sz="2400" dirty="0"/>
                  <a:t>C</a:t>
                </a:r>
              </a:p>
              <a:p>
                <a:pPr eaLnBrk="1" hangingPunct="1"/>
                <a:r>
                  <a:rPr lang="en-US" altLang="zh-TW" sz="2400" dirty="0"/>
                  <a:t>Image function g is modeled by</a:t>
                </a:r>
              </a:p>
              <a:p>
                <a:pPr eaLnBrk="1" hangingPunct="1"/>
                <a:endParaRPr lang="zh-TW" altLang="en-US" sz="2800" dirty="0"/>
              </a:p>
              <a:p>
                <a:pPr eaLnBrk="1" hangingPunct="1"/>
                <a:endParaRPr lang="en-US" altLang="zh-TW" sz="2800" dirty="0"/>
              </a:p>
              <a:p>
                <a:pPr marL="638175" lvl="2" indent="-342900" eaLnBrk="1" hangingPunct="1">
                  <a:buClr>
                    <a:schemeClr val="tx2"/>
                  </a:buClr>
                </a:pPr>
                <a:endParaRPr lang="zh-TW" altLang="en-US" sz="2000" dirty="0"/>
              </a:p>
              <a:p>
                <a:pPr marL="638175" lvl="2" indent="-342900" eaLnBrk="1" hangingPunct="1">
                  <a:buClr>
                    <a:schemeClr val="tx2"/>
                  </a:buClr>
                </a:pPr>
                <a:r>
                  <a:rPr lang="en-US" altLang="zh-TW" sz="2000" dirty="0"/>
                  <a:t>Where </a:t>
                </a:r>
                <a14:m>
                  <m:oMath xmlns:m="http://schemas.openxmlformats.org/officeDocument/2006/math">
                    <m:r>
                      <m:rPr>
                        <m:sty m:val="p"/>
                      </m:rPr>
                      <a:rPr lang="zh-TW" altLang="en-US" sz="2000" i="0" smtClean="0">
                        <a:latin typeface="Cambria Math" panose="02040503050406030204" pitchFamily="18" charset="0"/>
                      </a:rPr>
                      <m:t>η</m:t>
                    </m:r>
                  </m:oMath>
                </a14:m>
                <a:r>
                  <a:rPr lang="en-US" altLang="zh-TW" sz="2000" dirty="0"/>
                  <a:t> </a:t>
                </a:r>
                <a:r>
                  <a:rPr lang="en-US" altLang="zh-TW" sz="2000" dirty="0">
                    <a:solidFill>
                      <a:srgbClr val="FF0000"/>
                    </a:solidFill>
                  </a:rPr>
                  <a:t>is a random variable indexed on </a:t>
                </a:r>
                <a14:m>
                  <m:oMath xmlns:m="http://schemas.openxmlformats.org/officeDocument/2006/math">
                    <m:r>
                      <a:rPr lang="en-US" altLang="zh-TW" sz="2000" b="0" i="0" smtClean="0">
                        <a:solidFill>
                          <a:srgbClr val="FF0000"/>
                        </a:solidFill>
                        <a:latin typeface="Cambria Math" panose="02040503050406030204" pitchFamily="18" charset="0"/>
                      </a:rPr>
                      <m:t> </m:t>
                    </m:r>
                    <m:r>
                      <m:rPr>
                        <m:sty m:val="p"/>
                      </m:rPr>
                      <a:rPr lang="en-US" altLang="zh-TW" sz="2000" b="0" i="0" smtClean="0">
                        <a:solidFill>
                          <a:srgbClr val="FF0000"/>
                        </a:solidFill>
                        <a:latin typeface="Cambria Math" panose="02040503050406030204" pitchFamily="18" charset="0"/>
                      </a:rPr>
                      <m:t>R</m:t>
                    </m:r>
                    <m:r>
                      <a:rPr lang="en-US" altLang="zh-TW" sz="2000" b="0" i="0" smtClean="0">
                        <a:solidFill>
                          <a:srgbClr val="FF0000"/>
                        </a:solidFill>
                        <a:latin typeface="Cambria Math" panose="02040503050406030204" pitchFamily="18" charset="0"/>
                        <a:ea typeface="Cambria Math" panose="02040503050406030204" pitchFamily="18" charset="0"/>
                      </a:rPr>
                      <m:t>×</m:t>
                    </m:r>
                    <m:r>
                      <m:rPr>
                        <m:sty m:val="p"/>
                      </m:rPr>
                      <a:rPr lang="en-US" altLang="zh-TW" sz="2000" b="0" i="0" smtClean="0">
                        <a:solidFill>
                          <a:srgbClr val="FF0000"/>
                        </a:solidFill>
                        <a:latin typeface="Cambria Math" panose="02040503050406030204" pitchFamily="18" charset="0"/>
                        <a:ea typeface="Cambria Math" panose="02040503050406030204" pitchFamily="18" charset="0"/>
                      </a:rPr>
                      <m:t>C</m:t>
                    </m:r>
                  </m:oMath>
                </a14:m>
                <a:r>
                  <a:rPr lang="en-US" altLang="zh-TW" sz="2000" dirty="0">
                    <a:solidFill>
                      <a:srgbClr val="FF0000"/>
                    </a:solidFill>
                  </a:rPr>
                  <a:t> </a:t>
                </a:r>
                <a:r>
                  <a:rPr lang="en-US" altLang="zh-TW" sz="2000" dirty="0"/>
                  <a:t>, which represents noise. </a:t>
                </a:r>
                <a:endParaRPr lang="en-US" altLang="zh-TW" sz="2000" dirty="0">
                  <a:latin typeface="Cambria Math" panose="02040503050406030204" pitchFamily="18" charset="0"/>
                </a:endParaRPr>
              </a:p>
              <a:p>
                <a:pPr marL="638175" lvl="2" indent="-342900" eaLnBrk="1" hangingPunct="1">
                  <a:buClr>
                    <a:schemeClr val="tx2"/>
                  </a:buClr>
                </a:pPr>
                <a:r>
                  <a:rPr lang="en-US" altLang="zh-TW" sz="2000" dirty="0"/>
                  <a:t>We assume that </a:t>
                </a:r>
                <a14:m>
                  <m:oMath xmlns:m="http://schemas.openxmlformats.org/officeDocument/2006/math">
                    <m:r>
                      <m:rPr>
                        <m:sty m:val="p"/>
                      </m:rPr>
                      <a:rPr lang="zh-TW" altLang="en-US" sz="2000" i="0" smtClean="0">
                        <a:solidFill>
                          <a:srgbClr val="FF0000"/>
                        </a:solidFill>
                        <a:latin typeface="Cambria Math" panose="02040503050406030204" pitchFamily="18" charset="0"/>
                      </a:rPr>
                      <m:t>η</m:t>
                    </m:r>
                    <m:r>
                      <a:rPr lang="en-US" altLang="zh-TW" sz="2000" b="0" i="0" smtClean="0">
                        <a:solidFill>
                          <a:srgbClr val="FF0000"/>
                        </a:solidFill>
                        <a:latin typeface="Cambria Math" panose="02040503050406030204" pitchFamily="18" charset="0"/>
                      </a:rPr>
                      <m:t>~</m:t>
                    </m:r>
                    <m:r>
                      <m:rPr>
                        <m:sty m:val="p"/>
                      </m:rPr>
                      <a:rPr lang="en-US" altLang="zh-TW" sz="2000" b="0" i="0" smtClean="0">
                        <a:solidFill>
                          <a:srgbClr val="FF0000"/>
                        </a:solidFill>
                        <a:latin typeface="Cambria Math" panose="02040503050406030204" pitchFamily="18" charset="0"/>
                      </a:rPr>
                      <m:t>N</m:t>
                    </m:r>
                    <m:r>
                      <a:rPr lang="en-US" altLang="zh-TW" sz="2000" i="0">
                        <a:solidFill>
                          <a:srgbClr val="FF0000"/>
                        </a:solidFill>
                        <a:latin typeface="Cambria Math" panose="02040503050406030204" pitchFamily="18" charset="0"/>
                      </a:rPr>
                      <m:t>(</m:t>
                    </m:r>
                    <m:r>
                      <a:rPr lang="en-US" altLang="zh-TW" sz="2000" b="0" i="0" smtClean="0">
                        <a:solidFill>
                          <a:srgbClr val="FF0000"/>
                        </a:solidFill>
                        <a:latin typeface="Cambria Math" panose="02040503050406030204" pitchFamily="18" charset="0"/>
                      </a:rPr>
                      <m:t>0,</m:t>
                    </m:r>
                    <m:sSup>
                      <m:sSupPr>
                        <m:ctrlPr>
                          <a:rPr lang="en-US" altLang="zh-TW" sz="2000" i="1" smtClean="0">
                            <a:solidFill>
                              <a:srgbClr val="FF0000"/>
                            </a:solidFill>
                            <a:latin typeface="Cambria Math" panose="02040503050406030204" pitchFamily="18" charset="0"/>
                          </a:rPr>
                        </m:ctrlPr>
                      </m:sSupPr>
                      <m:e>
                        <m:r>
                          <m:rPr>
                            <m:sty m:val="p"/>
                          </m:rPr>
                          <a:rPr lang="zh-TW" altLang="en-US" sz="2000" i="0" smtClean="0">
                            <a:solidFill>
                              <a:srgbClr val="FF0000"/>
                            </a:solidFill>
                            <a:latin typeface="Cambria Math" panose="02040503050406030204" pitchFamily="18" charset="0"/>
                          </a:rPr>
                          <m:t>σ</m:t>
                        </m:r>
                      </m:e>
                      <m:sup>
                        <m:r>
                          <a:rPr lang="en-US" altLang="zh-TW" sz="2000" b="0" i="0" smtClean="0">
                            <a:solidFill>
                              <a:srgbClr val="FF0000"/>
                            </a:solidFill>
                            <a:latin typeface="Cambria Math" panose="02040503050406030204" pitchFamily="18" charset="0"/>
                          </a:rPr>
                          <m:t>2</m:t>
                        </m:r>
                      </m:sup>
                    </m:sSup>
                    <m:r>
                      <a:rPr lang="en-US" altLang="zh-TW" sz="2000" b="0" i="0" smtClean="0">
                        <a:solidFill>
                          <a:srgbClr val="FF0000"/>
                        </a:solidFill>
                        <a:latin typeface="Cambria Math" panose="02040503050406030204" pitchFamily="18" charset="0"/>
                      </a:rPr>
                      <m:t>)</m:t>
                    </m:r>
                  </m:oMath>
                </a14:m>
                <a:r>
                  <a:rPr lang="en-US" altLang="zh-TW" sz="2000" dirty="0">
                    <a:solidFill>
                      <a:srgbClr val="FF0000"/>
                    </a:solidFill>
                  </a:rPr>
                  <a:t> is noise having mean 0 and variance </a:t>
                </a:r>
                <a14:m>
                  <m:oMath xmlns:m="http://schemas.openxmlformats.org/officeDocument/2006/math">
                    <m:sSup>
                      <m:sSupPr>
                        <m:ctrlPr>
                          <a:rPr lang="en-US" altLang="zh-TW" sz="2000" i="1">
                            <a:solidFill>
                              <a:srgbClr val="FF0000"/>
                            </a:solidFill>
                            <a:latin typeface="Cambria Math" panose="02040503050406030204" pitchFamily="18" charset="0"/>
                          </a:rPr>
                        </m:ctrlPr>
                      </m:sSupPr>
                      <m:e>
                        <m:r>
                          <m:rPr>
                            <m:sty m:val="p"/>
                          </m:rPr>
                          <a:rPr lang="zh-TW" altLang="en-US" sz="2000">
                            <a:solidFill>
                              <a:srgbClr val="FF0000"/>
                            </a:solidFill>
                            <a:latin typeface="Cambria Math" panose="02040503050406030204" pitchFamily="18" charset="0"/>
                          </a:rPr>
                          <m:t>σ</m:t>
                        </m:r>
                      </m:e>
                      <m:sup>
                        <m:r>
                          <a:rPr lang="en-US" altLang="zh-TW" sz="2000">
                            <a:solidFill>
                              <a:srgbClr val="FF0000"/>
                            </a:solidFill>
                            <a:latin typeface="Cambria Math" panose="02040503050406030204" pitchFamily="18" charset="0"/>
                          </a:rPr>
                          <m:t>2</m:t>
                        </m:r>
                      </m:sup>
                    </m:sSup>
                  </m:oMath>
                </a14:m>
                <a:r>
                  <a:rPr lang="en-US" altLang="zh-TW" sz="2000" dirty="0">
                    <a:solidFill>
                      <a:srgbClr val="FF0000"/>
                    </a:solidFill>
                  </a:rPr>
                  <a:t> </a:t>
                </a:r>
                <a:r>
                  <a:rPr lang="en-US" altLang="zh-TW" sz="2000" dirty="0"/>
                  <a:t>and that the noise for any two pixels is independent.</a:t>
                </a:r>
              </a:p>
            </p:txBody>
          </p:sp>
        </mc:Choice>
        <mc:Fallback xmlns="">
          <p:sp>
            <p:nvSpPr>
              <p:cNvPr id="12292" name="Rectangle 3"/>
              <p:cNvSpPr>
                <a:spLocks noGrp="1" noRot="1" noChangeAspect="1" noMove="1" noResize="1" noEditPoints="1" noAdjustHandles="1" noChangeArrowheads="1" noChangeShapeType="1" noTextEdit="1"/>
              </p:cNvSpPr>
              <p:nvPr>
                <p:ph type="body" idx="1"/>
              </p:nvPr>
            </p:nvSpPr>
            <p:spPr>
              <a:blipFill rotWithShape="0">
                <a:blip r:embed="rId4"/>
                <a:stretch>
                  <a:fillRect l="-296" t="-967" r="-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575731" y="3662581"/>
                <a:ext cx="597666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rPr>
                        <m:t>𝑔</m:t>
                      </m:r>
                      <m:d>
                        <m:dPr>
                          <m:ctrlPr>
                            <a:rPr lang="en-US" altLang="zh-CN" sz="3200" b="0" i="1" smtClean="0">
                              <a:latin typeface="Cambria Math" panose="02040503050406030204" pitchFamily="18" charset="0"/>
                            </a:rPr>
                          </m:ctrlPr>
                        </m:dPr>
                        <m:e>
                          <m:r>
                            <a:rPr lang="en-US" altLang="zh-CN" sz="3200" b="0" i="1" smtClean="0">
                              <a:latin typeface="Cambria Math" charset="0"/>
                            </a:rPr>
                            <m:t>𝑟</m:t>
                          </m:r>
                          <m:r>
                            <a:rPr lang="en-US" altLang="zh-CN" sz="3200" b="0" i="1" smtClean="0">
                              <a:latin typeface="Cambria Math" charset="0"/>
                            </a:rPr>
                            <m:t>,</m:t>
                          </m:r>
                          <m:r>
                            <a:rPr lang="en-US" altLang="zh-CN" sz="3200" b="0" i="1" smtClean="0">
                              <a:latin typeface="Cambria Math" charset="0"/>
                            </a:rPr>
                            <m:t>𝑐</m:t>
                          </m:r>
                        </m:e>
                      </m:d>
                      <m:r>
                        <a:rPr lang="mr-IN" sz="3200" i="1" smtClean="0">
                          <a:latin typeface="Cambria Math" charset="0"/>
                        </a:rPr>
                        <m:t>=</m:t>
                      </m:r>
                      <m:r>
                        <a:rPr lang="mr-IN" sz="3200" i="1" smtClean="0">
                          <a:latin typeface="Cambria Math" charset="0"/>
                          <a:ea typeface="Cambria Math" charset="0"/>
                          <a:cs typeface="Cambria Math" charset="0"/>
                        </a:rPr>
                        <m:t>𝛼</m:t>
                      </m:r>
                      <m:r>
                        <a:rPr lang="en-US" altLang="zh-CN" sz="3200" b="0" i="1" smtClean="0">
                          <a:latin typeface="Cambria Math" charset="0"/>
                          <a:ea typeface="Cambria Math" charset="0"/>
                          <a:cs typeface="Cambria Math" charset="0"/>
                        </a:rPr>
                        <m:t>𝑟</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𝛽</m:t>
                      </m:r>
                      <m:r>
                        <a:rPr lang="en-US" altLang="zh-CN" sz="3200" b="0" i="1" smtClean="0">
                          <a:latin typeface="Cambria Math" charset="0"/>
                          <a:ea typeface="Cambria Math" charset="0"/>
                          <a:cs typeface="Cambria Math" charset="0"/>
                        </a:rPr>
                        <m:t>𝑐</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𝛾</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𝜂</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𝑟</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𝑐</m:t>
                      </m:r>
                      <m:r>
                        <a:rPr lang="en-US" altLang="zh-CN" sz="3200" b="0" i="1" smtClean="0">
                          <a:latin typeface="Cambria Math" charset="0"/>
                          <a:ea typeface="Cambria Math" charset="0"/>
                          <a:cs typeface="Cambria Math" charset="0"/>
                        </a:rPr>
                        <m:t>)</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575731" y="3662581"/>
                <a:ext cx="5976664" cy="584775"/>
              </a:xfrm>
              <a:prstGeom prst="rect">
                <a:avLst/>
              </a:prstGeom>
              <a:blipFill rotWithShape="0">
                <a:blip r:embed="rId5"/>
                <a:stretch>
                  <a:fillRect/>
                </a:stretch>
              </a:blipFill>
            </p:spPr>
            <p:txBody>
              <a:bodyPr/>
              <a:lstStyle/>
              <a:p>
                <a:r>
                  <a:rPr lang="en-US">
                    <a:noFill/>
                  </a:rPr>
                  <a:t> </a:t>
                </a:r>
              </a:p>
            </p:txBody>
          </p:sp>
        </mc:Fallback>
      </mc:AlternateContent>
      <p:sp>
        <p:nvSpPr>
          <p:cNvPr id="2" name="頁尾版面配置區 1">
            <a:extLst>
              <a:ext uri="{FF2B5EF4-FFF2-40B4-BE49-F238E27FC236}">
                <a16:creationId xmlns:a16="http://schemas.microsoft.com/office/drawing/2014/main" id="{FA80E29A-F3BB-4FD0-ACAA-DE9B2EC6A07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投影片編號版面配置區 3">
            <a:extLst>
              <a:ext uri="{FF2B5EF4-FFF2-40B4-BE49-F238E27FC236}">
                <a16:creationId xmlns:a16="http://schemas.microsoft.com/office/drawing/2014/main" id="{6289E8F1-B667-4271-8A00-DE4E9EC0CE60}"/>
              </a:ext>
            </a:extLst>
          </p:cNvPr>
          <p:cNvSpPr>
            <a:spLocks noGrp="1"/>
          </p:cNvSpPr>
          <p:nvPr>
            <p:ph type="sldNum" sz="quarter" idx="4"/>
          </p:nvPr>
        </p:nvSpPr>
        <p:spPr/>
        <p:txBody>
          <a:bodyPr/>
          <a:lstStyle/>
          <a:p>
            <a:fld id="{D14E9653-E941-43F1-AAD4-97DDCA7ECE97}" type="slidenum">
              <a:rPr lang="zh-TW" altLang="en-US" smtClean="0"/>
              <a:t>35</a:t>
            </a:fld>
            <a:endParaRPr lang="zh-TW" altLang="en-US"/>
          </a:p>
        </p:txBody>
      </p:sp>
    </p:spTree>
    <p:extLst>
      <p:ext uri="{BB962C8B-B14F-4D97-AF65-F5344CB8AC3E}">
        <p14:creationId xmlns:p14="http://schemas.microsoft.com/office/powerpoint/2010/main" val="1496837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Replacing </a:t>
                </a:r>
                <a14:m>
                  <m:oMath xmlns:m="http://schemas.openxmlformats.org/officeDocument/2006/math">
                    <m:r>
                      <m:rPr>
                        <m:sty m:val="p"/>
                      </m:rPr>
                      <a:rPr lang="en-US" altLang="zh-TW" sz="2400" i="0" dirty="0" smtClean="0">
                        <a:latin typeface="Cambria Math" panose="02040503050406030204" pitchFamily="18" charset="0"/>
                      </a:rPr>
                      <m:t>g</m:t>
                    </m:r>
                    <m:r>
                      <a:rPr lang="en-US" altLang="zh-TW" sz="2400" i="0" dirty="0" smtClean="0">
                        <a:latin typeface="Cambria Math" panose="02040503050406030204" pitchFamily="18" charset="0"/>
                      </a:rPr>
                      <m:t>(</m:t>
                    </m:r>
                    <m:r>
                      <m:rPr>
                        <m:sty m:val="p"/>
                      </m:rPr>
                      <a:rPr lang="en-US" altLang="zh-TW" sz="2400" i="0" dirty="0" smtClean="0">
                        <a:latin typeface="Cambria Math" panose="02040503050406030204" pitchFamily="18" charset="0"/>
                      </a:rPr>
                      <m:t>r</m:t>
                    </m:r>
                    <m:r>
                      <a:rPr lang="en-US" altLang="zh-TW" sz="2400" i="0" dirty="0" smtClean="0">
                        <a:latin typeface="Cambria Math" panose="02040503050406030204" pitchFamily="18" charset="0"/>
                      </a:rPr>
                      <m:t>, </m:t>
                    </m:r>
                    <m:r>
                      <m:rPr>
                        <m:sty m:val="p"/>
                      </m:rPr>
                      <a:rPr lang="en-US" altLang="zh-TW" sz="2400" i="0" dirty="0" smtClean="0">
                        <a:latin typeface="Cambria Math" panose="02040503050406030204" pitchFamily="18" charset="0"/>
                      </a:rPr>
                      <m:t>c</m:t>
                    </m:r>
                    <m:r>
                      <a:rPr lang="en-US" altLang="zh-TW" sz="2400" i="0" dirty="0" smtClean="0">
                        <a:latin typeface="Cambria Math" panose="02040503050406030204" pitchFamily="18" charset="0"/>
                      </a:rPr>
                      <m:t>) </m:t>
                    </m:r>
                  </m:oMath>
                </a14:m>
                <a:r>
                  <a:rPr lang="en-US" altLang="zh-TW" sz="2400" dirty="0"/>
                  <a:t>by </a:t>
                </a:r>
                <a14:m>
                  <m:oMath xmlns:m="http://schemas.openxmlformats.org/officeDocument/2006/math">
                    <m:r>
                      <m:rPr>
                        <m:sty m:val="p"/>
                      </m:rPr>
                      <a:rPr lang="zh-TW" altLang="en-US" sz="2400" i="0" smtClean="0">
                        <a:latin typeface="Cambria Math" panose="02040503050406030204" pitchFamily="18" charset="0"/>
                      </a:rPr>
                      <m:t>α</m:t>
                    </m:r>
                    <m:r>
                      <m:rPr>
                        <m:sty m:val="p"/>
                      </m:rPr>
                      <a:rPr lang="en-US" altLang="zh-TW" sz="2400" b="0" i="0" smtClean="0">
                        <a:latin typeface="Cambria Math" panose="02040503050406030204" pitchFamily="18" charset="0"/>
                      </a:rPr>
                      <m:t>r</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β</m:t>
                    </m:r>
                    <m:r>
                      <m:rPr>
                        <m:sty m:val="p"/>
                      </m:rPr>
                      <a:rPr lang="en-US" altLang="zh-TW" sz="2400" b="0" i="0" smtClean="0">
                        <a:latin typeface="Cambria Math" panose="02040503050406030204" pitchFamily="18" charset="0"/>
                      </a:rPr>
                      <m:t>c</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γ</m:t>
                    </m:r>
                    <m:r>
                      <a:rPr lang="en-US" altLang="zh-TW" sz="2400" b="0" i="0" smtClean="0">
                        <a:latin typeface="Cambria Math" panose="02040503050406030204" pitchFamily="18" charset="0"/>
                      </a:rPr>
                      <m:t>+</m:t>
                    </m:r>
                    <m:r>
                      <m:rPr>
                        <m:sty m:val="p"/>
                      </m:rPr>
                      <a:rPr lang="zh-TW" altLang="en-US" sz="2400" b="0" i="0" smtClean="0">
                        <a:latin typeface="Cambria Math" panose="02040503050406030204" pitchFamily="18" charset="0"/>
                      </a:rPr>
                      <m:t>η</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r</m:t>
                    </m:r>
                    <m:r>
                      <a:rPr lang="en-US" altLang="zh-TW" sz="2400" b="0" i="0" smtClean="0">
                        <a:latin typeface="Cambria Math" panose="02040503050406030204" pitchFamily="18" charset="0"/>
                      </a:rPr>
                      <m:t>, </m:t>
                    </m:r>
                    <m:r>
                      <m:rPr>
                        <m:sty m:val="p"/>
                      </m:rPr>
                      <a:rPr lang="en-US" altLang="zh-TW" sz="2400" b="0" i="0" smtClean="0">
                        <a:latin typeface="Cambria Math" panose="02040503050406030204" pitchFamily="18" charset="0"/>
                      </a:rPr>
                      <m:t>c</m:t>
                    </m:r>
                    <m:r>
                      <a:rPr lang="en-US" altLang="zh-TW" sz="2400" b="0" i="0" smtClean="0">
                        <a:latin typeface="Cambria Math" panose="02040503050406030204" pitchFamily="18" charset="0"/>
                      </a:rPr>
                      <m:t>)</m:t>
                    </m:r>
                  </m:oMath>
                </a14:m>
                <a:r>
                  <a:rPr lang="en-US" altLang="zh-TW" sz="2400" dirty="0"/>
                  <a:t> and simplifying the equations will allow us to see explicitly the dependence of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𝛼</m:t>
                        </m:r>
                      </m:e>
                    </m:acc>
                  </m:oMath>
                </a14:m>
                <a:r>
                  <a:rPr lang="en-US" altLang="zh-TW" sz="2400" dirty="0"/>
                  <a:t>,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𝛽</m:t>
                        </m:r>
                      </m:e>
                    </m:acc>
                  </m:oMath>
                </a14:m>
                <a:r>
                  <a:rPr lang="en-US" altLang="zh-TW" sz="2400" dirty="0"/>
                  <a:t>, and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𝛾</m:t>
                        </m:r>
                      </m:e>
                    </m:acc>
                  </m:oMath>
                </a14:m>
                <a:r>
                  <a:rPr lang="en-US" altLang="zh-TW" sz="2400" dirty="0"/>
                  <a:t> on the noise</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296" t="-10635"/>
                </a:stretch>
              </a:blipFill>
            </p:spPr>
            <p:txBody>
              <a:bodyPr/>
              <a:lstStyle/>
              <a:p>
                <a:r>
                  <a:rPr lang="zh-TW" altLang="en-US">
                    <a:noFill/>
                  </a:rPr>
                  <a:t> </a:t>
                </a:r>
              </a:p>
            </p:txBody>
          </p:sp>
        </mc:Fallback>
      </mc:AlternateContent>
      <p:pic>
        <p:nvPicPr>
          <p:cNvPr id="6" name="圖片 5"/>
          <p:cNvPicPr>
            <a:picLocks noChangeAspect="1"/>
          </p:cNvPicPr>
          <p:nvPr/>
        </p:nvPicPr>
        <p:blipFill>
          <a:blip r:embed="rId4"/>
          <a:stretch>
            <a:fillRect/>
          </a:stretch>
        </p:blipFill>
        <p:spPr>
          <a:xfrm>
            <a:off x="4971509" y="3548738"/>
            <a:ext cx="3287977" cy="2328534"/>
          </a:xfrm>
          <a:prstGeom prst="rect">
            <a:avLst/>
          </a:prstGeom>
        </p:spPr>
      </p:pic>
      <p:pic>
        <p:nvPicPr>
          <p:cNvPr id="7" name="圖片 7"/>
          <p:cNvPicPr>
            <a:picLocks noChangeAspect="1"/>
          </p:cNvPicPr>
          <p:nvPr/>
        </p:nvPicPr>
        <p:blipFill>
          <a:blip r:embed="rId5"/>
          <a:stretch>
            <a:fillRect/>
          </a:stretch>
        </p:blipFill>
        <p:spPr>
          <a:xfrm>
            <a:off x="1292173" y="3533220"/>
            <a:ext cx="2880320" cy="2328534"/>
          </a:xfrm>
          <a:prstGeom prst="rect">
            <a:avLst/>
          </a:prstGeom>
        </p:spPr>
      </p:pic>
      <p:sp>
        <p:nvSpPr>
          <p:cNvPr id="5" name="頁尾版面配置區 4">
            <a:extLst>
              <a:ext uri="{FF2B5EF4-FFF2-40B4-BE49-F238E27FC236}">
                <a16:creationId xmlns:a16="http://schemas.microsoft.com/office/drawing/2014/main" id="{50E59AC8-5708-4BBF-9AD2-051B3AB370D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19266CB8-E794-4D70-AE93-9661246C6804}"/>
              </a:ext>
            </a:extLst>
          </p:cNvPr>
          <p:cNvSpPr>
            <a:spLocks noGrp="1"/>
          </p:cNvSpPr>
          <p:nvPr>
            <p:ph type="sldNum" sz="quarter" idx="4"/>
          </p:nvPr>
        </p:nvSpPr>
        <p:spPr/>
        <p:txBody>
          <a:bodyPr/>
          <a:lstStyle/>
          <a:p>
            <a:fld id="{D14E9653-E941-43F1-AAD4-97DDCA7ECE97}" type="slidenum">
              <a:rPr lang="zh-TW" altLang="en-US" smtClean="0"/>
              <a:t>36</a:t>
            </a:fld>
            <a:endParaRPr lang="zh-TW" altLang="en-US"/>
          </a:p>
        </p:txBody>
      </p:sp>
    </p:spTree>
    <p:extLst>
      <p:ext uri="{BB962C8B-B14F-4D97-AF65-F5344CB8AC3E}">
        <p14:creationId xmlns:p14="http://schemas.microsoft.com/office/powerpoint/2010/main" val="2932690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r>
                      <m:rPr>
                        <m:sty m:val="p"/>
                      </m:rPr>
                      <a:rPr lang="zh-TW" altLang="en-US" i="0" smtClean="0">
                        <a:latin typeface="Cambria Math" panose="02040503050406030204" pitchFamily="18" charset="0"/>
                      </a:rPr>
                      <m:t>η</m:t>
                    </m:r>
                  </m:oMath>
                </a14:m>
                <a:r>
                  <a:rPr lang="en-US" altLang="zh-TW" dirty="0"/>
                  <a:t> is noise having mean 0 and variance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𝜎</m:t>
                        </m:r>
                      </m:e>
                      <m:sup>
                        <m:r>
                          <a:rPr lang="en-US" altLang="zh-TW" b="0" i="1" smtClean="0">
                            <a:latin typeface="Cambria Math" panose="02040503050406030204" pitchFamily="18" charset="0"/>
                          </a:rPr>
                          <m:t>2</m:t>
                        </m:r>
                      </m:sup>
                    </m:sSup>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t="-1796"/>
                </a:stretch>
              </a:blipFill>
            </p:spPr>
            <p:txBody>
              <a:bodyPr/>
              <a:lstStyle/>
              <a:p>
                <a:r>
                  <a:rPr lang="zh-TW" altLang="en-US">
                    <a:noFill/>
                  </a:rPr>
                  <a:t> </a:t>
                </a:r>
              </a:p>
            </p:txBody>
          </p:sp>
        </mc:Fallback>
      </mc:AlternateContent>
      <p:pic>
        <p:nvPicPr>
          <p:cNvPr id="6" name="圖片 5"/>
          <p:cNvPicPr>
            <a:picLocks noChangeAspect="1"/>
          </p:cNvPicPr>
          <p:nvPr/>
        </p:nvPicPr>
        <p:blipFill>
          <a:blip r:embed="rId4"/>
          <a:stretch>
            <a:fillRect/>
          </a:stretch>
        </p:blipFill>
        <p:spPr>
          <a:xfrm>
            <a:off x="5258255" y="2924944"/>
            <a:ext cx="2770129" cy="2538294"/>
          </a:xfrm>
          <a:prstGeom prst="rect">
            <a:avLst/>
          </a:prstGeom>
        </p:spPr>
      </p:pic>
      <p:pic>
        <p:nvPicPr>
          <p:cNvPr id="7" name="圖片 6"/>
          <p:cNvPicPr>
            <a:picLocks noChangeAspect="1"/>
          </p:cNvPicPr>
          <p:nvPr/>
        </p:nvPicPr>
        <p:blipFill>
          <a:blip r:embed="rId5"/>
          <a:stretch>
            <a:fillRect/>
          </a:stretch>
        </p:blipFill>
        <p:spPr>
          <a:xfrm>
            <a:off x="1038826" y="2924944"/>
            <a:ext cx="3584164" cy="2538293"/>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2102772" y="5667652"/>
                <a:ext cx="5392482" cy="581121"/>
              </a:xfrm>
              <a:prstGeom prst="rect">
                <a:avLst/>
              </a:prstGeom>
              <a:noFill/>
            </p:spPr>
            <p:txBody>
              <a:bodyPr wrap="square" rtlCol="0">
                <a:spAutoFit/>
              </a:bodyPr>
              <a:lstStyle/>
              <a:p>
                <a14:m>
                  <m:oMath xmlns:m="http://schemas.openxmlformats.org/officeDocument/2006/math">
                    <m:r>
                      <a:rPr lang="en-US" altLang="zh-TW" sz="2800" b="0" i="1" smtClean="0">
                        <a:latin typeface="Cambria Math" panose="02040503050406030204" pitchFamily="18" charset="0"/>
                      </a:rPr>
                      <m:t>𝐸</m:t>
                    </m:r>
                    <m:d>
                      <m:dPr>
                        <m:begChr m:val="["/>
                        <m:endChr m:val="]"/>
                        <m:ctrlPr>
                          <a:rPr lang="en-US" altLang="zh-TW" sz="2800" b="0" i="1" smtClean="0">
                            <a:latin typeface="Cambria Math" panose="02040503050406030204" pitchFamily="18" charset="0"/>
                          </a:rPr>
                        </m:ctrlPr>
                      </m:dPr>
                      <m:e>
                        <m:acc>
                          <m:accPr>
                            <m:chr m:val="̂"/>
                            <m:ctrlPr>
                              <a:rPr lang="en-US" altLang="zh-TW" sz="2800" i="1" smtClean="0">
                                <a:latin typeface="Cambria Math" panose="02040503050406030204" pitchFamily="18" charset="0"/>
                              </a:rPr>
                            </m:ctrlPr>
                          </m:accPr>
                          <m:e>
                            <m:r>
                              <a:rPr lang="zh-TW" altLang="en-US" sz="2800" i="1">
                                <a:latin typeface="Cambria Math" panose="02040503050406030204" pitchFamily="18" charset="0"/>
                              </a:rPr>
                              <m:t>𝛼</m:t>
                            </m:r>
                          </m:e>
                        </m:acc>
                      </m:e>
                    </m:d>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𝛼</m:t>
                    </m:r>
                  </m:oMath>
                </a14:m>
                <a:r>
                  <a:rPr lang="en-US" altLang="zh-TW" sz="2800" i="1" dirty="0"/>
                  <a:t> </a:t>
                </a:r>
                <a14:m>
                  <m:oMath xmlns:m="http://schemas.openxmlformats.org/officeDocument/2006/math">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𝐸</m:t>
                    </m:r>
                    <m:d>
                      <m:dPr>
                        <m:begChr m:val="["/>
                        <m:endChr m:val="]"/>
                        <m:ctrlPr>
                          <a:rPr lang="en-US" altLang="zh-TW" sz="2800" b="0" i="1" smtClean="0">
                            <a:latin typeface="Cambria Math" panose="02040503050406030204" pitchFamily="18" charset="0"/>
                          </a:rPr>
                        </m:ctrlPr>
                      </m:dPr>
                      <m:e>
                        <m:acc>
                          <m:accPr>
                            <m:chr m:val="̂"/>
                            <m:ctrlPr>
                              <a:rPr lang="en-US" altLang="zh-TW" sz="2800" i="1">
                                <a:latin typeface="Cambria Math" panose="02040503050406030204" pitchFamily="18" charset="0"/>
                              </a:rPr>
                            </m:ctrlPr>
                          </m:accPr>
                          <m:e>
                            <m:r>
                              <a:rPr lang="zh-TW" altLang="en-US" sz="2800" i="1">
                                <a:latin typeface="Cambria Math" panose="02040503050406030204" pitchFamily="18" charset="0"/>
                              </a:rPr>
                              <m:t>𝛽</m:t>
                            </m:r>
                          </m:e>
                        </m:acc>
                      </m:e>
                    </m:d>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𝛽</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𝐸</m:t>
                    </m:r>
                    <m:r>
                      <a:rPr lang="en-US" altLang="zh-TW" sz="2800" b="0" i="1"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zh-TW" altLang="en-US" sz="2800" i="1">
                            <a:latin typeface="Cambria Math" panose="02040503050406030204" pitchFamily="18" charset="0"/>
                          </a:rPr>
                          <m:t>𝛾</m:t>
                        </m:r>
                      </m:e>
                    </m:acc>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𝛾</m:t>
                    </m:r>
                  </m:oMath>
                </a14:m>
                <a:endParaRPr lang="zh-TW" altLang="en-US" sz="2800" i="1"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102772" y="5667652"/>
                <a:ext cx="5392482" cy="581121"/>
              </a:xfrm>
              <a:prstGeom prst="rect">
                <a:avLst/>
              </a:prstGeom>
              <a:blipFill>
                <a:blip r:embed="rId6"/>
                <a:stretch>
                  <a:fillRect/>
                </a:stretch>
              </a:blipFill>
            </p:spPr>
            <p:txBody>
              <a:bodyPr/>
              <a:lstStyle/>
              <a:p>
                <a:r>
                  <a:rPr lang="zh-TW" altLang="en-US">
                    <a:noFill/>
                  </a:rPr>
                  <a:t> </a:t>
                </a:r>
              </a:p>
            </p:txBody>
          </p:sp>
        </mc:Fallback>
      </mc:AlternateContent>
      <p:sp>
        <p:nvSpPr>
          <p:cNvPr id="8" name="頁尾版面配置區 7">
            <a:extLst>
              <a:ext uri="{FF2B5EF4-FFF2-40B4-BE49-F238E27FC236}">
                <a16:creationId xmlns:a16="http://schemas.microsoft.com/office/drawing/2014/main" id="{8B817DC5-BD07-47DE-9FAC-CFB9CF49911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1D1A8737-A3DB-4877-A4E8-5267CEE15F78}"/>
              </a:ext>
            </a:extLst>
          </p:cNvPr>
          <p:cNvSpPr>
            <a:spLocks noGrp="1"/>
          </p:cNvSpPr>
          <p:nvPr>
            <p:ph type="sldNum" sz="quarter" idx="4"/>
          </p:nvPr>
        </p:nvSpPr>
        <p:spPr/>
        <p:txBody>
          <a:bodyPr/>
          <a:lstStyle/>
          <a:p>
            <a:fld id="{D14E9653-E941-43F1-AAD4-97DDCA7ECE97}" type="slidenum">
              <a:rPr lang="zh-TW" altLang="en-US" smtClean="0"/>
              <a:t>37</a:t>
            </a:fld>
            <a:endParaRPr lang="zh-TW" altLang="en-US"/>
          </a:p>
        </p:txBody>
      </p:sp>
    </p:spTree>
    <p:extLst>
      <p:ext uri="{BB962C8B-B14F-4D97-AF65-F5344CB8AC3E}">
        <p14:creationId xmlns:p14="http://schemas.microsoft.com/office/powerpoint/2010/main" val="37594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pic>
        <p:nvPicPr>
          <p:cNvPr id="5" name="圖片 4"/>
          <p:cNvPicPr>
            <a:picLocks noChangeAspect="1"/>
          </p:cNvPicPr>
          <p:nvPr/>
        </p:nvPicPr>
        <p:blipFill>
          <a:blip r:embed="rId3"/>
          <a:stretch>
            <a:fillRect/>
          </a:stretch>
        </p:blipFill>
        <p:spPr>
          <a:xfrm>
            <a:off x="2222618" y="2091161"/>
            <a:ext cx="1828800" cy="200025"/>
          </a:xfrm>
          <a:prstGeom prst="rect">
            <a:avLst/>
          </a:prstGeom>
        </p:spPr>
      </p:pic>
      <p:pic>
        <p:nvPicPr>
          <p:cNvPr id="7" name="圖片 6"/>
          <p:cNvPicPr>
            <a:picLocks noChangeAspect="1"/>
          </p:cNvPicPr>
          <p:nvPr/>
        </p:nvPicPr>
        <p:blipFill>
          <a:blip r:embed="rId4"/>
          <a:stretch>
            <a:fillRect/>
          </a:stretch>
        </p:blipFill>
        <p:spPr>
          <a:xfrm>
            <a:off x="2241668" y="2389328"/>
            <a:ext cx="1790700" cy="219075"/>
          </a:xfrm>
          <a:prstGeom prst="rect">
            <a:avLst/>
          </a:prstGeom>
        </p:spPr>
      </p:pic>
      <p:pic>
        <p:nvPicPr>
          <p:cNvPr id="8" name="圖片 7"/>
          <p:cNvPicPr>
            <a:picLocks noChangeAspect="1"/>
          </p:cNvPicPr>
          <p:nvPr/>
        </p:nvPicPr>
        <p:blipFill>
          <a:blip r:embed="rId5"/>
          <a:stretch>
            <a:fillRect/>
          </a:stretch>
        </p:blipFill>
        <p:spPr>
          <a:xfrm>
            <a:off x="2260718" y="2805431"/>
            <a:ext cx="4648200" cy="219075"/>
          </a:xfrm>
          <a:prstGeom prst="rect">
            <a:avLst/>
          </a:prstGeom>
        </p:spPr>
      </p:pic>
      <p:pic>
        <p:nvPicPr>
          <p:cNvPr id="9" name="圖片 8"/>
          <p:cNvPicPr>
            <a:picLocks noChangeAspect="1"/>
          </p:cNvPicPr>
          <p:nvPr/>
        </p:nvPicPr>
        <p:blipFill>
          <a:blip r:embed="rId6"/>
          <a:stretch>
            <a:fillRect/>
          </a:stretch>
        </p:blipFill>
        <p:spPr>
          <a:xfrm>
            <a:off x="2260718" y="3119883"/>
            <a:ext cx="4657725" cy="219075"/>
          </a:xfrm>
          <a:prstGeom prst="rect">
            <a:avLst/>
          </a:prstGeom>
        </p:spPr>
      </p:pic>
      <p:pic>
        <p:nvPicPr>
          <p:cNvPr id="10" name="圖片 9"/>
          <p:cNvPicPr>
            <a:picLocks noChangeAspect="1"/>
          </p:cNvPicPr>
          <p:nvPr/>
        </p:nvPicPr>
        <p:blipFill>
          <a:blip r:embed="rId7"/>
          <a:stretch>
            <a:fillRect/>
          </a:stretch>
        </p:blipFill>
        <p:spPr>
          <a:xfrm>
            <a:off x="2260718" y="3518194"/>
            <a:ext cx="5438775" cy="590550"/>
          </a:xfrm>
          <a:prstGeom prst="rect">
            <a:avLst/>
          </a:prstGeom>
        </p:spPr>
      </p:pic>
      <p:pic>
        <p:nvPicPr>
          <p:cNvPr id="12" name="圖片 11"/>
          <p:cNvPicPr>
            <a:picLocks noChangeAspect="1"/>
          </p:cNvPicPr>
          <p:nvPr/>
        </p:nvPicPr>
        <p:blipFill>
          <a:blip r:embed="rId8"/>
          <a:stretch>
            <a:fillRect/>
          </a:stretch>
        </p:blipFill>
        <p:spPr>
          <a:xfrm>
            <a:off x="2260718" y="4342753"/>
            <a:ext cx="5038725" cy="1924050"/>
          </a:xfrm>
          <a:prstGeom prst="rect">
            <a:avLst/>
          </a:prstGeom>
        </p:spPr>
      </p:pic>
      <p:sp>
        <p:nvSpPr>
          <p:cNvPr id="3" name="文字方塊 2"/>
          <p:cNvSpPr txBox="1"/>
          <p:nvPr/>
        </p:nvSpPr>
        <p:spPr>
          <a:xfrm>
            <a:off x="899592" y="1879935"/>
            <a:ext cx="1440780" cy="369332"/>
          </a:xfrm>
          <a:prstGeom prst="rect">
            <a:avLst/>
          </a:prstGeom>
          <a:noFill/>
        </p:spPr>
        <p:txBody>
          <a:bodyPr wrap="square" rtlCol="0">
            <a:spAutoFit/>
          </a:bodyPr>
          <a:lstStyle/>
          <a:p>
            <a:r>
              <a:rPr kumimoji="1" lang="en-US" altLang="zh-TW" dirty="0"/>
              <a:t>review</a:t>
            </a:r>
            <a:endParaRPr kumimoji="1" lang="zh-TW" altLang="en-US" dirty="0"/>
          </a:p>
        </p:txBody>
      </p:sp>
      <p:sp>
        <p:nvSpPr>
          <p:cNvPr id="6" name="頁尾版面配置區 5">
            <a:extLst>
              <a:ext uri="{FF2B5EF4-FFF2-40B4-BE49-F238E27FC236}">
                <a16:creationId xmlns:a16="http://schemas.microsoft.com/office/drawing/2014/main" id="{AB2AAAC0-3051-46A6-8A6D-289D6EEBC1D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1" name="投影片編號版面配置區 10">
            <a:extLst>
              <a:ext uri="{FF2B5EF4-FFF2-40B4-BE49-F238E27FC236}">
                <a16:creationId xmlns:a16="http://schemas.microsoft.com/office/drawing/2014/main" id="{16150068-9201-4808-B0B6-71E8FD91E1AF}"/>
              </a:ext>
            </a:extLst>
          </p:cNvPr>
          <p:cNvSpPr>
            <a:spLocks noGrp="1"/>
          </p:cNvSpPr>
          <p:nvPr>
            <p:ph type="sldNum" sz="quarter" idx="4"/>
          </p:nvPr>
        </p:nvSpPr>
        <p:spPr/>
        <p:txBody>
          <a:bodyPr/>
          <a:lstStyle/>
          <a:p>
            <a:fld id="{D14E9653-E941-43F1-AAD4-97DDCA7ECE97}" type="slidenum">
              <a:rPr lang="zh-TW" altLang="en-US" smtClean="0"/>
              <a:t>38</a:t>
            </a:fld>
            <a:endParaRPr lang="zh-TW" altLang="en-US"/>
          </a:p>
        </p:txBody>
      </p:sp>
    </p:spTree>
    <p:extLst>
      <p:ext uri="{BB962C8B-B14F-4D97-AF65-F5344CB8AC3E}">
        <p14:creationId xmlns:p14="http://schemas.microsoft.com/office/powerpoint/2010/main" val="148424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ltLang="zh-TW" dirty="0"/>
              <a:t>8.1 Introduction</a:t>
            </a:r>
          </a:p>
        </p:txBody>
      </p:sp>
      <p:sp>
        <p:nvSpPr>
          <p:cNvPr id="6148" name="Rectangle 3"/>
          <p:cNvSpPr>
            <a:spLocks noGrp="1" noChangeArrowheads="1"/>
          </p:cNvSpPr>
          <p:nvPr>
            <p:ph type="body" idx="1"/>
          </p:nvPr>
        </p:nvSpPr>
        <p:spPr>
          <a:xfrm>
            <a:off x="395288" y="1917700"/>
            <a:ext cx="8748712" cy="4535488"/>
          </a:xfrm>
        </p:spPr>
        <p:txBody>
          <a:bodyPr/>
          <a:lstStyle/>
          <a:p>
            <a:pPr eaLnBrk="1" hangingPunct="1"/>
            <a:r>
              <a:rPr lang="en-US" altLang="zh-TW" sz="2400" dirty="0"/>
              <a:t>The facet model principle states that the image can be thought of as an underlying continuum or piecewise continuous gray level intensity surface.</a:t>
            </a:r>
          </a:p>
          <a:p>
            <a:pPr eaLnBrk="1" hangingPunct="1"/>
            <a:r>
              <a:rPr lang="en-US" altLang="zh-TW" sz="2400" dirty="0"/>
              <a:t>observed digital image: noisy discretized sampling of distorted version of this surface</a:t>
            </a:r>
          </a:p>
          <a:p>
            <a:pPr eaLnBrk="1" hangingPunct="1"/>
            <a:endParaRPr lang="en-US" altLang="zh-TW" dirty="0"/>
          </a:p>
        </p:txBody>
      </p:sp>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969854"/>
            <a:ext cx="2895600" cy="2759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00F83ED0-3786-4052-8B17-2CE83300B3A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endParaRPr lang="en-US" altLang="zh-TW" dirty="0">
              <a:latin typeface="Comic Sans MS" pitchFamily="66" charset="0"/>
            </a:endParaRPr>
          </a:p>
        </p:txBody>
      </p:sp>
      <p:sp>
        <p:nvSpPr>
          <p:cNvPr id="3" name="投影片編號版面配置區 2">
            <a:extLst>
              <a:ext uri="{FF2B5EF4-FFF2-40B4-BE49-F238E27FC236}">
                <a16:creationId xmlns:a16="http://schemas.microsoft.com/office/drawing/2014/main" id="{6B0E9C7C-7D8A-434C-AF97-A919CFF0B77F}"/>
              </a:ext>
            </a:extLst>
          </p:cNvPr>
          <p:cNvSpPr>
            <a:spLocks noGrp="1"/>
          </p:cNvSpPr>
          <p:nvPr>
            <p:ph type="sldNum" sz="quarter" idx="4"/>
          </p:nvPr>
        </p:nvSpPr>
        <p:spPr/>
        <p:txBody>
          <a:bodyPr/>
          <a:lstStyle/>
          <a:p>
            <a:fld id="{D14E9653-E941-43F1-AAD4-97DDCA7ECE97}" type="slidenum">
              <a:rPr lang="zh-TW" altLang="en-US" smtClean="0"/>
              <a:t>3</a:t>
            </a:fld>
            <a:endParaRPr lang="zh-TW" altLang="en-US"/>
          </a:p>
        </p:txBody>
      </p:sp>
    </p:spTree>
    <p:extLst>
      <p:ext uri="{BB962C8B-B14F-4D97-AF65-F5344CB8AC3E}">
        <p14:creationId xmlns:p14="http://schemas.microsoft.com/office/powerpoint/2010/main" val="1437346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14" name="文字方塊 13"/>
              <p:cNvSpPr txBox="1"/>
              <p:nvPr/>
            </p:nvSpPr>
            <p:spPr>
              <a:xfrm>
                <a:off x="1042988" y="5085184"/>
                <a:ext cx="5891228" cy="7418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𝑉</m:t>
                      </m:r>
                      <m:d>
                        <m:dPr>
                          <m:begChr m:val="["/>
                          <m:endChr m:val="]"/>
                          <m:ctrlPr>
                            <a:rPr lang="en-US" altLang="zh-TW" b="0" i="1" smtClean="0">
                              <a:latin typeface="Cambria Math" panose="02040503050406030204" pitchFamily="18" charset="0"/>
                            </a:rPr>
                          </m:ctrlPr>
                        </m:dPr>
                        <m:e>
                          <m:acc>
                            <m:accPr>
                              <m:chr m:val="̂"/>
                              <m:ctrlPr>
                                <a:rPr lang="en-US" altLang="zh-TW" b="0" i="1" smtClean="0">
                                  <a:latin typeface="Cambria Math" panose="02040503050406030204" pitchFamily="18" charset="0"/>
                                </a:rPr>
                              </m:ctrlPr>
                            </m:accPr>
                            <m:e>
                              <m:r>
                                <a:rPr lang="zh-TW" altLang="en-US" b="0" i="1" smtClean="0">
                                  <a:latin typeface="Cambria Math" panose="02040503050406030204" pitchFamily="18" charset="0"/>
                                </a:rPr>
                                <m:t>𝛼</m:t>
                              </m:r>
                            </m:e>
                          </m:acc>
                        </m:e>
                      </m:d>
                      <m:r>
                        <a:rPr lang="en-US" altLang="zh-TW" b="0" i="1" smtClean="0">
                          <a:latin typeface="Cambria Math" panose="02040503050406030204" pitchFamily="18" charset="0"/>
                        </a:rPr>
                        <m:t>=</m:t>
                      </m:r>
                      <m:r>
                        <a:rPr lang="en-US" altLang="zh-TW" b="0" i="1" smtClean="0">
                          <a:latin typeface="Cambria Math" panose="02040503050406030204" pitchFamily="18" charset="0"/>
                        </a:rPr>
                        <m:t>𝑉</m:t>
                      </m:r>
                      <m:d>
                        <m:dPr>
                          <m:begChr m:val="["/>
                          <m:endChr m:val="]"/>
                          <m:ctrlPr>
                            <a:rPr lang="en-US" altLang="zh-TW" b="0" i="1" smtClean="0">
                              <a:latin typeface="Cambria Math" panose="02040503050406030204" pitchFamily="18" charset="0"/>
                            </a:rPr>
                          </m:ctrlPr>
                        </m:dPr>
                        <m:e>
                          <m:f>
                            <m:fPr>
                              <m:ctrlPr>
                                <a:rPr lang="en-US" altLang="zh-TW" i="1">
                                  <a:latin typeface="Cambria Math" panose="02040503050406030204" pitchFamily="18" charset="0"/>
                                </a:rPr>
                              </m:ctrlPr>
                            </m:fPr>
                            <m:num>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𝑟</m:t>
                                  </m:r>
                                </m:sub>
                                <m:sup/>
                                <m:e>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𝑐</m:t>
                                      </m:r>
                                    </m:sub>
                                    <m:sup/>
                                    <m:e>
                                      <m:r>
                                        <a:rPr lang="en-US" altLang="zh-TW" i="1">
                                          <a:latin typeface="Cambria Math" panose="02040503050406030204" pitchFamily="18" charset="0"/>
                                        </a:rPr>
                                        <m:t>𝑟</m:t>
                                      </m:r>
                                      <m:r>
                                        <a:rPr lang="zh-TW" altLang="en-US" i="1">
                                          <a:latin typeface="Cambria Math" panose="02040503050406030204" pitchFamily="18" charset="0"/>
                                        </a:rPr>
                                        <m:t>𝜂</m:t>
                                      </m:r>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m:t>
                                      </m:r>
                                      <m:r>
                                        <a:rPr lang="en-US" altLang="zh-TW" i="1">
                                          <a:latin typeface="Cambria Math" panose="02040503050406030204" pitchFamily="18" charset="0"/>
                                        </a:rPr>
                                        <m:t>𝑐</m:t>
                                      </m:r>
                                      <m:r>
                                        <a:rPr lang="en-US" altLang="zh-TW" i="1">
                                          <a:latin typeface="Cambria Math" panose="02040503050406030204" pitchFamily="18" charset="0"/>
                                        </a:rPr>
                                        <m:t>)</m:t>
                                      </m:r>
                                    </m:e>
                                  </m:nary>
                                </m:e>
                              </m:nary>
                            </m:num>
                            <m:den>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𝑟</m:t>
                                  </m:r>
                                </m:sub>
                                <m:sup/>
                                <m:e>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𝑐</m:t>
                                      </m:r>
                                    </m:sub>
                                    <m:sup/>
                                    <m:e>
                                      <m:sSup>
                                        <m:sSupPr>
                                          <m:ctrlPr>
                                            <a:rPr lang="en-US" altLang="zh-TW" i="1">
                                              <a:latin typeface="Cambria Math" panose="02040503050406030204" pitchFamily="18" charset="0"/>
                                            </a:rPr>
                                          </m:ctrlPr>
                                        </m:sSupPr>
                                        <m:e>
                                          <m:r>
                                            <a:rPr lang="en-US" altLang="zh-TW" i="1">
                                              <a:latin typeface="Cambria Math" panose="02040503050406030204" pitchFamily="18" charset="0"/>
                                            </a:rPr>
                                            <m:t>𝑟</m:t>
                                          </m:r>
                                        </m:e>
                                        <m:sup>
                                          <m:r>
                                            <a:rPr lang="en-US" altLang="zh-TW" i="1">
                                              <a:latin typeface="Cambria Math" panose="02040503050406030204" pitchFamily="18" charset="0"/>
                                            </a:rPr>
                                            <m:t>2</m:t>
                                          </m:r>
                                        </m:sup>
                                      </m:sSup>
                                    </m:e>
                                  </m:nary>
                                </m:e>
                              </m:nary>
                            </m:den>
                          </m:f>
                        </m:e>
                      </m:d>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𝑟</m:t>
                              </m:r>
                            </m:sub>
                            <m:sup/>
                            <m:e>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𝑐</m:t>
                                  </m:r>
                                </m:sub>
                                <m:sup/>
                                <m:e>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𝑟</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𝑉</m:t>
                                  </m:r>
                                  <m:r>
                                    <a:rPr lang="en-US" altLang="zh-TW" b="0" i="1" smtClean="0">
                                      <a:latin typeface="Cambria Math" panose="02040503050406030204" pitchFamily="18" charset="0"/>
                                    </a:rPr>
                                    <m:t>[</m:t>
                                  </m:r>
                                  <m:r>
                                    <a:rPr lang="zh-TW" altLang="en-US" i="1">
                                      <a:latin typeface="Cambria Math" panose="02040503050406030204" pitchFamily="18" charset="0"/>
                                    </a:rPr>
                                    <m:t>𝜂</m:t>
                                  </m:r>
                                  <m:d>
                                    <m:dPr>
                                      <m:ctrlPr>
                                        <a:rPr lang="en-US" altLang="zh-TW" i="1">
                                          <a:latin typeface="Cambria Math" panose="02040503050406030204" pitchFamily="18" charset="0"/>
                                        </a:rPr>
                                      </m:ctrlPr>
                                    </m:dPr>
                                    <m:e>
                                      <m:r>
                                        <a:rPr lang="en-US" altLang="zh-TW" i="1">
                                          <a:latin typeface="Cambria Math" panose="02040503050406030204" pitchFamily="18" charset="0"/>
                                        </a:rPr>
                                        <m:t>𝑟</m:t>
                                      </m:r>
                                      <m:r>
                                        <a:rPr lang="en-US" altLang="zh-TW" i="1">
                                          <a:latin typeface="Cambria Math" panose="02040503050406030204" pitchFamily="18" charset="0"/>
                                        </a:rPr>
                                        <m:t>,</m:t>
                                      </m:r>
                                      <m:r>
                                        <a:rPr lang="en-US" altLang="zh-TW" i="1">
                                          <a:latin typeface="Cambria Math" panose="02040503050406030204" pitchFamily="18" charset="0"/>
                                        </a:rPr>
                                        <m:t>𝑐</m:t>
                                      </m:r>
                                    </m:e>
                                  </m:d>
                                  <m:r>
                                    <a:rPr lang="en-US" altLang="zh-TW" b="0" i="1" smtClean="0">
                                      <a:latin typeface="Cambria Math" panose="02040503050406030204" pitchFamily="18" charset="0"/>
                                    </a:rPr>
                                    <m:t>]</m:t>
                                  </m:r>
                                </m:e>
                              </m:nary>
                            </m:e>
                          </m:nary>
                        </m:num>
                        <m:den>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m:t>
                              </m:r>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𝑟</m:t>
                                  </m:r>
                                </m:sub>
                                <m:sup/>
                                <m:e>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𝑐</m:t>
                                      </m:r>
                                    </m:sub>
                                    <m:sup/>
                                    <m:e>
                                      <m:sSup>
                                        <m:sSupPr>
                                          <m:ctrlPr>
                                            <a:rPr lang="en-US" altLang="zh-TW" i="1">
                                              <a:latin typeface="Cambria Math" panose="02040503050406030204" pitchFamily="18" charset="0"/>
                                            </a:rPr>
                                          </m:ctrlPr>
                                        </m:sSupPr>
                                        <m:e>
                                          <m:r>
                                            <a:rPr lang="en-US" altLang="zh-TW" i="1">
                                              <a:latin typeface="Cambria Math" panose="02040503050406030204" pitchFamily="18" charset="0"/>
                                            </a:rPr>
                                            <m:t>𝑟</m:t>
                                          </m:r>
                                        </m:e>
                                        <m:sup>
                                          <m:r>
                                            <a:rPr lang="en-US" altLang="zh-TW" i="1">
                                              <a:latin typeface="Cambria Math" panose="02040503050406030204" pitchFamily="18" charset="0"/>
                                            </a:rPr>
                                            <m:t>2</m:t>
                                          </m:r>
                                        </m:sup>
                                      </m:sSup>
                                    </m:e>
                                  </m:nary>
                                </m:e>
                              </m:nary>
                              <m:r>
                                <a:rPr lang="en-US" altLang="zh-TW" b="0" i="1" smtClean="0">
                                  <a:latin typeface="Cambria Math" panose="02040503050406030204" pitchFamily="18" charset="0"/>
                                </a:rPr>
                                <m:t>)</m:t>
                              </m:r>
                            </m:e>
                            <m:sup>
                              <m:r>
                                <a:rPr lang="en-US" altLang="zh-TW" b="0" i="1" smtClean="0">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zh-TW" altLang="en-US" b="0" i="1" smtClean="0">
                                  <a:latin typeface="Cambria Math" panose="02040503050406030204" pitchFamily="18" charset="0"/>
                                </a:rPr>
                                <m:t>𝜎</m:t>
                              </m:r>
                            </m:e>
                            <m:sup>
                              <m:r>
                                <a:rPr lang="en-US" altLang="zh-TW" b="0" i="1" smtClean="0">
                                  <a:latin typeface="Cambria Math" panose="02040503050406030204" pitchFamily="18" charset="0"/>
                                </a:rPr>
                                <m:t>2</m:t>
                              </m:r>
                            </m:sup>
                          </m:sSup>
                        </m:num>
                        <m:den>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𝑟</m:t>
                              </m:r>
                            </m:sub>
                            <m:sup/>
                            <m:e>
                              <m:nary>
                                <m:naryPr>
                                  <m:chr m:val="∑"/>
                                  <m:limLoc m:val="subSup"/>
                                  <m:supHide m:val="on"/>
                                  <m:ctrlPr>
                                    <a:rPr lang="en-US" altLang="zh-TW" i="1">
                                      <a:latin typeface="Cambria Math" panose="02040503050406030204" pitchFamily="18" charset="0"/>
                                    </a:rPr>
                                  </m:ctrlPr>
                                </m:naryPr>
                                <m:sub>
                                  <m:r>
                                    <m:rPr>
                                      <m:brk m:alnAt="9"/>
                                    </m:rPr>
                                    <a:rPr lang="en-US" altLang="zh-TW" i="1">
                                      <a:latin typeface="Cambria Math" panose="02040503050406030204" pitchFamily="18" charset="0"/>
                                    </a:rPr>
                                    <m:t>𝑐</m:t>
                                  </m:r>
                                </m:sub>
                                <m:sup/>
                                <m:e>
                                  <m:sSup>
                                    <m:sSupPr>
                                      <m:ctrlPr>
                                        <a:rPr lang="en-US" altLang="zh-TW" i="1">
                                          <a:latin typeface="Cambria Math" panose="02040503050406030204" pitchFamily="18" charset="0"/>
                                        </a:rPr>
                                      </m:ctrlPr>
                                    </m:sSupPr>
                                    <m:e>
                                      <m:r>
                                        <a:rPr lang="en-US" altLang="zh-TW" i="1">
                                          <a:latin typeface="Cambria Math" panose="02040503050406030204" pitchFamily="18" charset="0"/>
                                        </a:rPr>
                                        <m:t>𝑟</m:t>
                                      </m:r>
                                    </m:e>
                                    <m:sup>
                                      <m:r>
                                        <a:rPr lang="en-US" altLang="zh-TW" i="1">
                                          <a:latin typeface="Cambria Math" panose="02040503050406030204" pitchFamily="18" charset="0"/>
                                        </a:rPr>
                                        <m:t>2</m:t>
                                      </m:r>
                                    </m:sup>
                                  </m:sSup>
                                </m:e>
                              </m:nary>
                            </m:e>
                          </m:nary>
                        </m:den>
                      </m:f>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1042988" y="5085184"/>
                <a:ext cx="5891228" cy="741806"/>
              </a:xfrm>
              <a:prstGeom prst="rect">
                <a:avLst/>
              </a:prstGeom>
              <a:blipFill>
                <a:blip r:embed="rId4"/>
                <a:stretch>
                  <a:fillRect/>
                </a:stretch>
              </a:blipFill>
            </p:spPr>
            <p:txBody>
              <a:bodyPr/>
              <a:lstStyle/>
              <a:p>
                <a:r>
                  <a:rPr lang="zh-TW" altLang="en-US">
                    <a:noFill/>
                  </a:rPr>
                  <a:t> </a:t>
                </a:r>
              </a:p>
            </p:txBody>
          </p:sp>
        </mc:Fallback>
      </mc:AlternateContent>
      <p:sp>
        <p:nvSpPr>
          <p:cNvPr id="3" name="頁尾版面配置區 2">
            <a:extLst>
              <a:ext uri="{FF2B5EF4-FFF2-40B4-BE49-F238E27FC236}">
                <a16:creationId xmlns:a16="http://schemas.microsoft.com/office/drawing/2014/main" id="{AD6E1AC2-371F-44E1-BE2C-1F4799475FF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5" name="投影片編號版面配置區 4">
            <a:extLst>
              <a:ext uri="{FF2B5EF4-FFF2-40B4-BE49-F238E27FC236}">
                <a16:creationId xmlns:a16="http://schemas.microsoft.com/office/drawing/2014/main" id="{9D405169-6418-4A52-B9D9-4B409A1CD915}"/>
              </a:ext>
            </a:extLst>
          </p:cNvPr>
          <p:cNvSpPr>
            <a:spLocks noGrp="1"/>
          </p:cNvSpPr>
          <p:nvPr>
            <p:ph type="sldNum" sz="quarter" idx="4"/>
          </p:nvPr>
        </p:nvSpPr>
        <p:spPr/>
        <p:txBody>
          <a:bodyPr/>
          <a:lstStyle/>
          <a:p>
            <a:fld id="{D14E9653-E941-43F1-AAD4-97DDCA7ECE97}" type="slidenum">
              <a:rPr lang="zh-TW" altLang="en-US" smtClean="0"/>
              <a:t>39</a:t>
            </a:fld>
            <a:endParaRPr lang="zh-TW" altLang="en-US"/>
          </a:p>
        </p:txBody>
      </p:sp>
      <p:pic>
        <p:nvPicPr>
          <p:cNvPr id="8" name="圖片 7">
            <a:extLst>
              <a:ext uri="{FF2B5EF4-FFF2-40B4-BE49-F238E27FC236}">
                <a16:creationId xmlns:a16="http://schemas.microsoft.com/office/drawing/2014/main" id="{76264D16-CB97-437B-B32D-37D3DE2DB2BE}"/>
              </a:ext>
            </a:extLst>
          </p:cNvPr>
          <p:cNvPicPr>
            <a:picLocks noChangeAspect="1"/>
          </p:cNvPicPr>
          <p:nvPr/>
        </p:nvPicPr>
        <p:blipFill>
          <a:blip r:embed="rId5"/>
          <a:stretch>
            <a:fillRect/>
          </a:stretch>
        </p:blipFill>
        <p:spPr>
          <a:xfrm>
            <a:off x="5269443" y="2159853"/>
            <a:ext cx="2770129" cy="2538294"/>
          </a:xfrm>
          <a:prstGeom prst="rect">
            <a:avLst/>
          </a:prstGeom>
        </p:spPr>
      </p:pic>
      <p:pic>
        <p:nvPicPr>
          <p:cNvPr id="9" name="圖片 8">
            <a:extLst>
              <a:ext uri="{FF2B5EF4-FFF2-40B4-BE49-F238E27FC236}">
                <a16:creationId xmlns:a16="http://schemas.microsoft.com/office/drawing/2014/main" id="{6B474F91-EBE6-45A3-966B-19E23D4FF41A}"/>
              </a:ext>
            </a:extLst>
          </p:cNvPr>
          <p:cNvPicPr>
            <a:picLocks noChangeAspect="1"/>
          </p:cNvPicPr>
          <p:nvPr/>
        </p:nvPicPr>
        <p:blipFill>
          <a:blip r:embed="rId6"/>
          <a:stretch>
            <a:fillRect/>
          </a:stretch>
        </p:blipFill>
        <p:spPr>
          <a:xfrm>
            <a:off x="1050014" y="2159853"/>
            <a:ext cx="3584164" cy="2538293"/>
          </a:xfrm>
          <a:prstGeom prst="rect">
            <a:avLst/>
          </a:prstGeom>
        </p:spPr>
      </p:pic>
    </p:spTree>
    <p:extLst>
      <p:ext uri="{BB962C8B-B14F-4D97-AF65-F5344CB8AC3E}">
        <p14:creationId xmlns:p14="http://schemas.microsoft.com/office/powerpoint/2010/main" val="411663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Examining the squared error residual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𝜀</m:t>
                        </m:r>
                      </m:e>
                      <m:sup>
                        <m:r>
                          <a:rPr lang="en-US" altLang="zh-TW" b="0" i="1" smtClean="0">
                            <a:latin typeface="Cambria Math" panose="02040503050406030204" pitchFamily="18" charset="0"/>
                          </a:rPr>
                          <m:t>2</m:t>
                        </m:r>
                      </m:sup>
                    </m:sSup>
                  </m:oMath>
                </a14:m>
                <a:r>
                  <a:rPr lang="en-US" altLang="zh-TW" dirty="0"/>
                  <a:t> </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t="-1796"/>
                </a:stretch>
              </a:blipFill>
            </p:spPr>
            <p:txBody>
              <a:bodyPr/>
              <a:lstStyle/>
              <a:p>
                <a:r>
                  <a:rPr lang="zh-TW" altLang="en-US">
                    <a:noFill/>
                  </a:rPr>
                  <a:t> </a:t>
                </a:r>
              </a:p>
            </p:txBody>
          </p:sp>
        </mc:Fallback>
      </mc:AlternateContent>
      <p:pic>
        <p:nvPicPr>
          <p:cNvPr id="5" name="圖片 4"/>
          <p:cNvPicPr>
            <a:picLocks noChangeAspect="1"/>
          </p:cNvPicPr>
          <p:nvPr/>
        </p:nvPicPr>
        <p:blipFill>
          <a:blip r:embed="rId4"/>
          <a:stretch>
            <a:fillRect/>
          </a:stretch>
        </p:blipFill>
        <p:spPr>
          <a:xfrm>
            <a:off x="684213" y="3324793"/>
            <a:ext cx="8064896" cy="1845125"/>
          </a:xfrm>
          <a:prstGeom prst="rect">
            <a:avLst/>
          </a:prstGeom>
        </p:spPr>
      </p:pic>
      <p:sp>
        <p:nvSpPr>
          <p:cNvPr id="6" name="頁尾版面配置區 5">
            <a:extLst>
              <a:ext uri="{FF2B5EF4-FFF2-40B4-BE49-F238E27FC236}">
                <a16:creationId xmlns:a16="http://schemas.microsoft.com/office/drawing/2014/main" id="{6781BBEF-0CB5-4F6A-B949-FBE0C537390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278390A9-E766-4493-8796-A88177B41E3B}"/>
              </a:ext>
            </a:extLst>
          </p:cNvPr>
          <p:cNvSpPr>
            <a:spLocks noGrp="1"/>
          </p:cNvSpPr>
          <p:nvPr>
            <p:ph type="sldNum" sz="quarter" idx="4"/>
          </p:nvPr>
        </p:nvSpPr>
        <p:spPr/>
        <p:txBody>
          <a:bodyPr/>
          <a:lstStyle/>
          <a:p>
            <a:fld id="{D14E9653-E941-43F1-AAD4-97DDCA7ECE97}" type="slidenum">
              <a:rPr lang="zh-TW" altLang="en-US" smtClean="0"/>
              <a:t>40</a:t>
            </a:fld>
            <a:endParaRPr lang="zh-TW" altLang="en-US"/>
          </a:p>
        </p:txBody>
      </p:sp>
    </p:spTree>
    <p:extLst>
      <p:ext uri="{BB962C8B-B14F-4D97-AF65-F5344CB8AC3E}">
        <p14:creationId xmlns:p14="http://schemas.microsoft.com/office/powerpoint/2010/main" val="265730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dirty="0"/>
              <a:t>Using the fact that</a:t>
            </a:r>
          </a:p>
          <a:p>
            <a:endParaRPr lang="en-US" altLang="zh-TW" dirty="0"/>
          </a:p>
          <a:p>
            <a:endParaRPr lang="en-US" altLang="zh-TW" dirty="0"/>
          </a:p>
          <a:p>
            <a:pPr marL="0" indent="0">
              <a:buNone/>
            </a:pPr>
            <a:endParaRPr lang="en-US" altLang="zh-TW" dirty="0"/>
          </a:p>
          <a:p>
            <a:r>
              <a:rPr lang="en-US" altLang="zh-TW" dirty="0"/>
              <a:t>We obtain</a:t>
            </a:r>
            <a:endParaRPr lang="zh-TW" altLang="en-US" dirty="0"/>
          </a:p>
        </p:txBody>
      </p:sp>
      <p:pic>
        <p:nvPicPr>
          <p:cNvPr id="5" name="圖片 4"/>
          <p:cNvPicPr>
            <a:picLocks noChangeAspect="1"/>
          </p:cNvPicPr>
          <p:nvPr/>
        </p:nvPicPr>
        <p:blipFill>
          <a:blip r:embed="rId3"/>
          <a:stretch>
            <a:fillRect/>
          </a:stretch>
        </p:blipFill>
        <p:spPr>
          <a:xfrm>
            <a:off x="4799013" y="2485920"/>
            <a:ext cx="2846948" cy="1886159"/>
          </a:xfrm>
          <a:prstGeom prst="rect">
            <a:avLst/>
          </a:prstGeom>
        </p:spPr>
      </p:pic>
      <p:pic>
        <p:nvPicPr>
          <p:cNvPr id="6" name="圖片 5"/>
          <p:cNvPicPr>
            <a:picLocks noChangeAspect="1"/>
          </p:cNvPicPr>
          <p:nvPr/>
        </p:nvPicPr>
        <p:blipFill>
          <a:blip r:embed="rId4"/>
          <a:stretch>
            <a:fillRect/>
          </a:stretch>
        </p:blipFill>
        <p:spPr>
          <a:xfrm>
            <a:off x="684213" y="5225303"/>
            <a:ext cx="7920235" cy="579961"/>
          </a:xfrm>
          <a:prstGeom prst="rect">
            <a:avLst/>
          </a:prstGeom>
        </p:spPr>
      </p:pic>
      <p:sp>
        <p:nvSpPr>
          <p:cNvPr id="7" name="頁尾版面配置區 6">
            <a:extLst>
              <a:ext uri="{FF2B5EF4-FFF2-40B4-BE49-F238E27FC236}">
                <a16:creationId xmlns:a16="http://schemas.microsoft.com/office/drawing/2014/main" id="{F969FA0E-453B-478E-AF93-8FF6F63202A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6E25B1EA-1509-4814-AAAE-F99E42D43572}"/>
              </a:ext>
            </a:extLst>
          </p:cNvPr>
          <p:cNvSpPr>
            <a:spLocks noGrp="1"/>
          </p:cNvSpPr>
          <p:nvPr>
            <p:ph type="sldNum" sz="quarter" idx="4"/>
          </p:nvPr>
        </p:nvSpPr>
        <p:spPr/>
        <p:txBody>
          <a:bodyPr/>
          <a:lstStyle/>
          <a:p>
            <a:fld id="{D14E9653-E941-43F1-AAD4-97DDCA7ECE97}" type="slidenum">
              <a:rPr lang="zh-TW" altLang="en-US" smtClean="0"/>
              <a:t>41</a:t>
            </a:fld>
            <a:endParaRPr lang="zh-TW" altLang="en-US"/>
          </a:p>
        </p:txBody>
      </p:sp>
    </p:spTree>
    <p:extLst>
      <p:ext uri="{BB962C8B-B14F-4D97-AF65-F5344CB8AC3E}">
        <p14:creationId xmlns:p14="http://schemas.microsoft.com/office/powerpoint/2010/main" val="128499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sz="2800" dirty="0"/>
              <a:t>Chi-square distribution</a:t>
            </a:r>
            <a:endParaRPr lang="en-US" altLang="zh-TW" sz="3200" dirty="0"/>
          </a:p>
          <a:p>
            <a:endParaRPr lang="en-US" altLang="zh-TW" dirty="0"/>
          </a:p>
        </p:txBody>
      </p:sp>
      <p:sp>
        <p:nvSpPr>
          <p:cNvPr id="5" name="頁尾版面配置區 4">
            <a:extLst>
              <a:ext uri="{FF2B5EF4-FFF2-40B4-BE49-F238E27FC236}">
                <a16:creationId xmlns:a16="http://schemas.microsoft.com/office/drawing/2014/main" id="{796BB77D-2602-4E86-9E39-9E710707F39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095846A-9396-46F4-A723-51FC5F2556C9}"/>
              </a:ext>
            </a:extLst>
          </p:cNvPr>
          <p:cNvSpPr>
            <a:spLocks noGrp="1"/>
          </p:cNvSpPr>
          <p:nvPr>
            <p:ph type="sldNum" sz="quarter" idx="4"/>
          </p:nvPr>
        </p:nvSpPr>
        <p:spPr/>
        <p:txBody>
          <a:bodyPr/>
          <a:lstStyle/>
          <a:p>
            <a:fld id="{D14E9653-E941-43F1-AAD4-97DDCA7ECE97}" type="slidenum">
              <a:rPr lang="zh-TW" altLang="en-US" smtClean="0"/>
              <a:t>42</a:t>
            </a:fld>
            <a:endParaRPr lang="zh-TW" altLang="en-US"/>
          </a:p>
        </p:txBody>
      </p:sp>
      <p:pic>
        <p:nvPicPr>
          <p:cNvPr id="7" name="圖片 6">
            <a:extLst>
              <a:ext uri="{FF2B5EF4-FFF2-40B4-BE49-F238E27FC236}">
                <a16:creationId xmlns:a16="http://schemas.microsoft.com/office/drawing/2014/main" id="{C03D2178-5104-4832-B2A6-FAD7D450EE69}"/>
              </a:ext>
            </a:extLst>
          </p:cNvPr>
          <p:cNvPicPr>
            <a:picLocks noChangeAspect="1"/>
          </p:cNvPicPr>
          <p:nvPr/>
        </p:nvPicPr>
        <p:blipFill>
          <a:blip r:embed="rId3"/>
          <a:stretch>
            <a:fillRect/>
          </a:stretch>
        </p:blipFill>
        <p:spPr>
          <a:xfrm>
            <a:off x="593007" y="2708920"/>
            <a:ext cx="3978993" cy="3271074"/>
          </a:xfrm>
          <a:prstGeom prst="rect">
            <a:avLst/>
          </a:prstGeom>
        </p:spPr>
      </p:pic>
      <p:pic>
        <p:nvPicPr>
          <p:cNvPr id="8" name="圖片 7">
            <a:extLst>
              <a:ext uri="{FF2B5EF4-FFF2-40B4-BE49-F238E27FC236}">
                <a16:creationId xmlns:a16="http://schemas.microsoft.com/office/drawing/2014/main" id="{9596D103-8381-447C-934E-C6C9C56E6EA4}"/>
              </a:ext>
            </a:extLst>
          </p:cNvPr>
          <p:cNvPicPr>
            <a:picLocks noChangeAspect="1"/>
          </p:cNvPicPr>
          <p:nvPr/>
        </p:nvPicPr>
        <p:blipFill>
          <a:blip r:embed="rId4"/>
          <a:stretch>
            <a:fillRect/>
          </a:stretch>
        </p:blipFill>
        <p:spPr>
          <a:xfrm>
            <a:off x="4663205" y="2708920"/>
            <a:ext cx="4103641" cy="3348370"/>
          </a:xfrm>
          <a:prstGeom prst="rect">
            <a:avLst/>
          </a:prstGeom>
        </p:spPr>
      </p:pic>
      <p:sp>
        <p:nvSpPr>
          <p:cNvPr id="9" name="文字方塊 8">
            <a:extLst>
              <a:ext uri="{FF2B5EF4-FFF2-40B4-BE49-F238E27FC236}">
                <a16:creationId xmlns:a16="http://schemas.microsoft.com/office/drawing/2014/main" id="{9C2860D2-0298-455A-A72D-F6EB90CEF67A}"/>
              </a:ext>
            </a:extLst>
          </p:cNvPr>
          <p:cNvSpPr txBox="1"/>
          <p:nvPr/>
        </p:nvSpPr>
        <p:spPr>
          <a:xfrm>
            <a:off x="138336" y="6251521"/>
            <a:ext cx="5220073" cy="256153"/>
          </a:xfrm>
          <a:prstGeom prst="rect">
            <a:avLst/>
          </a:prstGeom>
          <a:noFill/>
        </p:spPr>
        <p:txBody>
          <a:bodyPr wrap="square" rtlCol="0">
            <a:spAutoFit/>
          </a:bodyPr>
          <a:lstStyle/>
          <a:p>
            <a:r>
              <a:rPr lang="en-US" altLang="zh-TW" sz="1050" dirty="0">
                <a:hlinkClick r:id="rId5"/>
              </a:rPr>
              <a:t>https://zh.wikipedia.org/wiki/%E5%8D%A1%E6%96%B9%E5%88%86%E4%BD%88</a:t>
            </a:r>
            <a:endParaRPr lang="zh-TW" altLang="en-US" sz="1050" dirty="0"/>
          </a:p>
        </p:txBody>
      </p:sp>
    </p:spTree>
    <p:extLst>
      <p:ext uri="{BB962C8B-B14F-4D97-AF65-F5344CB8AC3E}">
        <p14:creationId xmlns:p14="http://schemas.microsoft.com/office/powerpoint/2010/main" val="188280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800" dirty="0"/>
                  <a:t>Chi-square distribution</a:t>
                </a:r>
              </a:p>
              <a:p>
                <a:endParaRPr lang="en-US" altLang="zh-TW" sz="1100" dirty="0"/>
              </a:p>
              <a:p>
                <a:pPr lvl="1"/>
                <a:r>
                  <a:rPr lang="en-US" altLang="zh-TW" sz="2400" dirty="0"/>
                  <a:t>Assume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Z</m:t>
                        </m:r>
                      </m:e>
                      <m:sub>
                        <m:r>
                          <a:rPr lang="en-US" altLang="zh-TW" sz="2400" b="0" i="0" smtClean="0">
                            <a:latin typeface="Cambria Math" panose="02040503050406030204" pitchFamily="18" charset="0"/>
                          </a:rPr>
                          <m:t>1</m:t>
                        </m:r>
                      </m:sub>
                    </m:sSub>
                  </m:oMath>
                </a14:m>
                <a:r>
                  <a:rPr lang="en-US" altLang="zh-TW" sz="2400" dirty="0"/>
                  <a:t>,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Z</m:t>
                        </m:r>
                      </m:e>
                      <m:sub>
                        <m:r>
                          <a:rPr lang="en-US" altLang="zh-TW" sz="2400" b="0" i="0" smtClean="0">
                            <a:latin typeface="Cambria Math" panose="02040503050406030204" pitchFamily="18" charset="0"/>
                          </a:rPr>
                          <m:t>2</m:t>
                        </m:r>
                      </m:sub>
                    </m:sSub>
                  </m:oMath>
                </a14:m>
                <a:r>
                  <a:rPr lang="en-US" altLang="zh-TW" sz="2400" dirty="0"/>
                  <a:t>, …… ,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Z</m:t>
                        </m:r>
                      </m:e>
                      <m:sub>
                        <m:r>
                          <a:rPr lang="en-US" altLang="zh-TW" sz="2400" b="0" i="1" smtClean="0">
                            <a:latin typeface="Cambria Math" panose="02040503050406030204" pitchFamily="18" charset="0"/>
                          </a:rPr>
                          <m:t>𝑛</m:t>
                        </m:r>
                      </m:sub>
                    </m:sSub>
                  </m:oMath>
                </a14:m>
                <a:r>
                  <a:rPr lang="en-US" altLang="zh-TW" sz="2400" dirty="0"/>
                  <a:t> are independent variable , where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Z</m:t>
                        </m:r>
                      </m:e>
                      <m:sub>
                        <m:r>
                          <m:rPr>
                            <m:sty m:val="p"/>
                          </m:rPr>
                          <a:rPr lang="en-US" altLang="zh-TW" sz="2400" b="0" i="0" smtClean="0">
                            <a:latin typeface="Cambria Math" panose="02040503050406030204" pitchFamily="18" charset="0"/>
                          </a:rPr>
                          <m:t>i</m:t>
                        </m:r>
                      </m:sub>
                    </m:sSub>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N</m:t>
                    </m:r>
                    <m:d>
                      <m:dPr>
                        <m:ctrlPr>
                          <a:rPr lang="en-US" altLang="zh-TW" sz="2400" b="0" i="1" smtClean="0">
                            <a:latin typeface="Cambria Math" panose="02040503050406030204" pitchFamily="18" charset="0"/>
                          </a:rPr>
                        </m:ctrlPr>
                      </m:dPr>
                      <m:e>
                        <m:r>
                          <a:rPr lang="en-US" altLang="zh-TW" sz="2400" b="0" i="0" smtClean="0">
                            <a:latin typeface="Cambria Math" panose="02040503050406030204" pitchFamily="18" charset="0"/>
                          </a:rPr>
                          <m:t>0,1</m:t>
                        </m:r>
                      </m:e>
                    </m:d>
                    <m:r>
                      <a:rPr lang="en-US" altLang="zh-TW" sz="2400" b="0" i="0" smtClean="0">
                        <a:latin typeface="Cambria Math" panose="02040503050406030204" pitchFamily="18" charset="0"/>
                      </a:rPr>
                      <m:t>.</m:t>
                    </m:r>
                  </m:oMath>
                </a14:m>
                <a:endParaRPr lang="en-US" altLang="zh-TW" sz="2400" b="0" dirty="0"/>
              </a:p>
              <a:p>
                <a:pPr lvl="1"/>
                <a14:m>
                  <m:oMath xmlns:m="http://schemas.openxmlformats.org/officeDocument/2006/math">
                    <m:r>
                      <m:rPr>
                        <m:sty m:val="p"/>
                      </m:rPr>
                      <a:rPr lang="en-US" altLang="zh-TW" sz="2400" b="0" i="0" smtClean="0">
                        <a:latin typeface="Cambria Math" panose="02040503050406030204" pitchFamily="18" charset="0"/>
                      </a:rPr>
                      <m:t>Y</m:t>
                    </m:r>
                    <m:r>
                      <a:rPr lang="en-US" altLang="zh-TW" sz="2400" b="0" i="0" smtClean="0">
                        <a:latin typeface="Cambria Math" panose="02040503050406030204" pitchFamily="18" charset="0"/>
                      </a:rPr>
                      <m:t>=</m:t>
                    </m:r>
                    <m:sSubSup>
                      <m:sSubSupPr>
                        <m:ctrlPr>
                          <a:rPr lang="en-US" altLang="zh-TW" sz="2400" i="1" smtClean="0">
                            <a:latin typeface="Cambria Math" panose="02040503050406030204" pitchFamily="18" charset="0"/>
                          </a:rPr>
                        </m:ctrlPr>
                      </m:sSubSupPr>
                      <m:e>
                        <m:r>
                          <m:rPr>
                            <m:sty m:val="p"/>
                          </m:rPr>
                          <a:rPr lang="en-US" altLang="zh-TW" sz="2400" b="0" i="0" smtClean="0">
                            <a:latin typeface="Cambria Math" panose="02040503050406030204" pitchFamily="18" charset="0"/>
                          </a:rPr>
                          <m:t>Z</m:t>
                        </m:r>
                      </m:e>
                      <m:sub>
                        <m:r>
                          <a:rPr lang="en-US" altLang="zh-TW" sz="2400" b="0" i="0" smtClean="0">
                            <a:latin typeface="Cambria Math" panose="02040503050406030204" pitchFamily="18" charset="0"/>
                          </a:rPr>
                          <m:t>1</m:t>
                        </m:r>
                      </m:sub>
                      <m:sup>
                        <m:r>
                          <a:rPr lang="en-US" altLang="zh-TW" sz="2400" b="0" i="0" smtClean="0">
                            <a:latin typeface="Cambria Math" panose="02040503050406030204" pitchFamily="18" charset="0"/>
                          </a:rPr>
                          <m:t>2</m:t>
                        </m:r>
                      </m:sup>
                    </m:sSubSup>
                    <m:r>
                      <a:rPr lang="en-US" altLang="zh-TW" sz="2400" b="0" i="0" smtClean="0">
                        <a:latin typeface="Cambria Math" panose="02040503050406030204" pitchFamily="18" charset="0"/>
                      </a:rPr>
                      <m:t>+</m:t>
                    </m:r>
                    <m:sSubSup>
                      <m:sSubSupPr>
                        <m:ctrlPr>
                          <a:rPr lang="en-US" altLang="zh-TW" sz="2400" i="1" smtClean="0">
                            <a:latin typeface="Cambria Math" panose="02040503050406030204" pitchFamily="18" charset="0"/>
                          </a:rPr>
                        </m:ctrlPr>
                      </m:sSubSupPr>
                      <m:e>
                        <m:r>
                          <m:rPr>
                            <m:sty m:val="p"/>
                          </m:rPr>
                          <a:rPr lang="en-US" altLang="zh-TW" sz="2400" b="0" i="0" smtClean="0">
                            <a:latin typeface="Cambria Math" panose="02040503050406030204" pitchFamily="18" charset="0"/>
                          </a:rPr>
                          <m:t>Z</m:t>
                        </m:r>
                      </m:e>
                      <m:sub>
                        <m:r>
                          <a:rPr lang="en-US" altLang="zh-TW" sz="2400" b="0" i="0" smtClean="0">
                            <a:latin typeface="Cambria Math" panose="02040503050406030204" pitchFamily="18" charset="0"/>
                          </a:rPr>
                          <m:t>2</m:t>
                        </m:r>
                      </m:sub>
                      <m:sup>
                        <m:r>
                          <a:rPr lang="en-US" altLang="zh-TW" sz="2400" b="0" i="0" smtClean="0">
                            <a:latin typeface="Cambria Math" panose="02040503050406030204" pitchFamily="18" charset="0"/>
                          </a:rPr>
                          <m:t>2</m:t>
                        </m:r>
                      </m:sup>
                    </m:sSubSup>
                    <m:r>
                      <a:rPr lang="en-US" altLang="zh-TW" sz="2400" b="0" i="0" smtClean="0">
                        <a:latin typeface="Cambria Math" panose="02040503050406030204" pitchFamily="18" charset="0"/>
                      </a:rPr>
                      <m:t>+…+</m:t>
                    </m:r>
                    <m:sSubSup>
                      <m:sSubSupPr>
                        <m:ctrlPr>
                          <a:rPr lang="en-US" altLang="zh-TW" sz="2400" i="1" smtClean="0">
                            <a:latin typeface="Cambria Math" panose="02040503050406030204" pitchFamily="18" charset="0"/>
                          </a:rPr>
                        </m:ctrlPr>
                      </m:sSubSupPr>
                      <m:e>
                        <m:r>
                          <m:rPr>
                            <m:sty m:val="p"/>
                          </m:rPr>
                          <a:rPr lang="en-US" altLang="zh-TW" sz="2400" b="0" i="0" smtClean="0">
                            <a:latin typeface="Cambria Math" panose="02040503050406030204" pitchFamily="18" charset="0"/>
                          </a:rPr>
                          <m:t>Z</m:t>
                        </m:r>
                      </m:e>
                      <m:sub>
                        <m:r>
                          <m:rPr>
                            <m:sty m:val="p"/>
                          </m:rPr>
                          <a:rPr lang="en-US" altLang="zh-TW" sz="2400" b="0" i="0" smtClean="0">
                            <a:latin typeface="Cambria Math" panose="02040503050406030204" pitchFamily="18" charset="0"/>
                          </a:rPr>
                          <m:t>n</m:t>
                        </m:r>
                      </m:sub>
                      <m:sup>
                        <m:r>
                          <a:rPr lang="en-US" altLang="zh-TW" sz="2400" b="0" i="0" smtClean="0">
                            <a:latin typeface="Cambria Math" panose="02040503050406030204" pitchFamily="18" charset="0"/>
                          </a:rPr>
                          <m:t>2</m:t>
                        </m:r>
                      </m:sup>
                    </m:sSubSup>
                  </m:oMath>
                </a14:m>
                <a:r>
                  <a:rPr lang="en-US" altLang="zh-TW" sz="2400" dirty="0"/>
                  <a:t> is distributed according to the chi-squared distribution with </a:t>
                </a:r>
                <a:r>
                  <a:rPr lang="en-US" altLang="zh-TW" sz="2400" dirty="0">
                    <a:solidFill>
                      <a:srgbClr val="0070C0"/>
                    </a:solidFill>
                  </a:rPr>
                  <a:t>n</a:t>
                </a:r>
                <a:r>
                  <a:rPr lang="en-US" altLang="zh-TW" sz="2400" dirty="0"/>
                  <a:t> degrees of freedom.</a:t>
                </a:r>
              </a:p>
              <a:p>
                <a:pPr lvl="1"/>
                <a:endParaRPr lang="en-US" altLang="zh-TW" sz="2400" dirty="0"/>
              </a:p>
              <a:p>
                <a:pPr lvl="1"/>
                <a:r>
                  <a:rPr lang="en-US" altLang="zh-TW" sz="2400" dirty="0"/>
                  <a:t>This is usually denoted as </a:t>
                </a:r>
                <a14:m>
                  <m:oMath xmlns:m="http://schemas.openxmlformats.org/officeDocument/2006/math">
                    <m:r>
                      <m:rPr>
                        <m:sty m:val="p"/>
                      </m:rPr>
                      <a:rPr lang="en-US" altLang="zh-TW" sz="2400" b="0" i="0" smtClean="0">
                        <a:latin typeface="Cambria Math" panose="02040503050406030204" pitchFamily="18" charset="0"/>
                      </a:rPr>
                      <m:t>Y</m:t>
                    </m:r>
                    <m:r>
                      <a:rPr lang="en-US" altLang="zh-TW" sz="2400" b="0" i="0" smtClean="0">
                        <a:latin typeface="Cambria Math" panose="02040503050406030204" pitchFamily="18" charset="0"/>
                      </a:rPr>
                      <m:t>~</m:t>
                    </m:r>
                    <m:sSubSup>
                      <m:sSubSupPr>
                        <m:ctrlPr>
                          <a:rPr lang="en-US" altLang="zh-TW" sz="2400" b="0" i="1" smtClean="0">
                            <a:latin typeface="Cambria Math" panose="02040503050406030204" pitchFamily="18" charset="0"/>
                          </a:rPr>
                        </m:ctrlPr>
                      </m:sSubSupPr>
                      <m:e>
                        <m:r>
                          <m:rPr>
                            <m:sty m:val="p"/>
                          </m:rPr>
                          <a:rPr lang="el-GR" altLang="zh-TW" sz="2400" b="0" i="1" smtClean="0">
                            <a:latin typeface="Cambria Math" charset="0"/>
                            <a:ea typeface="Cambria Math" charset="0"/>
                            <a:cs typeface="Cambria Math" charset="0"/>
                          </a:rPr>
                          <m:t>χ</m:t>
                        </m:r>
                      </m:e>
                      <m:sub>
                        <m:r>
                          <m:rPr>
                            <m:sty m:val="p"/>
                          </m:rPr>
                          <a:rPr lang="en-US" altLang="zh-TW" sz="2400" b="0" i="0" smtClean="0">
                            <a:latin typeface="Cambria Math" panose="02040503050406030204" pitchFamily="18" charset="0"/>
                          </a:rPr>
                          <m:t>n</m:t>
                        </m:r>
                      </m:sub>
                      <m:sup>
                        <m:r>
                          <a:rPr lang="en-US" altLang="zh-TW" sz="2400" b="0" i="0" smtClean="0">
                            <a:latin typeface="Cambria Math" panose="02040503050406030204" pitchFamily="18" charset="0"/>
                          </a:rPr>
                          <m:t>2</m:t>
                        </m:r>
                      </m:sup>
                    </m:sSubSup>
                  </m:oMath>
                </a14:m>
                <a:r>
                  <a:rPr lang="en-US" altLang="zh-TW" sz="2400" dirty="0"/>
                  <a:t> </a:t>
                </a:r>
              </a:p>
              <a:p>
                <a:pPr lvl="1"/>
                <a:r>
                  <a:rPr lang="en-US" altLang="zh-TW" sz="2400" dirty="0"/>
                  <a:t>For example, a + b = 6 degrees of freedom is 1 because a is freely chosen and b is finite.</a:t>
                </a:r>
                <a:endParaRPr lang="en-US" altLang="zh-TW" sz="3200" dirty="0"/>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593" t="-1519" b="-2624"/>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796BB77D-2602-4E86-9E39-9E710707F39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095846A-9396-46F4-A723-51FC5F2556C9}"/>
              </a:ext>
            </a:extLst>
          </p:cNvPr>
          <p:cNvSpPr>
            <a:spLocks noGrp="1"/>
          </p:cNvSpPr>
          <p:nvPr>
            <p:ph type="sldNum" sz="quarter" idx="4"/>
          </p:nvPr>
        </p:nvSpPr>
        <p:spPr/>
        <p:txBody>
          <a:bodyPr/>
          <a:lstStyle/>
          <a:p>
            <a:fld id="{D14E9653-E941-43F1-AAD4-97DDCA7ECE97}" type="slidenum">
              <a:rPr lang="zh-TW" altLang="en-US" smtClean="0"/>
              <a:t>43</a:t>
            </a:fld>
            <a:endParaRPr lang="zh-TW" altLang="en-US"/>
          </a:p>
        </p:txBody>
      </p:sp>
      <p:pic>
        <p:nvPicPr>
          <p:cNvPr id="9" name="圖片 8">
            <a:extLst>
              <a:ext uri="{FF2B5EF4-FFF2-40B4-BE49-F238E27FC236}">
                <a16:creationId xmlns:a16="http://schemas.microsoft.com/office/drawing/2014/main" id="{D3213CF0-D1DB-4E5F-8807-DC9791583781}"/>
              </a:ext>
            </a:extLst>
          </p:cNvPr>
          <p:cNvPicPr>
            <a:picLocks noChangeAspect="1"/>
          </p:cNvPicPr>
          <p:nvPr/>
        </p:nvPicPr>
        <p:blipFill>
          <a:blip r:embed="rId4"/>
          <a:stretch>
            <a:fillRect/>
          </a:stretch>
        </p:blipFill>
        <p:spPr>
          <a:xfrm>
            <a:off x="6074071" y="4509120"/>
            <a:ext cx="2385716" cy="1023829"/>
          </a:xfrm>
          <a:prstGeom prst="rect">
            <a:avLst/>
          </a:prstGeom>
        </p:spPr>
      </p:pic>
    </p:spTree>
    <p:extLst>
      <p:ext uri="{BB962C8B-B14F-4D97-AF65-F5344CB8AC3E}">
        <p14:creationId xmlns:p14="http://schemas.microsoft.com/office/powerpoint/2010/main" val="102939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sz="2800" dirty="0"/>
              <a:t>Chi-square distribution</a:t>
            </a:r>
            <a:endParaRPr lang="en-US" altLang="zh-TW" sz="3200" dirty="0"/>
          </a:p>
          <a:p>
            <a:endParaRPr lang="en-US" altLang="zh-TW" dirty="0"/>
          </a:p>
        </p:txBody>
      </p:sp>
      <p:sp>
        <p:nvSpPr>
          <p:cNvPr id="5" name="頁尾版面配置區 4">
            <a:extLst>
              <a:ext uri="{FF2B5EF4-FFF2-40B4-BE49-F238E27FC236}">
                <a16:creationId xmlns:a16="http://schemas.microsoft.com/office/drawing/2014/main" id="{796BB77D-2602-4E86-9E39-9E710707F39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095846A-9396-46F4-A723-51FC5F2556C9}"/>
              </a:ext>
            </a:extLst>
          </p:cNvPr>
          <p:cNvSpPr>
            <a:spLocks noGrp="1"/>
          </p:cNvSpPr>
          <p:nvPr>
            <p:ph type="sldNum" sz="quarter" idx="4"/>
          </p:nvPr>
        </p:nvSpPr>
        <p:spPr/>
        <p:txBody>
          <a:bodyPr/>
          <a:lstStyle/>
          <a:p>
            <a:fld id="{D14E9653-E941-43F1-AAD4-97DDCA7ECE97}" type="slidenum">
              <a:rPr lang="zh-TW" altLang="en-US" smtClean="0"/>
              <a:t>44</a:t>
            </a:fld>
            <a:endParaRPr lang="zh-TW" altLang="en-US"/>
          </a:p>
        </p:txBody>
      </p:sp>
      <p:pic>
        <p:nvPicPr>
          <p:cNvPr id="7" name="圖片 6">
            <a:extLst>
              <a:ext uri="{FF2B5EF4-FFF2-40B4-BE49-F238E27FC236}">
                <a16:creationId xmlns:a16="http://schemas.microsoft.com/office/drawing/2014/main" id="{C03D2178-5104-4832-B2A6-FAD7D450EE69}"/>
              </a:ext>
            </a:extLst>
          </p:cNvPr>
          <p:cNvPicPr>
            <a:picLocks noChangeAspect="1"/>
          </p:cNvPicPr>
          <p:nvPr/>
        </p:nvPicPr>
        <p:blipFill>
          <a:blip r:embed="rId3"/>
          <a:stretch>
            <a:fillRect/>
          </a:stretch>
        </p:blipFill>
        <p:spPr>
          <a:xfrm>
            <a:off x="593007" y="2708920"/>
            <a:ext cx="3978993" cy="3271074"/>
          </a:xfrm>
          <a:prstGeom prst="rect">
            <a:avLst/>
          </a:prstGeom>
        </p:spPr>
      </p:pic>
      <p:pic>
        <p:nvPicPr>
          <p:cNvPr id="8" name="圖片 7">
            <a:extLst>
              <a:ext uri="{FF2B5EF4-FFF2-40B4-BE49-F238E27FC236}">
                <a16:creationId xmlns:a16="http://schemas.microsoft.com/office/drawing/2014/main" id="{9596D103-8381-447C-934E-C6C9C56E6EA4}"/>
              </a:ext>
            </a:extLst>
          </p:cNvPr>
          <p:cNvPicPr>
            <a:picLocks noChangeAspect="1"/>
          </p:cNvPicPr>
          <p:nvPr/>
        </p:nvPicPr>
        <p:blipFill>
          <a:blip r:embed="rId4"/>
          <a:stretch>
            <a:fillRect/>
          </a:stretch>
        </p:blipFill>
        <p:spPr>
          <a:xfrm>
            <a:off x="4663205" y="2708920"/>
            <a:ext cx="4103641" cy="3348370"/>
          </a:xfrm>
          <a:prstGeom prst="rect">
            <a:avLst/>
          </a:prstGeom>
        </p:spPr>
      </p:pic>
      <p:sp>
        <p:nvSpPr>
          <p:cNvPr id="9" name="文字方塊 8">
            <a:extLst>
              <a:ext uri="{FF2B5EF4-FFF2-40B4-BE49-F238E27FC236}">
                <a16:creationId xmlns:a16="http://schemas.microsoft.com/office/drawing/2014/main" id="{9C2860D2-0298-455A-A72D-F6EB90CEF67A}"/>
              </a:ext>
            </a:extLst>
          </p:cNvPr>
          <p:cNvSpPr txBox="1"/>
          <p:nvPr/>
        </p:nvSpPr>
        <p:spPr>
          <a:xfrm>
            <a:off x="138336" y="6251521"/>
            <a:ext cx="5220073" cy="256153"/>
          </a:xfrm>
          <a:prstGeom prst="rect">
            <a:avLst/>
          </a:prstGeom>
          <a:noFill/>
        </p:spPr>
        <p:txBody>
          <a:bodyPr wrap="square" rtlCol="0">
            <a:spAutoFit/>
          </a:bodyPr>
          <a:lstStyle/>
          <a:p>
            <a:r>
              <a:rPr lang="en-US" altLang="zh-TW" sz="1050" dirty="0">
                <a:hlinkClick r:id="rId5"/>
              </a:rPr>
              <a:t>https://zh.wikipedia.org/wiki/%E5%8D%A1%E6%96%B9%E5%88%86%E4%BD%88</a:t>
            </a:r>
            <a:endParaRPr lang="zh-TW" altLang="en-US" sz="1050" dirty="0"/>
          </a:p>
        </p:txBody>
      </p:sp>
    </p:spTree>
    <p:extLst>
      <p:ext uri="{BB962C8B-B14F-4D97-AF65-F5344CB8AC3E}">
        <p14:creationId xmlns:p14="http://schemas.microsoft.com/office/powerpoint/2010/main" val="1266842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p:sp>
        <p:nvSpPr>
          <p:cNvPr id="3" name="內容版面配置區 2"/>
          <p:cNvSpPr>
            <a:spLocks noGrp="1"/>
          </p:cNvSpPr>
          <p:nvPr>
            <p:ph idx="1"/>
          </p:nvPr>
        </p:nvSpPr>
        <p:spPr/>
        <p:txBody>
          <a:bodyPr/>
          <a:lstStyle/>
          <a:p>
            <a:r>
              <a:rPr lang="en-US" altLang="zh-TW" sz="2400" dirty="0"/>
              <a:t>Chi-square distribution</a:t>
            </a:r>
            <a:endParaRPr lang="en-US" altLang="zh-TW" dirty="0"/>
          </a:p>
          <a:p>
            <a:endParaRPr lang="en-US" altLang="zh-TW" dirty="0"/>
          </a:p>
        </p:txBody>
      </p:sp>
      <p:sp>
        <p:nvSpPr>
          <p:cNvPr id="5" name="頁尾版面配置區 4">
            <a:extLst>
              <a:ext uri="{FF2B5EF4-FFF2-40B4-BE49-F238E27FC236}">
                <a16:creationId xmlns:a16="http://schemas.microsoft.com/office/drawing/2014/main" id="{796BB77D-2602-4E86-9E39-9E710707F39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095846A-9396-46F4-A723-51FC5F2556C9}"/>
              </a:ext>
            </a:extLst>
          </p:cNvPr>
          <p:cNvSpPr>
            <a:spLocks noGrp="1"/>
          </p:cNvSpPr>
          <p:nvPr>
            <p:ph type="sldNum" sz="quarter" idx="4"/>
          </p:nvPr>
        </p:nvSpPr>
        <p:spPr/>
        <p:txBody>
          <a:bodyPr/>
          <a:lstStyle/>
          <a:p>
            <a:fld id="{D14E9653-E941-43F1-AAD4-97DDCA7ECE97}" type="slidenum">
              <a:rPr lang="zh-TW" altLang="en-US" smtClean="0"/>
              <a:t>45</a:t>
            </a:fld>
            <a:endParaRPr lang="zh-TW" altLang="en-US"/>
          </a:p>
        </p:txBody>
      </p:sp>
      <p:sp>
        <p:nvSpPr>
          <p:cNvPr id="9" name="文字方塊 8">
            <a:extLst>
              <a:ext uri="{FF2B5EF4-FFF2-40B4-BE49-F238E27FC236}">
                <a16:creationId xmlns:a16="http://schemas.microsoft.com/office/drawing/2014/main" id="{9C2860D2-0298-455A-A72D-F6EB90CEF67A}"/>
              </a:ext>
            </a:extLst>
          </p:cNvPr>
          <p:cNvSpPr txBox="1"/>
          <p:nvPr/>
        </p:nvSpPr>
        <p:spPr>
          <a:xfrm>
            <a:off x="138336" y="6251521"/>
            <a:ext cx="5220073" cy="256153"/>
          </a:xfrm>
          <a:prstGeom prst="rect">
            <a:avLst/>
          </a:prstGeom>
          <a:noFill/>
        </p:spPr>
        <p:txBody>
          <a:bodyPr wrap="square" rtlCol="0">
            <a:spAutoFit/>
          </a:bodyPr>
          <a:lstStyle/>
          <a:p>
            <a:r>
              <a:rPr lang="en-US" altLang="zh-TW" sz="1050" dirty="0">
                <a:hlinkClick r:id="rId3"/>
              </a:rPr>
              <a:t>https://zh.wikipedia.org/wiki/%E5%8D%A1%E6%96%B9%E5%88%86%E4%BD%88</a:t>
            </a:r>
            <a:endParaRPr lang="zh-TW" altLang="en-US" sz="1050" dirty="0"/>
          </a:p>
        </p:txBody>
      </p:sp>
      <p:pic>
        <p:nvPicPr>
          <p:cNvPr id="4" name="圖片 3">
            <a:extLst>
              <a:ext uri="{FF2B5EF4-FFF2-40B4-BE49-F238E27FC236}">
                <a16:creationId xmlns:a16="http://schemas.microsoft.com/office/drawing/2014/main" id="{5919FDE9-C380-4118-AE7D-BD72D1D6F068}"/>
              </a:ext>
            </a:extLst>
          </p:cNvPr>
          <p:cNvPicPr>
            <a:picLocks noChangeAspect="1"/>
          </p:cNvPicPr>
          <p:nvPr/>
        </p:nvPicPr>
        <p:blipFill>
          <a:blip r:embed="rId4"/>
          <a:stretch>
            <a:fillRect/>
          </a:stretch>
        </p:blipFill>
        <p:spPr>
          <a:xfrm>
            <a:off x="457200" y="2394463"/>
            <a:ext cx="8229599" cy="3880624"/>
          </a:xfrm>
          <a:prstGeom prst="rect">
            <a:avLst/>
          </a:prstGeom>
        </p:spPr>
      </p:pic>
    </p:spTree>
    <p:extLst>
      <p:ext uri="{BB962C8B-B14F-4D97-AF65-F5344CB8AC3E}">
        <p14:creationId xmlns:p14="http://schemas.microsoft.com/office/powerpoint/2010/main" val="2305634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62880" y="3068859"/>
                <a:ext cx="8229600" cy="4411663"/>
              </a:xfrm>
            </p:spPr>
            <p:txBody>
              <a:bodyPr/>
              <a:lstStyle/>
              <a:p>
                <a:pPr marL="0" indent="0">
                  <a:buNone/>
                </a:pPr>
                <a14:m>
                  <m:oMathPara xmlns:m="http://schemas.openxmlformats.org/officeDocument/2006/math">
                    <m:oMathParaPr>
                      <m:jc m:val="left"/>
                    </m:oMathParaPr>
                    <m:oMath xmlns:m="http://schemas.openxmlformats.org/officeDocument/2006/math">
                      <m:r>
                        <a:rPr lang="zh-TW" altLang="en-US" i="1" smtClean="0">
                          <a:latin typeface="Cambria Math" panose="02040503050406030204" pitchFamily="18" charset="0"/>
                        </a:rPr>
                        <m:t>𝜂</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(0, </m:t>
                      </m:r>
                      <m:sSup>
                        <m:sSupPr>
                          <m:ctrlPr>
                            <a:rPr lang="en-US" altLang="zh-TW" b="0" i="1" smtClean="0">
                              <a:latin typeface="Cambria Math" panose="02040503050406030204" pitchFamily="18" charset="0"/>
                            </a:rPr>
                          </m:ctrlPr>
                        </m:sSupPr>
                        <m:e>
                          <m:r>
                            <a:rPr lang="zh-TW" altLang="en-US" b="0" i="1" smtClean="0">
                              <a:latin typeface="Cambria Math" panose="02040503050406030204" pitchFamily="18" charset="0"/>
                            </a:rPr>
                            <m:t>𝜎</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oMath>
                  </m:oMathPara>
                </a14:m>
                <a:endParaRPr lang="en-US" altLang="zh-TW" i="1" dirty="0">
                  <a:latin typeface="Cambria Math" panose="02040503050406030204" pitchFamily="18" charset="0"/>
                </a:endParaRPr>
              </a:p>
              <a:p>
                <a:endParaRPr lang="en-US" altLang="zh-TW" i="1" dirty="0">
                  <a:latin typeface="Cambria Math" panose="02040503050406030204" pitchFamily="18" charset="0"/>
                </a:endParaRPr>
              </a:p>
              <a:p>
                <a:pPr marL="0" indent="0">
                  <a:buNone/>
                </a:pPr>
                <a14:m>
                  <m:oMath xmlns:m="http://schemas.openxmlformats.org/officeDocument/2006/math">
                    <m:f>
                      <m:fPr>
                        <m:ctrlPr>
                          <a:rPr lang="en-US" altLang="zh-TW" i="1" smtClean="0">
                            <a:latin typeface="Cambria Math" panose="02040503050406030204" pitchFamily="18" charset="0"/>
                          </a:rPr>
                        </m:ctrlPr>
                      </m:fPr>
                      <m:num>
                        <m:nary>
                          <m:naryPr>
                            <m:chr m:val="∑"/>
                            <m:supHide m:val="on"/>
                            <m:ctrlPr>
                              <a:rPr lang="zh-TW" altLang="en-US" i="1">
                                <a:latin typeface="Cambria Math" panose="02040503050406030204" pitchFamily="18" charset="0"/>
                              </a:rPr>
                            </m:ctrlPr>
                          </m:naryPr>
                          <m:sub>
                            <m:r>
                              <m:rPr>
                                <m:brk m:alnAt="7"/>
                              </m:rPr>
                              <a:rPr lang="en-US" altLang="zh-TW" i="1">
                                <a:latin typeface="Cambria Math" panose="02040503050406030204" pitchFamily="18" charset="0"/>
                              </a:rPr>
                              <m:t>𝑟</m:t>
                            </m:r>
                          </m:sub>
                          <m:sup/>
                          <m:e>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𝑐</m:t>
                                </m:r>
                              </m:sub>
                              <m:sup/>
                              <m:e>
                                <m:sSup>
                                  <m:sSupPr>
                                    <m:ctrlPr>
                                      <a:rPr lang="en-US" altLang="zh-TW" i="1">
                                        <a:latin typeface="Cambria Math" panose="02040503050406030204" pitchFamily="18" charset="0"/>
                                      </a:rPr>
                                    </m:ctrlPr>
                                  </m:sSupPr>
                                  <m:e>
                                    <m:r>
                                      <a:rPr lang="zh-TW" altLang="en-US" i="1">
                                        <a:latin typeface="Cambria Math" panose="02040503050406030204" pitchFamily="18" charset="0"/>
                                      </a:rPr>
                                      <m:t>𝜂</m:t>
                                    </m:r>
                                  </m:e>
                                  <m:sup>
                                    <m:r>
                                      <a:rPr lang="en-US" altLang="zh-TW" i="1">
                                        <a:latin typeface="Cambria Math" panose="02040503050406030204" pitchFamily="18" charset="0"/>
                                      </a:rPr>
                                      <m:t>2</m:t>
                                    </m:r>
                                  </m:sup>
                                </m:sSup>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 </m:t>
                                </m:r>
                                <m:r>
                                  <a:rPr lang="en-US" altLang="zh-TW" i="1">
                                    <a:latin typeface="Cambria Math" panose="02040503050406030204" pitchFamily="18" charset="0"/>
                                  </a:rPr>
                                  <m:t>𝑐</m:t>
                                </m:r>
                                <m:r>
                                  <a:rPr lang="en-US" altLang="zh-TW" i="1">
                                    <a:latin typeface="Cambria Math" panose="02040503050406030204" pitchFamily="18" charset="0"/>
                                  </a:rPr>
                                  <m:t>)</m:t>
                                </m:r>
                              </m:e>
                            </m:nary>
                          </m:e>
                        </m:nary>
                      </m:num>
                      <m:den>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𝜎</m:t>
                            </m:r>
                          </m:e>
                          <m:sup>
                            <m:r>
                              <a:rPr lang="en-US" altLang="zh-TW" b="0" i="1" smtClean="0">
                                <a:latin typeface="Cambria Math" panose="02040503050406030204" pitchFamily="18" charset="0"/>
                              </a:rPr>
                              <m:t>2</m:t>
                            </m:r>
                          </m:sup>
                        </m:sSup>
                      </m:den>
                    </m:f>
                  </m:oMath>
                </a14:m>
                <a:r>
                  <a:rPr lang="zh-TW" altLang="en-US" dirty="0"/>
                  <a:t> </a:t>
                </a:r>
                <a:r>
                  <a:rPr lang="en-US" altLang="zh-TW" dirty="0"/>
                  <a:t>is a chi-squared distribution with </a:t>
                </a:r>
                <a14:m>
                  <m:oMath xmlns:m="http://schemas.openxmlformats.org/officeDocument/2006/math">
                    <m:nary>
                      <m:naryPr>
                        <m:chr m:val="∑"/>
                        <m:supHide m:val="on"/>
                        <m:ctrlPr>
                          <a:rPr lang="en-US" altLang="zh-TW" i="1" smtClean="0">
                            <a:latin typeface="Cambria Math" panose="02040503050406030204" pitchFamily="18" charset="0"/>
                          </a:rPr>
                        </m:ctrlPr>
                      </m:naryPr>
                      <m:sub>
                        <m:r>
                          <m:rPr>
                            <m:brk m:alnAt="7"/>
                          </m:rPr>
                          <a:rPr lang="en-US" altLang="zh-TW" b="0" i="1" smtClean="0">
                            <a:latin typeface="Cambria Math" panose="02040503050406030204" pitchFamily="18" charset="0"/>
                          </a:rPr>
                          <m:t>𝑟</m:t>
                        </m:r>
                      </m:sub>
                      <m:sup/>
                      <m:e>
                        <m:nary>
                          <m:naryPr>
                            <m:chr m:val="∑"/>
                            <m:supHide m:val="on"/>
                            <m:ctrlPr>
                              <a:rPr lang="en-US" altLang="zh-TW" i="1" smtClean="0">
                                <a:latin typeface="Cambria Math" panose="02040503050406030204" pitchFamily="18" charset="0"/>
                              </a:rPr>
                            </m:ctrlPr>
                          </m:naryPr>
                          <m:sub>
                            <m:r>
                              <m:rPr>
                                <m:brk m:alnAt="7"/>
                              </m:rPr>
                              <a:rPr lang="en-US" altLang="zh-TW" b="0" i="1" smtClean="0">
                                <a:latin typeface="Cambria Math" panose="02040503050406030204" pitchFamily="18" charset="0"/>
                              </a:rPr>
                              <m:t>𝑐</m:t>
                            </m:r>
                          </m:sub>
                          <m:sup/>
                          <m:e>
                            <m:r>
                              <a:rPr lang="en-US" altLang="zh-TW" b="0" i="1" smtClean="0">
                                <a:latin typeface="Cambria Math" panose="02040503050406030204" pitchFamily="18" charset="0"/>
                              </a:rPr>
                              <m:t>1</m:t>
                            </m:r>
                          </m:e>
                        </m:nary>
                      </m:e>
                    </m:nary>
                  </m:oMath>
                </a14:m>
                <a:r>
                  <a:rPr lang="zh-TW" altLang="en-US" dirty="0"/>
                  <a:t> </a:t>
                </a:r>
                <a:r>
                  <a:rPr lang="en-US" altLang="zh-TW" dirty="0"/>
                  <a:t>degrees of freedom.</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62880" y="3068859"/>
                <a:ext cx="8229600" cy="4411663"/>
              </a:xfrm>
              <a:blipFill>
                <a:blip r:embed="rId3"/>
                <a:stretch>
                  <a:fillRect/>
                </a:stretch>
              </a:blipFill>
            </p:spPr>
            <p:txBody>
              <a:bodyPr/>
              <a:lstStyle/>
              <a:p>
                <a:r>
                  <a:rPr lang="zh-TW" altLang="en-US">
                    <a:noFill/>
                  </a:rPr>
                  <a:t> </a:t>
                </a:r>
              </a:p>
            </p:txBody>
          </p:sp>
        </mc:Fallback>
      </mc:AlternateContent>
      <p:pic>
        <p:nvPicPr>
          <p:cNvPr id="5" name="圖片 5"/>
          <p:cNvPicPr>
            <a:picLocks noChangeAspect="1"/>
          </p:cNvPicPr>
          <p:nvPr/>
        </p:nvPicPr>
        <p:blipFill>
          <a:blip r:embed="rId4"/>
          <a:stretch>
            <a:fillRect/>
          </a:stretch>
        </p:blipFill>
        <p:spPr>
          <a:xfrm>
            <a:off x="728980" y="2125244"/>
            <a:ext cx="7686040" cy="562812"/>
          </a:xfrm>
          <a:prstGeom prst="rect">
            <a:avLst/>
          </a:prstGeom>
        </p:spPr>
      </p:pic>
      <p:sp>
        <p:nvSpPr>
          <p:cNvPr id="6" name="頁尾版面配置區 5">
            <a:extLst>
              <a:ext uri="{FF2B5EF4-FFF2-40B4-BE49-F238E27FC236}">
                <a16:creationId xmlns:a16="http://schemas.microsoft.com/office/drawing/2014/main" id="{6AAD087E-36E6-45AC-AEE7-E94D1DC03CF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52599F15-A0A9-4749-A300-44F78751A890}"/>
              </a:ext>
            </a:extLst>
          </p:cNvPr>
          <p:cNvSpPr>
            <a:spLocks noGrp="1"/>
          </p:cNvSpPr>
          <p:nvPr>
            <p:ph type="sldNum" sz="quarter" idx="4"/>
          </p:nvPr>
        </p:nvSpPr>
        <p:spPr/>
        <p:txBody>
          <a:bodyPr/>
          <a:lstStyle/>
          <a:p>
            <a:fld id="{D14E9653-E941-43F1-AAD4-97DDCA7ECE97}" type="slidenum">
              <a:rPr lang="zh-TW" altLang="en-US" smtClean="0"/>
              <a:t>46</a:t>
            </a:fld>
            <a:endParaRPr lang="zh-TW" altLang="en-US"/>
          </a:p>
        </p:txBody>
      </p:sp>
    </p:spTree>
    <p:extLst>
      <p:ext uri="{BB962C8B-B14F-4D97-AF65-F5344CB8AC3E}">
        <p14:creationId xmlns:p14="http://schemas.microsoft.com/office/powerpoint/2010/main" val="3948358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α</m:t>
                        </m:r>
                      </m:e>
                    </m:acc>
                    <m:r>
                      <a:rPr lang="en-US" altLang="zh-CN" b="0" i="1" smtClean="0">
                        <a:latin typeface="Cambria Math" charset="0"/>
                      </a:rPr>
                      <m:t>~</m:t>
                    </m:r>
                    <m:r>
                      <a:rPr lang="en-US" altLang="zh-CN" b="0" i="1" smtClean="0">
                        <a:latin typeface="Cambria Math" charset="0"/>
                      </a:rPr>
                      <m:t>𝑁</m:t>
                    </m:r>
                    <m:d>
                      <m:dPr>
                        <m:ctrlPr>
                          <a:rPr lang="en-US" altLang="zh-CN" b="0" i="1" smtClean="0">
                            <a:latin typeface="Cambria Math" panose="02040503050406030204" pitchFamily="18" charset="0"/>
                          </a:rPr>
                        </m:ctrlPr>
                      </m:dPr>
                      <m:e>
                        <m:r>
                          <a:rPr lang="en-US" altLang="zh-CN" b="0" i="1" smtClean="0">
                            <a:latin typeface="Cambria Math" charset="0"/>
                            <a:ea typeface="Cambria Math" charset="0"/>
                            <a:cs typeface="Cambria Math" charset="0"/>
                          </a:rPr>
                          <m:t>𝛼</m:t>
                        </m:r>
                        <m:r>
                          <a:rPr lang="en-US" altLang="zh-CN" b="0" i="1" smtClean="0">
                            <a:latin typeface="Cambria Math" charset="0"/>
                            <a:ea typeface="Cambria Math" charset="0"/>
                            <a:cs typeface="Cambria Math" charset="0"/>
                          </a:rPr>
                          <m:t>,</m:t>
                        </m:r>
                        <m:f>
                          <m:fPr>
                            <m:ctrlPr>
                              <a:rPr lang="mr-IN" altLang="zh-CN" b="0" i="1" smtClean="0">
                                <a:latin typeface="Cambria Math" panose="02040503050406030204" pitchFamily="18" charset="0"/>
                                <a:ea typeface="Cambria Math" charset="0"/>
                                <a:cs typeface="Cambria Math" charset="0"/>
                              </a:rPr>
                            </m:ctrlPr>
                          </m:fPr>
                          <m:num>
                            <m:sSup>
                              <m:sSupPr>
                                <m:ctrlPr>
                                  <a:rPr lang="mr-IN" altLang="zh-CN" b="0" i="1" smtClean="0">
                                    <a:latin typeface="Cambria Math" panose="02040503050406030204" pitchFamily="18" charset="0"/>
                                    <a:ea typeface="Cambria Math" charset="0"/>
                                    <a:cs typeface="Cambria Math" charset="0"/>
                                  </a:rPr>
                                </m:ctrlPr>
                              </m:sSupPr>
                              <m:e>
                                <m:r>
                                  <a:rPr lang="mr-IN" altLang="zh-CN" b="0" i="1" smtClean="0">
                                    <a:latin typeface="Cambria Math" charset="0"/>
                                    <a:ea typeface="Cambria Math" charset="0"/>
                                    <a:cs typeface="Cambria Math" charset="0"/>
                                  </a:rPr>
                                  <m:t>𝜎</m:t>
                                </m:r>
                              </m:e>
                              <m:sup>
                                <m:r>
                                  <a:rPr lang="en-US" altLang="zh-CN" b="0" i="1" smtClean="0">
                                    <a:latin typeface="Cambria Math" charset="0"/>
                                    <a:ea typeface="Cambria Math" charset="0"/>
                                    <a:cs typeface="Cambria Math" charset="0"/>
                                  </a:rPr>
                                  <m:t>2</m:t>
                                </m:r>
                              </m:sup>
                            </m:sSup>
                          </m:num>
                          <m:den>
                            <m:nary>
                              <m:naryPr>
                                <m:chr m:val="∑"/>
                                <m:supHide m:val="on"/>
                                <m:ctrlPr>
                                  <a:rPr lang="mr-IN" altLang="zh-CN" b="0" i="1" smtClean="0">
                                    <a:latin typeface="Cambria Math" panose="02040503050406030204" pitchFamily="18" charset="0"/>
                                    <a:ea typeface="Cambria Math" charset="0"/>
                                    <a:cs typeface="Cambria Math" charset="0"/>
                                  </a:rPr>
                                </m:ctrlPr>
                              </m:naryPr>
                              <m:sub>
                                <m:r>
                                  <m:rPr>
                                    <m:brk m:alnAt="7"/>
                                  </m:rPr>
                                  <a:rPr lang="en-US" altLang="zh-CN" b="0" i="1" smtClean="0">
                                    <a:latin typeface="Cambria Math" charset="0"/>
                                    <a:ea typeface="Cambria Math" charset="0"/>
                                    <a:cs typeface="Cambria Math" charset="0"/>
                                  </a:rPr>
                                  <m:t>𝑟</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𝑅</m:t>
                                </m:r>
                              </m:sub>
                              <m:sup/>
                              <m:e>
                                <m:nary>
                                  <m:naryPr>
                                    <m:chr m:val="∑"/>
                                    <m:supHide m:val="on"/>
                                    <m:ctrlPr>
                                      <a:rPr lang="mr-IN" altLang="zh-CN" b="0" i="1" smtClean="0">
                                        <a:latin typeface="Cambria Math" panose="02040503050406030204" pitchFamily="18" charset="0"/>
                                        <a:ea typeface="Cambria Math" charset="0"/>
                                        <a:cs typeface="Cambria Math" charset="0"/>
                                      </a:rPr>
                                    </m:ctrlPr>
                                  </m:naryPr>
                                  <m:sub>
                                    <m:r>
                                      <m:rPr>
                                        <m:brk m:alnAt="7"/>
                                      </m:rPr>
                                      <a:rPr lang="en-US" altLang="zh-CN" b="0" i="1" smtClean="0">
                                        <a:latin typeface="Cambria Math" charset="0"/>
                                        <a:ea typeface="Cambria Math" charset="0"/>
                                        <a:cs typeface="Cambria Math" charset="0"/>
                                      </a:rPr>
                                      <m:t>𝑐</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𝐶</m:t>
                                    </m:r>
                                  </m:sub>
                                  <m:sup/>
                                  <m:e>
                                    <m:sSup>
                                      <m:sSupPr>
                                        <m:ctrlPr>
                                          <a:rPr lang="mr-IN" altLang="zh-CN" b="0" i="1" smtClean="0">
                                            <a:latin typeface="Cambria Math" panose="02040503050406030204" pitchFamily="18" charset="0"/>
                                            <a:ea typeface="Cambria Math" charset="0"/>
                                            <a:cs typeface="Cambria Math" charset="0"/>
                                          </a:rPr>
                                        </m:ctrlPr>
                                      </m:sSupPr>
                                      <m:e>
                                        <m:r>
                                          <a:rPr lang="en-US" altLang="zh-CN" b="0" i="1" smtClean="0">
                                            <a:latin typeface="Cambria Math" charset="0"/>
                                            <a:ea typeface="Cambria Math" charset="0"/>
                                            <a:cs typeface="Cambria Math" charset="0"/>
                                          </a:rPr>
                                          <m:t>𝑟</m:t>
                                        </m:r>
                                      </m:e>
                                      <m:sup>
                                        <m:r>
                                          <a:rPr lang="en-US" altLang="zh-CN" b="0" i="1" smtClean="0">
                                            <a:latin typeface="Cambria Math" charset="0"/>
                                            <a:ea typeface="Cambria Math" charset="0"/>
                                            <a:cs typeface="Cambria Math" charset="0"/>
                                          </a:rPr>
                                          <m:t>2</m:t>
                                        </m:r>
                                      </m:sup>
                                    </m:sSup>
                                  </m:e>
                                </m:nary>
                              </m:e>
                            </m:nary>
                          </m:den>
                        </m:f>
                      </m:e>
                    </m:d>
                  </m:oMath>
                </a14:m>
                <a:endParaRPr lang="en-US" altLang="zh-CN" b="0" dirty="0">
                  <a:ea typeface="Cambria Math" charset="0"/>
                  <a:cs typeface="Cambria Math" charset="0"/>
                </a:endParaRPr>
              </a:p>
              <a:p>
                <a14:m>
                  <m:oMath xmlns:m="http://schemas.openxmlformats.org/officeDocument/2006/math">
                    <m:f>
                      <m:fPr>
                        <m:ctrlPr>
                          <a:rPr lang="mr-IN" altLang="zh-CN" i="1" smtClean="0">
                            <a:latin typeface="Cambria Math" panose="02040503050406030204" pitchFamily="18" charset="0"/>
                          </a:rPr>
                        </m:ctrlPr>
                      </m:fPr>
                      <m:num>
                        <m:r>
                          <a:rPr lang="en-US" altLang="zh-CN" b="0" i="1" smtClean="0">
                            <a:latin typeface="Cambria Math" charset="0"/>
                          </a:rPr>
                          <m:t>(</m:t>
                        </m:r>
                        <m:acc>
                          <m:accPr>
                            <m:chr m:val="̂"/>
                            <m:ctrlPr>
                              <a:rPr lang="mr-IN" altLang="zh-CN" i="1" smtClean="0">
                                <a:latin typeface="Cambria Math" panose="02040503050406030204" pitchFamily="18" charset="0"/>
                              </a:rPr>
                            </m:ctrlPr>
                          </m:accPr>
                          <m:e>
                            <m:r>
                              <a:rPr lang="mr-IN" altLang="zh-CN" i="1" smtClean="0">
                                <a:latin typeface="Cambria Math" charset="0"/>
                                <a:ea typeface="Cambria Math" charset="0"/>
                                <a:cs typeface="Cambria Math" charset="0"/>
                              </a:rPr>
                              <m:t>𝛼</m:t>
                            </m:r>
                          </m:e>
                        </m:acc>
                        <m:r>
                          <a:rPr lang="en-US" altLang="zh-CN" b="0" i="1" smtClean="0">
                            <a:latin typeface="Cambria Math" charset="0"/>
                          </a:rPr>
                          <m:t>−</m:t>
                        </m:r>
                        <m:r>
                          <a:rPr lang="en-US" altLang="zh-CN" b="0" i="1" smtClean="0">
                            <a:latin typeface="Cambria Math" charset="0"/>
                            <a:ea typeface="Cambria Math" charset="0"/>
                            <a:cs typeface="Cambria Math" charset="0"/>
                          </a:rPr>
                          <m:t>𝛼</m:t>
                        </m:r>
                        <m:r>
                          <a:rPr lang="en-US" altLang="zh-CN" b="0" i="1" smtClean="0">
                            <a:latin typeface="Cambria Math" charset="0"/>
                            <a:ea typeface="Cambria Math" charset="0"/>
                            <a:cs typeface="Cambria Math" charset="0"/>
                          </a:rPr>
                          <m:t>)</m:t>
                        </m:r>
                        <m:rad>
                          <m:radPr>
                            <m:degHide m:val="on"/>
                            <m:ctrlPr>
                              <a:rPr lang="en-US" altLang="zh-CN" b="0" i="1" smtClean="0">
                                <a:latin typeface="Cambria Math" panose="02040503050406030204" pitchFamily="18" charset="0"/>
                                <a:ea typeface="Cambria Math" charset="0"/>
                                <a:cs typeface="Cambria Math" charset="0"/>
                              </a:rPr>
                            </m:ctrlPr>
                          </m:radPr>
                          <m:deg/>
                          <m:e>
                            <m:nary>
                              <m:naryPr>
                                <m:chr m:val="∑"/>
                                <m:supHide m:val="on"/>
                                <m:ctrlPr>
                                  <a:rPr lang="mr-IN" altLang="zh-CN" i="1">
                                    <a:latin typeface="Cambria Math" panose="02040503050406030204" pitchFamily="18" charset="0"/>
                                    <a:ea typeface="Cambria Math" charset="0"/>
                                    <a:cs typeface="Cambria Math" charset="0"/>
                                  </a:rPr>
                                </m:ctrlPr>
                              </m:naryPr>
                              <m:sub>
                                <m:r>
                                  <m:rPr>
                                    <m:brk m:alnAt="7"/>
                                  </m:rPr>
                                  <a:rPr lang="en-US" altLang="zh-CN" i="1">
                                    <a:latin typeface="Cambria Math" charset="0"/>
                                    <a:ea typeface="Cambria Math" charset="0"/>
                                    <a:cs typeface="Cambria Math" charset="0"/>
                                  </a:rPr>
                                  <m:t>𝑟</m:t>
                                </m:r>
                                <m:r>
                                  <a:rPr lang="en-US" altLang="zh-CN" i="1">
                                    <a:latin typeface="Cambria Math" charset="0"/>
                                    <a:ea typeface="Cambria Math" charset="0"/>
                                    <a:cs typeface="Cambria Math" charset="0"/>
                                  </a:rPr>
                                  <m:t>∈</m:t>
                                </m:r>
                                <m:r>
                                  <a:rPr lang="en-US" altLang="zh-CN" i="1">
                                    <a:latin typeface="Cambria Math" charset="0"/>
                                    <a:ea typeface="Cambria Math" charset="0"/>
                                    <a:cs typeface="Cambria Math" charset="0"/>
                                  </a:rPr>
                                  <m:t>𝑅</m:t>
                                </m:r>
                              </m:sub>
                              <m:sup/>
                              <m:e>
                                <m:nary>
                                  <m:naryPr>
                                    <m:chr m:val="∑"/>
                                    <m:supHide m:val="on"/>
                                    <m:ctrlPr>
                                      <a:rPr lang="mr-IN" altLang="zh-CN" i="1">
                                        <a:latin typeface="Cambria Math" panose="02040503050406030204" pitchFamily="18" charset="0"/>
                                        <a:ea typeface="Cambria Math" charset="0"/>
                                        <a:cs typeface="Cambria Math" charset="0"/>
                                      </a:rPr>
                                    </m:ctrlPr>
                                  </m:naryPr>
                                  <m:sub>
                                    <m:r>
                                      <m:rPr>
                                        <m:brk m:alnAt="7"/>
                                      </m:rPr>
                                      <a:rPr lang="en-US" altLang="zh-CN" i="1">
                                        <a:latin typeface="Cambria Math" charset="0"/>
                                        <a:ea typeface="Cambria Math" charset="0"/>
                                        <a:cs typeface="Cambria Math" charset="0"/>
                                      </a:rPr>
                                      <m:t>𝑐</m:t>
                                    </m:r>
                                    <m:r>
                                      <a:rPr lang="en-US" altLang="zh-CN" i="1">
                                        <a:latin typeface="Cambria Math" charset="0"/>
                                        <a:ea typeface="Cambria Math" charset="0"/>
                                        <a:cs typeface="Cambria Math" charset="0"/>
                                      </a:rPr>
                                      <m:t>∈</m:t>
                                    </m:r>
                                    <m:r>
                                      <a:rPr lang="en-US" altLang="zh-CN" i="1">
                                        <a:latin typeface="Cambria Math" charset="0"/>
                                        <a:ea typeface="Cambria Math" charset="0"/>
                                        <a:cs typeface="Cambria Math" charset="0"/>
                                      </a:rPr>
                                      <m:t>𝐶</m:t>
                                    </m:r>
                                  </m:sub>
                                  <m:sup/>
                                  <m:e>
                                    <m:sSup>
                                      <m:sSupPr>
                                        <m:ctrlPr>
                                          <a:rPr lang="mr-IN" altLang="zh-CN" i="1">
                                            <a:latin typeface="Cambria Math" panose="02040503050406030204" pitchFamily="18" charset="0"/>
                                            <a:ea typeface="Cambria Math" charset="0"/>
                                            <a:cs typeface="Cambria Math" charset="0"/>
                                          </a:rPr>
                                        </m:ctrlPr>
                                      </m:sSupPr>
                                      <m:e>
                                        <m:r>
                                          <a:rPr lang="en-US" altLang="zh-CN" i="1">
                                            <a:latin typeface="Cambria Math" charset="0"/>
                                            <a:ea typeface="Cambria Math" charset="0"/>
                                            <a:cs typeface="Cambria Math" charset="0"/>
                                          </a:rPr>
                                          <m:t>𝑟</m:t>
                                        </m:r>
                                      </m:e>
                                      <m:sup>
                                        <m:r>
                                          <a:rPr lang="en-US" altLang="zh-CN" i="1">
                                            <a:latin typeface="Cambria Math" charset="0"/>
                                            <a:ea typeface="Cambria Math" charset="0"/>
                                            <a:cs typeface="Cambria Math" charset="0"/>
                                          </a:rPr>
                                          <m:t>2</m:t>
                                        </m:r>
                                      </m:sup>
                                    </m:sSup>
                                  </m:e>
                                </m:nary>
                              </m:e>
                            </m:nary>
                          </m:e>
                        </m:rad>
                      </m:num>
                      <m:den>
                        <m:r>
                          <a:rPr lang="mr-IN" altLang="zh-CN" i="1" smtClean="0">
                            <a:latin typeface="Cambria Math" charset="0"/>
                            <a:ea typeface="Cambria Math" charset="0"/>
                            <a:cs typeface="Cambria Math" charset="0"/>
                          </a:rPr>
                          <m:t>𝜎</m:t>
                        </m:r>
                      </m:den>
                    </m:f>
                    <m:r>
                      <a:rPr lang="en-US" altLang="zh-CN" b="0" i="1" smtClean="0">
                        <a:latin typeface="Cambria Math" charset="0"/>
                      </a:rPr>
                      <m:t>~</m:t>
                    </m:r>
                    <m:r>
                      <a:rPr lang="en-US" altLang="zh-CN" b="0" i="1" smtClean="0">
                        <a:latin typeface="Cambria Math" charset="0"/>
                      </a:rPr>
                      <m:t>𝑁</m:t>
                    </m:r>
                    <m:r>
                      <a:rPr lang="en-US" altLang="zh-CN" b="0" i="1" smtClean="0">
                        <a:latin typeface="Cambria Math" charset="0"/>
                      </a:rPr>
                      <m:t>(0,1)</m:t>
                    </m:r>
                  </m:oMath>
                </a14:m>
                <a:endParaRPr lang="en-US" altLang="zh-CN" dirty="0"/>
              </a:p>
              <a:p>
                <a:endParaRPr lang="en-US" altLang="zh-CN" dirty="0"/>
              </a:p>
              <a:p>
                <a:endParaRPr lang="en-US" altLang="zh-CN" dirty="0"/>
              </a:p>
              <a:p>
                <a:r>
                  <a:rPr lang="zh-CN" altLang="en-US" dirty="0"/>
                  <a:t> </a:t>
                </a:r>
                <a:r>
                  <a:rPr lang="en-US" altLang="zh-TW" dirty="0"/>
                  <a:t>is a chi-squared distribution with 3 degrees of freedom.</a:t>
                </a:r>
                <a:endParaRPr lang="zh-TW" altLang="en-US" dirty="0"/>
              </a:p>
              <a:p>
                <a:endParaRPr lang="en-US" altLang="zh-TW" dirty="0"/>
              </a:p>
              <a:p>
                <a:endParaRPr lang="en-US" altLang="zh-TW" dirty="0"/>
              </a:p>
              <a:p>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b="-691"/>
                </a:stretch>
              </a:blipFill>
            </p:spPr>
            <p:txBody>
              <a:bodyPr/>
              <a:lstStyle/>
              <a:p>
                <a:r>
                  <a:rPr lang="en-US">
                    <a:noFill/>
                  </a:rPr>
                  <a:t> </a:t>
                </a:r>
              </a:p>
            </p:txBody>
          </p:sp>
        </mc:Fallback>
      </mc:AlternateContent>
      <p:pic>
        <p:nvPicPr>
          <p:cNvPr id="5" name="圖片 4"/>
          <p:cNvPicPr>
            <a:picLocks noChangeAspect="1"/>
          </p:cNvPicPr>
          <p:nvPr/>
        </p:nvPicPr>
        <p:blipFill>
          <a:blip r:embed="rId4"/>
          <a:stretch>
            <a:fillRect/>
          </a:stretch>
        </p:blipFill>
        <p:spPr>
          <a:xfrm>
            <a:off x="1138911" y="4437112"/>
            <a:ext cx="6850303" cy="576064"/>
          </a:xfrm>
          <a:prstGeom prst="rect">
            <a:avLst/>
          </a:prstGeom>
        </p:spPr>
      </p:pic>
      <p:sp>
        <p:nvSpPr>
          <p:cNvPr id="6" name="頁尾版面配置區 5">
            <a:extLst>
              <a:ext uri="{FF2B5EF4-FFF2-40B4-BE49-F238E27FC236}">
                <a16:creationId xmlns:a16="http://schemas.microsoft.com/office/drawing/2014/main" id="{C43FD407-36DC-4C8A-B973-61A3EA7DECE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48509BE3-927A-4443-9B82-06755CA5D728}"/>
              </a:ext>
            </a:extLst>
          </p:cNvPr>
          <p:cNvSpPr>
            <a:spLocks noGrp="1"/>
          </p:cNvSpPr>
          <p:nvPr>
            <p:ph type="sldNum" sz="quarter" idx="4"/>
          </p:nvPr>
        </p:nvSpPr>
        <p:spPr/>
        <p:txBody>
          <a:bodyPr/>
          <a:lstStyle/>
          <a:p>
            <a:fld id="{D14E9653-E941-43F1-AAD4-97DDCA7ECE97}" type="slidenum">
              <a:rPr lang="zh-TW" altLang="en-US" smtClean="0"/>
              <a:t>47</a:t>
            </a:fld>
            <a:endParaRPr lang="zh-TW" altLang="en-US"/>
          </a:p>
        </p:txBody>
      </p:sp>
      <p:pic>
        <p:nvPicPr>
          <p:cNvPr id="4" name="圖片 3">
            <a:extLst>
              <a:ext uri="{FF2B5EF4-FFF2-40B4-BE49-F238E27FC236}">
                <a16:creationId xmlns:a16="http://schemas.microsoft.com/office/drawing/2014/main" id="{F486E954-8F37-4235-9482-10EECD003B14}"/>
              </a:ext>
            </a:extLst>
          </p:cNvPr>
          <p:cNvPicPr>
            <a:picLocks noChangeAspect="1"/>
          </p:cNvPicPr>
          <p:nvPr/>
        </p:nvPicPr>
        <p:blipFill>
          <a:blip r:embed="rId5"/>
          <a:stretch>
            <a:fillRect/>
          </a:stretch>
        </p:blipFill>
        <p:spPr>
          <a:xfrm>
            <a:off x="5808851" y="2041525"/>
            <a:ext cx="2278825" cy="977957"/>
          </a:xfrm>
          <a:prstGeom prst="rect">
            <a:avLst/>
          </a:prstGeom>
        </p:spPr>
      </p:pic>
    </p:spTree>
    <p:extLst>
      <p:ext uri="{BB962C8B-B14F-4D97-AF65-F5344CB8AC3E}">
        <p14:creationId xmlns:p14="http://schemas.microsoft.com/office/powerpoint/2010/main" val="3359785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8.3 Sloped Facet Parameter and Error Estimation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83568" y="3212976"/>
                <a:ext cx="8229600" cy="4411663"/>
              </a:xfrm>
            </p:spPr>
            <p:txBody>
              <a:bodyPr/>
              <a:lstStyle/>
              <a:p>
                <a:r>
                  <a:rPr lang="en-US" altLang="zh-TW" dirty="0"/>
                  <a:t> </a:t>
                </a:r>
                <a14:m>
                  <m:oMath xmlns:m="http://schemas.openxmlformats.org/officeDocument/2006/math">
                    <m:sSup>
                      <m:sSupPr>
                        <m:ctrlPr>
                          <a:rPr lang="en-US" altLang="zh-TW" i="1">
                            <a:latin typeface="Cambria Math" panose="02040503050406030204" pitchFamily="18" charset="0"/>
                          </a:rPr>
                        </m:ctrlPr>
                      </m:sSupPr>
                      <m:e>
                        <m:r>
                          <m:rPr>
                            <m:sty m:val="p"/>
                          </m:rPr>
                          <a:rPr lang="zh-TW" altLang="en-US">
                            <a:latin typeface="Cambria Math" panose="02040503050406030204" pitchFamily="18" charset="0"/>
                          </a:rPr>
                          <m:t>ε</m:t>
                        </m:r>
                      </m:e>
                      <m:sup>
                        <m:r>
                          <a:rPr lang="en-US" altLang="zh-TW">
                            <a:latin typeface="Cambria Math" panose="02040503050406030204" pitchFamily="18" charset="0"/>
                          </a:rPr>
                          <m:t>2</m:t>
                        </m:r>
                      </m:sup>
                    </m:sSup>
                    <m:r>
                      <a:rPr lang="en-US" altLang="zh-TW">
                        <a:latin typeface="Cambria Math" panose="02040503050406030204" pitchFamily="18" charset="0"/>
                      </a:rPr>
                      <m:t>/</m:t>
                    </m:r>
                    <m:sSup>
                      <m:sSupPr>
                        <m:ctrlPr>
                          <a:rPr lang="en-US" altLang="zh-TW" i="1">
                            <a:latin typeface="Cambria Math" panose="02040503050406030204" pitchFamily="18" charset="0"/>
                          </a:rPr>
                        </m:ctrlPr>
                      </m:sSupPr>
                      <m:e>
                        <m:r>
                          <m:rPr>
                            <m:sty m:val="p"/>
                          </m:rPr>
                          <a:rPr lang="zh-TW" altLang="en-US">
                            <a:latin typeface="Cambria Math" panose="02040503050406030204" pitchFamily="18" charset="0"/>
                          </a:rPr>
                          <m:t>σ</m:t>
                        </m:r>
                      </m:e>
                      <m:sup>
                        <m:r>
                          <a:rPr lang="en-US" altLang="zh-TW">
                            <a:latin typeface="Cambria Math" panose="02040503050406030204" pitchFamily="18" charset="0"/>
                          </a:rPr>
                          <m:t>2</m:t>
                        </m:r>
                      </m:sup>
                    </m:sSup>
                  </m:oMath>
                </a14:m>
                <a:r>
                  <a:rPr lang="zh-TW" altLang="en-US" dirty="0"/>
                  <a:t> </a:t>
                </a:r>
                <a:r>
                  <a:rPr lang="en-US" altLang="zh-TW" dirty="0"/>
                  <a:t>is distributed as a chi-squared variate with </a:t>
                </a:r>
                <a14:m>
                  <m:oMath xmlns:m="http://schemas.openxmlformats.org/officeDocument/2006/math">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c</m:t>
                            </m:r>
                          </m:sub>
                          <m:sup/>
                          <m:e>
                            <m:r>
                              <a:rPr lang="en-US" altLang="zh-TW">
                                <a:latin typeface="Cambria Math" panose="02040503050406030204" pitchFamily="18" charset="0"/>
                              </a:rPr>
                              <m:t>1</m:t>
                            </m:r>
                          </m:e>
                        </m:nary>
                      </m:e>
                    </m:nary>
                    <m:r>
                      <a:rPr lang="en-US" altLang="zh-TW">
                        <a:latin typeface="Cambria Math" panose="02040503050406030204" pitchFamily="18" charset="0"/>
                      </a:rPr>
                      <m:t>−3</m:t>
                    </m:r>
                  </m:oMath>
                </a14:m>
                <a:r>
                  <a:rPr lang="zh-TW" altLang="en-US" dirty="0"/>
                  <a:t> </a:t>
                </a:r>
                <a:r>
                  <a:rPr lang="en-US" altLang="zh-TW" dirty="0"/>
                  <a:t>degrees of freedom.</a:t>
                </a:r>
              </a:p>
              <a:p>
                <a:endParaRPr lang="en-US" altLang="zh-TW" dirty="0"/>
              </a:p>
              <a:p>
                <a:r>
                  <a:rPr lang="en-US" altLang="zh-TW" dirty="0">
                    <a:solidFill>
                      <a:schemeClr val="tx1"/>
                    </a:solidFill>
                  </a:rPr>
                  <a:t>This means that </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a:solidFill>
                              <a:schemeClr val="tx1"/>
                            </a:solidFill>
                            <a:latin typeface="Cambria Math" panose="02040503050406030204" pitchFamily="18" charset="0"/>
                          </a:rPr>
                          <m:t>ε</m:t>
                        </m:r>
                      </m:e>
                      <m:sup>
                        <m:r>
                          <a:rPr lang="en-US" altLang="zh-TW">
                            <a:solidFill>
                              <a:schemeClr val="tx1"/>
                            </a:solidFill>
                            <a:latin typeface="Cambria Math" panose="02040503050406030204" pitchFamily="18" charset="0"/>
                          </a:rPr>
                          <m:t>2</m:t>
                        </m:r>
                      </m:sup>
                    </m:sSup>
                    <m:r>
                      <a:rPr lang="en-US" altLang="zh-TW">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m:t>
                    </m:r>
                    <m:nary>
                      <m:naryPr>
                        <m:chr m:val="∑"/>
                        <m:supHide m:val="on"/>
                        <m:ctrlPr>
                          <a:rPr lang="en-US" altLang="zh-TW" i="1">
                            <a:solidFill>
                              <a:schemeClr val="tx1"/>
                            </a:solidFill>
                            <a:latin typeface="Cambria Math" panose="02040503050406030204" pitchFamily="18" charset="0"/>
                          </a:rPr>
                        </m:ctrlPr>
                      </m:naryPr>
                      <m:sub>
                        <m:r>
                          <m:rPr>
                            <m:sty m:val="p"/>
                            <m:brk m:alnAt="7"/>
                          </m:rPr>
                          <a:rPr lang="en-US" altLang="zh-TW">
                            <a:solidFill>
                              <a:schemeClr val="tx1"/>
                            </a:solidFill>
                            <a:latin typeface="Cambria Math" panose="02040503050406030204" pitchFamily="18" charset="0"/>
                          </a:rPr>
                          <m:t>r</m:t>
                        </m:r>
                      </m:sub>
                      <m:sup/>
                      <m:e>
                        <m:nary>
                          <m:naryPr>
                            <m:chr m:val="∑"/>
                            <m:supHide m:val="on"/>
                            <m:ctrlPr>
                              <a:rPr lang="en-US" altLang="zh-TW" i="1">
                                <a:solidFill>
                                  <a:schemeClr val="tx1"/>
                                </a:solidFill>
                                <a:latin typeface="Cambria Math" panose="02040503050406030204" pitchFamily="18" charset="0"/>
                              </a:rPr>
                            </m:ctrlPr>
                          </m:naryPr>
                          <m:sub>
                            <m:r>
                              <m:rPr>
                                <m:sty m:val="p"/>
                                <m:brk m:alnAt="7"/>
                              </m:rPr>
                              <a:rPr lang="en-US" altLang="zh-TW">
                                <a:solidFill>
                                  <a:schemeClr val="tx1"/>
                                </a:solidFill>
                                <a:latin typeface="Cambria Math" panose="02040503050406030204" pitchFamily="18" charset="0"/>
                              </a:rPr>
                              <m:t>c</m:t>
                            </m:r>
                          </m:sub>
                          <m:sup/>
                          <m:e>
                            <m:r>
                              <a:rPr lang="en-US" altLang="zh-TW">
                                <a:solidFill>
                                  <a:schemeClr val="tx1"/>
                                </a:solidFill>
                                <a:latin typeface="Cambria Math" panose="02040503050406030204" pitchFamily="18" charset="0"/>
                              </a:rPr>
                              <m:t>1</m:t>
                            </m:r>
                          </m:e>
                        </m:nary>
                      </m:e>
                    </m:nary>
                    <m:r>
                      <a:rPr lang="en-US" altLang="zh-TW">
                        <a:solidFill>
                          <a:schemeClr val="tx1"/>
                        </a:solidFill>
                        <a:latin typeface="Cambria Math" panose="02040503050406030204" pitchFamily="18" charset="0"/>
                      </a:rPr>
                      <m:t>−3)</m:t>
                    </m:r>
                  </m:oMath>
                </a14:m>
                <a:r>
                  <a:rPr lang="en-US" altLang="zh-TW" dirty="0">
                    <a:solidFill>
                      <a:schemeClr val="tx1"/>
                    </a:solidFill>
                  </a:rPr>
                  <a:t> can be used as an unbiased estimator for </a:t>
                </a:r>
                <a14:m>
                  <m:oMath xmlns:m="http://schemas.openxmlformats.org/officeDocument/2006/math">
                    <m:sSup>
                      <m:sSupPr>
                        <m:ctrlPr>
                          <a:rPr lang="en-US" altLang="zh-TW" i="1">
                            <a:solidFill>
                              <a:schemeClr val="tx1"/>
                            </a:solidFill>
                            <a:latin typeface="Cambria Math" panose="02040503050406030204" pitchFamily="18" charset="0"/>
                          </a:rPr>
                        </m:ctrlPr>
                      </m:sSupPr>
                      <m:e>
                        <m:r>
                          <a:rPr lang="zh-TW" altLang="en-US" i="1">
                            <a:solidFill>
                              <a:schemeClr val="tx1"/>
                            </a:solidFill>
                            <a:latin typeface="Cambria Math" panose="02040503050406030204" pitchFamily="18" charset="0"/>
                          </a:rPr>
                          <m:t>𝜎</m:t>
                        </m:r>
                      </m:e>
                      <m:sup>
                        <m:r>
                          <a:rPr lang="en-US" altLang="zh-TW" i="1">
                            <a:solidFill>
                              <a:schemeClr val="tx1"/>
                            </a:solidFill>
                            <a:latin typeface="Cambria Math" panose="02040503050406030204" pitchFamily="18" charset="0"/>
                          </a:rPr>
                          <m:t>2</m:t>
                        </m:r>
                      </m:sup>
                    </m:sSup>
                  </m:oMath>
                </a14:m>
                <a:endParaRPr lang="zh-TW" altLang="en-US"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83568" y="3212976"/>
                <a:ext cx="8229600" cy="4411663"/>
              </a:xfrm>
              <a:blipFill>
                <a:blip r:embed="rId3"/>
                <a:stretch>
                  <a:fillRect l="-741" t="-1796" r="-2444"/>
                </a:stretch>
              </a:blipFill>
            </p:spPr>
            <p:txBody>
              <a:bodyPr/>
              <a:lstStyle/>
              <a:p>
                <a:r>
                  <a:rPr lang="zh-TW" altLang="en-US">
                    <a:noFill/>
                  </a:rPr>
                  <a:t> </a:t>
                </a:r>
              </a:p>
            </p:txBody>
          </p:sp>
        </mc:Fallback>
      </mc:AlternateContent>
      <p:pic>
        <p:nvPicPr>
          <p:cNvPr id="5" name="圖片 5"/>
          <p:cNvPicPr>
            <a:picLocks noChangeAspect="1"/>
          </p:cNvPicPr>
          <p:nvPr/>
        </p:nvPicPr>
        <p:blipFill>
          <a:blip r:embed="rId4"/>
          <a:stretch>
            <a:fillRect/>
          </a:stretch>
        </p:blipFill>
        <p:spPr>
          <a:xfrm>
            <a:off x="717239" y="2130895"/>
            <a:ext cx="7920235" cy="579961"/>
          </a:xfrm>
          <a:prstGeom prst="rect">
            <a:avLst/>
          </a:prstGeom>
        </p:spPr>
      </p:pic>
      <p:sp>
        <p:nvSpPr>
          <p:cNvPr id="6" name="頁尾版面配置區 5">
            <a:extLst>
              <a:ext uri="{FF2B5EF4-FFF2-40B4-BE49-F238E27FC236}">
                <a16:creationId xmlns:a16="http://schemas.microsoft.com/office/drawing/2014/main" id="{129B89F6-39A5-475E-9B30-38BE5051A47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5EB0A9B9-ED82-4A7E-A4FA-FCA34E7756F0}"/>
              </a:ext>
            </a:extLst>
          </p:cNvPr>
          <p:cNvSpPr>
            <a:spLocks noGrp="1"/>
          </p:cNvSpPr>
          <p:nvPr>
            <p:ph type="sldNum" sz="quarter" idx="4"/>
          </p:nvPr>
        </p:nvSpPr>
        <p:spPr/>
        <p:txBody>
          <a:bodyPr/>
          <a:lstStyle/>
          <a:p>
            <a:fld id="{D14E9653-E941-43F1-AAD4-97DDCA7ECE97}" type="slidenum">
              <a:rPr lang="zh-TW" altLang="en-US" smtClean="0"/>
              <a:t>48</a:t>
            </a:fld>
            <a:endParaRPr lang="zh-TW" altLang="en-US"/>
          </a:p>
        </p:txBody>
      </p:sp>
    </p:spTree>
    <p:extLst>
      <p:ext uri="{BB962C8B-B14F-4D97-AF65-F5344CB8AC3E}">
        <p14:creationId xmlns:p14="http://schemas.microsoft.com/office/powerpoint/2010/main" val="166276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8.1 Introduction</a:t>
            </a:r>
            <a:endParaRPr lang="zh-TW" altLang="en-US" dirty="0"/>
          </a:p>
        </p:txBody>
      </p:sp>
      <p:sp>
        <p:nvSpPr>
          <p:cNvPr id="3" name="內容版面配置區 2"/>
          <p:cNvSpPr>
            <a:spLocks noGrp="1"/>
          </p:cNvSpPr>
          <p:nvPr>
            <p:ph idx="1"/>
          </p:nvPr>
        </p:nvSpPr>
        <p:spPr/>
        <p:txBody>
          <a:bodyPr/>
          <a:lstStyle/>
          <a:p>
            <a:r>
              <a:rPr lang="en-US" altLang="zh-TW" sz="2800" dirty="0"/>
              <a:t>To actually carry out the processing with the observed digital image requires a model describes what the general form of the surface would be in the neighborhood of any pixel </a:t>
            </a:r>
          </a:p>
          <a:p>
            <a:endParaRPr lang="zh-TW" altLang="en-US" dirty="0"/>
          </a:p>
        </p:txBody>
      </p:sp>
      <p:sp>
        <p:nvSpPr>
          <p:cNvPr id="5" name="頁尾版面配置區 4">
            <a:extLst>
              <a:ext uri="{FF2B5EF4-FFF2-40B4-BE49-F238E27FC236}">
                <a16:creationId xmlns:a16="http://schemas.microsoft.com/office/drawing/2014/main" id="{5C600D08-390C-4021-869B-3E0294AFD77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BBECE17-4E49-4C77-81AA-9672ABA80AAC}"/>
              </a:ext>
            </a:extLst>
          </p:cNvPr>
          <p:cNvSpPr>
            <a:spLocks noGrp="1"/>
          </p:cNvSpPr>
          <p:nvPr>
            <p:ph type="sldNum" sz="quarter" idx="4"/>
          </p:nvPr>
        </p:nvSpPr>
        <p:spPr/>
        <p:txBody>
          <a:bodyPr/>
          <a:lstStyle/>
          <a:p>
            <a:fld id="{D14E9653-E941-43F1-AAD4-97DDCA7ECE97}" type="slidenum">
              <a:rPr lang="zh-TW" altLang="en-US" smtClean="0"/>
              <a:t>4</a:t>
            </a:fld>
            <a:endParaRPr lang="zh-TW" altLang="en-US"/>
          </a:p>
        </p:txBody>
      </p:sp>
      <p:pic>
        <p:nvPicPr>
          <p:cNvPr id="4" name="圖片 6" descr="一張含有 坐, 桌, 球, 差異 的圖片&#10;&#10;描述是以非常高的可信度產生">
            <a:extLst>
              <a:ext uri="{FF2B5EF4-FFF2-40B4-BE49-F238E27FC236}">
                <a16:creationId xmlns:a16="http://schemas.microsoft.com/office/drawing/2014/main" id="{BC12BD3A-88A5-4C2A-AF8C-1921C8E97CBC}"/>
              </a:ext>
            </a:extLst>
          </p:cNvPr>
          <p:cNvPicPr>
            <a:picLocks noChangeAspect="1"/>
          </p:cNvPicPr>
          <p:nvPr/>
        </p:nvPicPr>
        <p:blipFill>
          <a:blip r:embed="rId3"/>
          <a:stretch>
            <a:fillRect/>
          </a:stretch>
        </p:blipFill>
        <p:spPr>
          <a:xfrm>
            <a:off x="779134" y="3813084"/>
            <a:ext cx="7585730" cy="2735229"/>
          </a:xfrm>
          <a:prstGeom prst="rect">
            <a:avLst/>
          </a:prstGeom>
        </p:spPr>
      </p:pic>
      <p:sp>
        <p:nvSpPr>
          <p:cNvPr id="7" name="矩形 6">
            <a:extLst>
              <a:ext uri="{FF2B5EF4-FFF2-40B4-BE49-F238E27FC236}">
                <a16:creationId xmlns:a16="http://schemas.microsoft.com/office/drawing/2014/main" id="{01ABDEA9-7947-495E-A47F-E649062F3340}"/>
              </a:ext>
            </a:extLst>
          </p:cNvPr>
          <p:cNvSpPr/>
          <p:nvPr/>
        </p:nvSpPr>
        <p:spPr>
          <a:xfrm>
            <a:off x="0" y="6557442"/>
            <a:ext cx="7164288" cy="276999"/>
          </a:xfrm>
          <a:prstGeom prst="rect">
            <a:avLst/>
          </a:prstGeom>
        </p:spPr>
        <p:txBody>
          <a:bodyPr wrap="square">
            <a:spAutoFit/>
          </a:bodyPr>
          <a:lstStyle/>
          <a:p>
            <a:r>
              <a:rPr lang="zh-TW" altLang="zh-TW" sz="1200" dirty="0">
                <a:latin typeface="Times New Roman" panose="02020603050405020304" pitchFamily="18" charset="0"/>
                <a:cs typeface="Times New Roman" panose="02020603050405020304" pitchFamily="18" charset="0"/>
                <a:hlinkClick r:id="rId4"/>
              </a:rPr>
              <a:t>https://all3dp.com/what-is-stl-file-format-extension-3d-printing/</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742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8.4 Facet-Based Peak Noise Removal</a:t>
            </a:r>
            <a:endParaRPr lang="en-US" sz="2000">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08426C50-A1DF-422B-A3C7-DD1F730EC36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32EDA8D6-27A4-4603-AA29-3A64234B197C}"/>
              </a:ext>
            </a:extLst>
          </p:cNvPr>
          <p:cNvSpPr>
            <a:spLocks noGrp="1"/>
          </p:cNvSpPr>
          <p:nvPr>
            <p:ph type="sldNum" sz="quarter" idx="4"/>
          </p:nvPr>
        </p:nvSpPr>
        <p:spPr/>
        <p:txBody>
          <a:bodyPr/>
          <a:lstStyle/>
          <a:p>
            <a:fld id="{D14E9653-E941-43F1-AAD4-97DDCA7ECE97}" type="slidenum">
              <a:rPr lang="zh-TW" altLang="en-US" smtClean="0"/>
              <a:t>49</a:t>
            </a:fld>
            <a:endParaRPr lang="zh-TW" altLang="en-US"/>
          </a:p>
        </p:txBody>
      </p:sp>
    </p:spTree>
    <p:extLst>
      <p:ext uri="{BB962C8B-B14F-4D97-AF65-F5344CB8AC3E}">
        <p14:creationId xmlns:p14="http://schemas.microsoft.com/office/powerpoint/2010/main" val="2590602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zh-TW" sz="3200" dirty="0"/>
              <a:t>8.4 Facet-Based Peak Noise Removal</a:t>
            </a:r>
          </a:p>
        </p:txBody>
      </p:sp>
      <p:sp>
        <p:nvSpPr>
          <p:cNvPr id="13316" name="Rectangle 3"/>
          <p:cNvSpPr>
            <a:spLocks noGrp="1" noChangeArrowheads="1"/>
          </p:cNvSpPr>
          <p:nvPr>
            <p:ph type="body" sz="half" idx="1"/>
          </p:nvPr>
        </p:nvSpPr>
        <p:spPr>
          <a:xfrm>
            <a:off x="684213" y="2041525"/>
            <a:ext cx="8459787" cy="4816475"/>
          </a:xfrm>
        </p:spPr>
        <p:txBody>
          <a:bodyPr/>
          <a:lstStyle/>
          <a:p>
            <a:pPr eaLnBrk="1" hangingPunct="1"/>
            <a:r>
              <a:rPr lang="en-US" altLang="zh-TW" sz="2400" dirty="0"/>
              <a:t>Peak noise pixel: a pixel whose gray level intensity significantly differs from neighborhood pixels.</a:t>
            </a:r>
          </a:p>
          <a:p>
            <a:pPr eaLnBrk="1" hangingPunct="1"/>
            <a:endParaRPr lang="en-US" altLang="zh-TW" sz="2400" dirty="0"/>
          </a:p>
          <a:p>
            <a:pPr eaLnBrk="1" hangingPunct="1"/>
            <a:endParaRPr lang="en-US" altLang="zh-TW" sz="2400" dirty="0"/>
          </a:p>
          <a:p>
            <a:pPr eaLnBrk="1" hangingPunct="1"/>
            <a:endParaRPr lang="en-US" altLang="zh-TW" sz="2400" dirty="0"/>
          </a:p>
          <a:p>
            <a:pPr marL="0" indent="0" eaLnBrk="1" hangingPunct="1">
              <a:buNone/>
            </a:pPr>
            <a:endParaRPr lang="en-US" altLang="zh-TW" sz="2400" dirty="0"/>
          </a:p>
          <a:p>
            <a:pPr eaLnBrk="1" hangingPunct="1"/>
            <a:endParaRPr lang="en-US" altLang="zh-TW" sz="2400" dirty="0"/>
          </a:p>
          <a:p>
            <a:pPr lvl="1" eaLnBrk="1" hangingPunct="1"/>
            <a:endParaRPr lang="en-US" altLang="zh-TW" sz="1600" dirty="0"/>
          </a:p>
          <a:p>
            <a:pPr lvl="1" eaLnBrk="1" hangingPunct="1"/>
            <a:r>
              <a:rPr lang="en-US" altLang="zh-TW" sz="1600" dirty="0"/>
              <a:t>It is difficult to judge that the center pixel in part (b) is peak noise, whereas it is easier in part (a)</a:t>
            </a:r>
          </a:p>
          <a:p>
            <a:pPr lvl="1" eaLnBrk="1" hangingPunct="1"/>
            <a:r>
              <a:rPr lang="en-US" altLang="zh-TW" sz="1600" dirty="0"/>
              <a:t>This indicates that the gray level spatial statistic are important</a:t>
            </a:r>
          </a:p>
          <a:p>
            <a:pPr eaLnBrk="1" hangingPunct="1"/>
            <a:endParaRPr lang="en-US" altLang="zh-TW" sz="2600" dirty="0"/>
          </a:p>
          <a:p>
            <a:pPr eaLnBrk="1" hangingPunct="1"/>
            <a:endParaRPr lang="en-US" altLang="zh-TW" sz="2600" dirty="0"/>
          </a:p>
          <a:p>
            <a:pPr eaLnBrk="1" hangingPunct="1"/>
            <a:endParaRPr lang="en-US" altLang="zh-TW" sz="2600" dirty="0"/>
          </a:p>
        </p:txBody>
      </p:sp>
      <p:pic>
        <p:nvPicPr>
          <p:cNvPr id="13317" name="Picture 1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203165" y="3111786"/>
            <a:ext cx="2240185" cy="2020580"/>
          </a:xfrm>
          <a:noFill/>
        </p:spPr>
      </p:pic>
      <p:pic>
        <p:nvPicPr>
          <p:cNvPr id="13318" name="Picture 13"/>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842209" y="3056098"/>
            <a:ext cx="2240185" cy="2076268"/>
          </a:xfrm>
          <a:noFill/>
        </p:spPr>
      </p:pic>
      <p:sp>
        <p:nvSpPr>
          <p:cNvPr id="2" name="頁尾版面配置區 1">
            <a:extLst>
              <a:ext uri="{FF2B5EF4-FFF2-40B4-BE49-F238E27FC236}">
                <a16:creationId xmlns:a16="http://schemas.microsoft.com/office/drawing/2014/main" id="{0DDFA0FD-BB53-4F22-B3BE-C72C03A2ED6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Let N be a set of neighborhood pixels that does not contain the center pixel</a:t>
                </a:r>
              </a:p>
              <a:p>
                <a:endParaRPr lang="en-US" altLang="zh-TW" dirty="0"/>
              </a:p>
              <a:p>
                <a:pPr marL="0" indent="0">
                  <a:buNone/>
                </a:pPr>
                <a:endParaRPr lang="en-US" altLang="zh-TW" dirty="0"/>
              </a:p>
              <a:p>
                <a:endParaRPr lang="en-US" altLang="zh-TW" sz="2400" dirty="0"/>
              </a:p>
              <a:p>
                <a:endParaRPr lang="en-US" altLang="zh-TW" sz="2400" dirty="0"/>
              </a:p>
              <a:p>
                <a:endParaRPr lang="en-US" altLang="zh-TW" sz="2400" dirty="0"/>
              </a:p>
              <a:p>
                <a:r>
                  <a:rPr lang="en-US" altLang="zh-TW" sz="2400" dirty="0"/>
                  <a:t>Where </a:t>
                </a:r>
                <a14:m>
                  <m:oMath xmlns:m="http://schemas.openxmlformats.org/officeDocument/2006/math">
                    <m:r>
                      <m:rPr>
                        <m:sty m:val="p"/>
                      </m:rPr>
                      <a:rPr lang="zh-TW" altLang="en-US" sz="2400" i="0" smtClean="0">
                        <a:latin typeface="Cambria Math" panose="02040503050406030204" pitchFamily="18" charset="0"/>
                      </a:rPr>
                      <m:t>η</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r</m:t>
                    </m:r>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c</m:t>
                    </m:r>
                    <m:r>
                      <a:rPr lang="en-US" altLang="zh-TW" sz="2400" b="0" i="0" smtClean="0">
                        <a:latin typeface="Cambria Math" panose="02040503050406030204" pitchFamily="18" charset="0"/>
                      </a:rPr>
                      <m:t>)</m:t>
                    </m:r>
                  </m:oMath>
                </a14:m>
                <a:r>
                  <a:rPr lang="en-US" altLang="zh-TW" sz="2400" dirty="0"/>
                  <a:t> is assumed to be independent additive Gaussian noise having mean 0 and variance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𝜎</m:t>
                        </m:r>
                      </m:e>
                      <m:sup>
                        <m:r>
                          <a:rPr lang="en-US" altLang="zh-TW" sz="2400" b="0" i="1" smtClean="0">
                            <a:latin typeface="Cambria Math" panose="02040503050406030204" pitchFamily="18" charset="0"/>
                          </a:rPr>
                          <m:t>2</m:t>
                        </m:r>
                      </m:sup>
                    </m:sSup>
                  </m:oMath>
                </a14:m>
                <a:endParaRPr lang="en-US" altLang="zh-TW" dirty="0"/>
              </a:p>
              <a:p>
                <a:endParaRPr lang="en-US" altLang="zh-TW" dirty="0"/>
              </a:p>
              <a:p>
                <a:endParaRPr lang="en-US" altLang="zh-TW" dirty="0"/>
              </a:p>
              <a:p>
                <a:pPr marL="0" indent="0">
                  <a:buNone/>
                </a:pPr>
                <a:r>
                  <a:rPr lang="en-US" altLang="zh-TW" dirty="0"/>
                  <a:t> </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a:stretch>
              </a:blipFill>
            </p:spPr>
            <p:txBody>
              <a:bodyPr/>
              <a:lstStyle/>
              <a:p>
                <a:r>
                  <a:rPr lang="zh-TW" altLang="en-US">
                    <a:noFill/>
                  </a:rPr>
                  <a:t> </a:t>
                </a:r>
              </a:p>
            </p:txBody>
          </p:sp>
        </mc:Fallback>
      </mc:AlternateContent>
      <p:pic>
        <p:nvPicPr>
          <p:cNvPr id="5" name="圖片 4"/>
          <p:cNvPicPr>
            <a:picLocks noChangeAspect="1"/>
          </p:cNvPicPr>
          <p:nvPr/>
        </p:nvPicPr>
        <p:blipFill>
          <a:blip r:embed="rId4"/>
          <a:stretch>
            <a:fillRect/>
          </a:stretch>
        </p:blipFill>
        <p:spPr>
          <a:xfrm>
            <a:off x="1136949" y="3429000"/>
            <a:ext cx="3435051" cy="428489"/>
          </a:xfrm>
          <a:prstGeom prst="rect">
            <a:avLst/>
          </a:prstGeom>
        </p:spPr>
      </p:pic>
      <p:pic>
        <p:nvPicPr>
          <p:cNvPr id="7" name="圖片 6"/>
          <p:cNvPicPr>
            <a:picLocks noChangeAspect="1"/>
          </p:cNvPicPr>
          <p:nvPr/>
        </p:nvPicPr>
        <p:blipFill>
          <a:blip r:embed="rId5"/>
          <a:stretch>
            <a:fillRect/>
          </a:stretch>
        </p:blipFill>
        <p:spPr>
          <a:xfrm>
            <a:off x="1088790" y="4568928"/>
            <a:ext cx="7420446" cy="476338"/>
          </a:xfrm>
          <a:prstGeom prst="rect">
            <a:avLst/>
          </a:prstGeom>
        </p:spPr>
      </p:pic>
      <p:sp>
        <p:nvSpPr>
          <p:cNvPr id="6" name="頁尾版面配置區 5">
            <a:extLst>
              <a:ext uri="{FF2B5EF4-FFF2-40B4-BE49-F238E27FC236}">
                <a16:creationId xmlns:a16="http://schemas.microsoft.com/office/drawing/2014/main" id="{BAE36069-E736-4301-9002-D46012C32C5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DC15B023-1955-4C31-BA69-604FCA2732FB}"/>
              </a:ext>
            </a:extLst>
          </p:cNvPr>
          <p:cNvSpPr>
            <a:spLocks noGrp="1"/>
          </p:cNvSpPr>
          <p:nvPr>
            <p:ph type="sldNum" sz="quarter" idx="4"/>
          </p:nvPr>
        </p:nvSpPr>
        <p:spPr/>
        <p:txBody>
          <a:bodyPr/>
          <a:lstStyle/>
          <a:p>
            <a:fld id="{D14E9653-E941-43F1-AAD4-97DDCA7ECE97}" type="slidenum">
              <a:rPr lang="zh-TW" altLang="en-US" smtClean="0"/>
              <a:t>51</a:t>
            </a:fld>
            <a:endParaRPr lang="zh-TW" altLang="en-US"/>
          </a:p>
        </p:txBody>
      </p:sp>
      <p:graphicFrame>
        <p:nvGraphicFramePr>
          <p:cNvPr id="10" name="表格 9">
            <a:extLst>
              <a:ext uri="{FF2B5EF4-FFF2-40B4-BE49-F238E27FC236}">
                <a16:creationId xmlns:a16="http://schemas.microsoft.com/office/drawing/2014/main" id="{9420B513-8360-4087-BCDE-2AC0C66B5C7B}"/>
              </a:ext>
            </a:extLst>
          </p:cNvPr>
          <p:cNvGraphicFramePr>
            <a:graphicFrameLocks noGrp="1"/>
          </p:cNvGraphicFramePr>
          <p:nvPr>
            <p:extLst>
              <p:ext uri="{D42A27DB-BD31-4B8C-83A1-F6EECF244321}">
                <p14:modId xmlns:p14="http://schemas.microsoft.com/office/powerpoint/2010/main" val="2137392784"/>
              </p:ext>
            </p:extLst>
          </p:nvPr>
        </p:nvGraphicFramePr>
        <p:xfrm>
          <a:off x="5364088" y="2650765"/>
          <a:ext cx="2447928" cy="1860009"/>
        </p:xfrm>
        <a:graphic>
          <a:graphicData uri="http://schemas.openxmlformats.org/drawingml/2006/table">
            <a:tbl>
              <a:tblPr firstRow="1" bandRow="1">
                <a:tableStyleId>{5940675A-B579-460E-94D1-54222C63F5DA}</a:tableStyleId>
              </a:tblPr>
              <a:tblGrid>
                <a:gridCol w="815976">
                  <a:extLst>
                    <a:ext uri="{9D8B030D-6E8A-4147-A177-3AD203B41FA5}">
                      <a16:colId xmlns:a16="http://schemas.microsoft.com/office/drawing/2014/main" val="20000"/>
                    </a:ext>
                  </a:extLst>
                </a:gridCol>
                <a:gridCol w="815976">
                  <a:extLst>
                    <a:ext uri="{9D8B030D-6E8A-4147-A177-3AD203B41FA5}">
                      <a16:colId xmlns:a16="http://schemas.microsoft.com/office/drawing/2014/main" val="20001"/>
                    </a:ext>
                  </a:extLst>
                </a:gridCol>
                <a:gridCol w="815976">
                  <a:extLst>
                    <a:ext uri="{9D8B030D-6E8A-4147-A177-3AD203B41FA5}">
                      <a16:colId xmlns:a16="http://schemas.microsoft.com/office/drawing/2014/main" val="20002"/>
                    </a:ext>
                  </a:extLst>
                </a:gridCol>
              </a:tblGrid>
              <a:tr h="620003">
                <a:tc>
                  <a:txBody>
                    <a:bodyPr/>
                    <a:lstStyle/>
                    <a:p>
                      <a:pPr lvl="0" algn="ctr"/>
                      <a:r>
                        <a:rPr lang="en-US" altLang="zh-TW" sz="1800" dirty="0"/>
                        <a:t>(-1,-1)</a:t>
                      </a:r>
                      <a:endParaRPr lang="zh-TW" altLang="en-US" sz="1800" dirty="0"/>
                    </a:p>
                  </a:txBody>
                  <a:tcPr anchor="ctr"/>
                </a:tc>
                <a:tc>
                  <a:txBody>
                    <a:bodyPr/>
                    <a:lstStyle/>
                    <a:p>
                      <a:pPr lvl="0" algn="ctr"/>
                      <a:r>
                        <a:rPr lang="en-US" altLang="zh-TW" dirty="0"/>
                        <a:t>(-1,0)</a:t>
                      </a:r>
                      <a:endParaRPr lang="zh-TW" altLang="en-US" dirty="0"/>
                    </a:p>
                  </a:txBody>
                  <a:tcPr anchor="ctr"/>
                </a:tc>
                <a:tc>
                  <a:txBody>
                    <a:bodyPr/>
                    <a:lstStyle/>
                    <a:p>
                      <a:pPr lvl="0" algn="ctr"/>
                      <a:r>
                        <a:rPr lang="en-US" altLang="zh-TW" dirty="0"/>
                        <a:t>(-1,1)</a:t>
                      </a:r>
                      <a:endParaRPr lang="zh-TW" altLang="en-US" dirty="0"/>
                    </a:p>
                  </a:txBody>
                  <a:tcPr anchor="ctr"/>
                </a:tc>
                <a:extLst>
                  <a:ext uri="{0D108BD9-81ED-4DB2-BD59-A6C34878D82A}">
                    <a16:rowId xmlns:a16="http://schemas.microsoft.com/office/drawing/2014/main" val="10000"/>
                  </a:ext>
                </a:extLst>
              </a:tr>
              <a:tr h="620003">
                <a:tc>
                  <a:txBody>
                    <a:bodyPr/>
                    <a:lstStyle/>
                    <a:p>
                      <a:pPr lvl="0" algn="ctr"/>
                      <a:r>
                        <a:rPr lang="en-US" altLang="zh-TW" dirty="0"/>
                        <a:t>(0,-1)</a:t>
                      </a:r>
                      <a:endParaRPr lang="zh-TW" altLang="en-US" dirty="0"/>
                    </a:p>
                  </a:txBody>
                  <a:tcPr anchor="ctr"/>
                </a:tc>
                <a:tc>
                  <a:txBody>
                    <a:bodyPr/>
                    <a:lstStyle/>
                    <a:p>
                      <a:pPr lvl="0" algn="ctr"/>
                      <a:r>
                        <a:rPr lang="en-US" altLang="zh-TW" b="0" dirty="0">
                          <a:solidFill>
                            <a:srgbClr val="FF0000"/>
                          </a:solidFill>
                        </a:rPr>
                        <a:t>(0,0)</a:t>
                      </a:r>
                      <a:endParaRPr lang="zh-TW" altLang="en-US" b="0" dirty="0">
                        <a:solidFill>
                          <a:srgbClr val="FF0000"/>
                        </a:solidFill>
                      </a:endParaRPr>
                    </a:p>
                  </a:txBody>
                  <a:tcPr anchor="ctr"/>
                </a:tc>
                <a:tc>
                  <a:txBody>
                    <a:bodyPr/>
                    <a:lstStyle/>
                    <a:p>
                      <a:pPr lvl="0" algn="ctr"/>
                      <a:r>
                        <a:rPr lang="en-US" altLang="zh-TW" dirty="0"/>
                        <a:t>(0,1)</a:t>
                      </a:r>
                      <a:endParaRPr lang="zh-TW" altLang="en-US" dirty="0"/>
                    </a:p>
                  </a:txBody>
                  <a:tcPr anchor="ctr"/>
                </a:tc>
                <a:extLst>
                  <a:ext uri="{0D108BD9-81ED-4DB2-BD59-A6C34878D82A}">
                    <a16:rowId xmlns:a16="http://schemas.microsoft.com/office/drawing/2014/main" val="10001"/>
                  </a:ext>
                </a:extLst>
              </a:tr>
              <a:tr h="620003">
                <a:tc>
                  <a:txBody>
                    <a:bodyPr/>
                    <a:lstStyle/>
                    <a:p>
                      <a:pPr lvl="0" algn="ctr"/>
                      <a:r>
                        <a:rPr lang="en-US" altLang="zh-TW" dirty="0"/>
                        <a:t>(1,-1)</a:t>
                      </a:r>
                      <a:endParaRPr lang="zh-TW" altLang="en-US" dirty="0"/>
                    </a:p>
                  </a:txBody>
                  <a:tcPr anchor="ctr"/>
                </a:tc>
                <a:tc>
                  <a:txBody>
                    <a:bodyPr/>
                    <a:lstStyle/>
                    <a:p>
                      <a:pPr lvl="0" algn="ctr"/>
                      <a:r>
                        <a:rPr lang="en-US" altLang="zh-TW" dirty="0"/>
                        <a:t>(1,0)</a:t>
                      </a:r>
                      <a:endParaRPr lang="zh-TW" altLang="en-US" dirty="0"/>
                    </a:p>
                  </a:txBody>
                  <a:tcPr anchor="ctr"/>
                </a:tc>
                <a:tc>
                  <a:txBody>
                    <a:bodyPr/>
                    <a:lstStyle/>
                    <a:p>
                      <a:pPr lvl="0" algn="ctr"/>
                      <a:r>
                        <a:rPr lang="en-US" altLang="zh-TW" dirty="0"/>
                        <a:t>(1,1)</a:t>
                      </a:r>
                      <a:endParaRPr lang="zh-TW" altLang="en-US"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89864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The least-squares procedure determines </a:t>
                </a:r>
                <a14:m>
                  <m:oMath xmlns:m="http://schemas.openxmlformats.org/officeDocument/2006/math">
                    <m:acc>
                      <m:accPr>
                        <m:chr m:val="̂"/>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𝛼</m:t>
                        </m:r>
                      </m:e>
                    </m:acc>
                  </m:oMath>
                </a14:m>
                <a:r>
                  <a:rPr lang="en-US" altLang="zh-TW" sz="2400" dirty="0"/>
                  <a:t>, </a:t>
                </a:r>
                <a14:m>
                  <m:oMath xmlns:m="http://schemas.openxmlformats.org/officeDocument/2006/math">
                    <m:acc>
                      <m:accPr>
                        <m:chr m:val="̂"/>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𝛽</m:t>
                        </m:r>
                      </m:e>
                    </m:acc>
                  </m:oMath>
                </a14:m>
                <a:r>
                  <a:rPr lang="en-US" altLang="zh-TW" sz="2400" dirty="0"/>
                  <a:t>, and </a:t>
                </a:r>
                <a14:m>
                  <m:oMath xmlns:m="http://schemas.openxmlformats.org/officeDocument/2006/math">
                    <m:acc>
                      <m:accPr>
                        <m:chr m:val="̂"/>
                        <m:ctrlPr>
                          <a:rPr lang="en-US" altLang="zh-TW" sz="2400" i="1" smtClean="0">
                            <a:latin typeface="Cambria Math" panose="02040503050406030204" pitchFamily="18" charset="0"/>
                          </a:rPr>
                        </m:ctrlPr>
                      </m:accPr>
                      <m:e>
                        <m:r>
                          <a:rPr lang="zh-TW" altLang="en-US" sz="2400" i="1" smtClean="0">
                            <a:latin typeface="Cambria Math" panose="02040503050406030204" pitchFamily="18" charset="0"/>
                          </a:rPr>
                          <m:t>𝛾</m:t>
                        </m:r>
                      </m:e>
                    </m:acc>
                  </m:oMath>
                </a14:m>
                <a:r>
                  <a:rPr lang="en-US" altLang="zh-TW" sz="2400" dirty="0"/>
                  <a:t> which minimize the sum of the squared difference between the fitted surface are given by the observed one:</a:t>
                </a:r>
              </a:p>
              <a:p>
                <a:endParaRPr lang="en-US" altLang="zh-TW" sz="2400" dirty="0"/>
              </a:p>
              <a:p>
                <a:endParaRPr lang="en-US" altLang="zh-TW" sz="2400" dirty="0"/>
              </a:p>
              <a:p>
                <a:r>
                  <a:rPr lang="en-US" altLang="zh-TW" sz="2400" dirty="0"/>
                  <a:t>The minimizing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𝛼</m:t>
                        </m:r>
                      </m:e>
                    </m:acc>
                  </m:oMath>
                </a14:m>
                <a:r>
                  <a:rPr lang="en-US" altLang="zh-TW" sz="2400" dirty="0"/>
                  <a:t>,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𝛽</m:t>
                        </m:r>
                      </m:e>
                    </m:acc>
                  </m:oMath>
                </a14:m>
                <a:r>
                  <a:rPr lang="en-US" altLang="zh-TW" sz="2400" dirty="0"/>
                  <a:t>, and </a:t>
                </a:r>
                <a14:m>
                  <m:oMath xmlns:m="http://schemas.openxmlformats.org/officeDocument/2006/math">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𝛾</m:t>
                        </m:r>
                      </m:e>
                    </m:acc>
                  </m:oMath>
                </a14:m>
                <a:r>
                  <a:rPr lang="en-US" altLang="zh-TW" sz="2400" dirty="0"/>
                  <a:t> are given by</a:t>
                </a:r>
              </a:p>
              <a:p>
                <a:endParaRPr lang="en-US" altLang="zh-TW" sz="2400" dirty="0"/>
              </a:p>
              <a:p>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296" t="-552"/>
                </a:stretch>
              </a:blipFill>
            </p:spPr>
            <p:txBody>
              <a:bodyPr/>
              <a:lstStyle/>
              <a:p>
                <a:r>
                  <a:rPr lang="zh-TW" altLang="en-US">
                    <a:noFill/>
                  </a:rPr>
                  <a:t> </a:t>
                </a:r>
              </a:p>
            </p:txBody>
          </p:sp>
        </mc:Fallback>
      </mc:AlternateContent>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2741" y="5373216"/>
            <a:ext cx="1921110" cy="989663"/>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9823" y="5394778"/>
            <a:ext cx="1800143" cy="939205"/>
          </a:xfrm>
          <a:prstGeom prst="rect">
            <a:avLst/>
          </a:prstGeom>
        </p:spPr>
      </p:pic>
      <p:pic>
        <p:nvPicPr>
          <p:cNvPr id="9" name="圖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885" y="5382859"/>
            <a:ext cx="1910094" cy="857180"/>
          </a:xfrm>
          <a:prstGeom prst="rect">
            <a:avLst/>
          </a:prstGeom>
        </p:spPr>
      </p:pic>
      <p:sp>
        <p:nvSpPr>
          <p:cNvPr id="6" name="頁尾版面配置區 5">
            <a:extLst>
              <a:ext uri="{FF2B5EF4-FFF2-40B4-BE49-F238E27FC236}">
                <a16:creationId xmlns:a16="http://schemas.microsoft.com/office/drawing/2014/main" id="{D9A40CAF-BFE8-41F0-BEBF-C93BF7CAEDA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 name="投影片編號版面配置區 9">
            <a:extLst>
              <a:ext uri="{FF2B5EF4-FFF2-40B4-BE49-F238E27FC236}">
                <a16:creationId xmlns:a16="http://schemas.microsoft.com/office/drawing/2014/main" id="{D453D372-70F2-4DFB-A598-B6B5F0224F96}"/>
              </a:ext>
            </a:extLst>
          </p:cNvPr>
          <p:cNvSpPr>
            <a:spLocks noGrp="1"/>
          </p:cNvSpPr>
          <p:nvPr>
            <p:ph type="sldNum" sz="quarter" idx="4"/>
          </p:nvPr>
        </p:nvSpPr>
        <p:spPr/>
        <p:txBody>
          <a:bodyPr/>
          <a:lstStyle/>
          <a:p>
            <a:fld id="{D14E9653-E941-43F1-AAD4-97DDCA7ECE97}" type="slidenum">
              <a:rPr lang="zh-TW" altLang="en-US" smtClean="0"/>
              <a:t>52</a:t>
            </a:fld>
            <a:endParaRPr lang="zh-TW" altLang="en-US"/>
          </a:p>
        </p:txBody>
      </p:sp>
      <mc:AlternateContent xmlns:mc="http://schemas.openxmlformats.org/markup-compatibility/2006" xmlns:a14="http://schemas.microsoft.com/office/drawing/2010/main">
        <mc:Choice Requires="a14">
          <p:sp>
            <p:nvSpPr>
              <p:cNvPr id="13" name="TextBox 6">
                <a:extLst>
                  <a:ext uri="{FF2B5EF4-FFF2-40B4-BE49-F238E27FC236}">
                    <a16:creationId xmlns:a16="http://schemas.microsoft.com/office/drawing/2014/main" id="{500D7D4B-E7A4-418E-BDDA-6ACE6130FAF5}"/>
                  </a:ext>
                </a:extLst>
              </p:cNvPr>
              <p:cNvSpPr txBox="1"/>
              <p:nvPr/>
            </p:nvSpPr>
            <p:spPr>
              <a:xfrm>
                <a:off x="1691680" y="3212976"/>
                <a:ext cx="6261651" cy="1138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mr-IN" sz="2800" i="1" smtClean="0">
                              <a:latin typeface="Cambria Math" panose="02040503050406030204" pitchFamily="18" charset="0"/>
                            </a:rPr>
                          </m:ctrlPr>
                        </m:sSupPr>
                        <m:e>
                          <m:r>
                            <a:rPr lang="mr-IN" sz="2800" i="1" smtClean="0">
                              <a:latin typeface="Cambria Math" charset="0"/>
                              <a:ea typeface="Cambria Math" charset="0"/>
                              <a:cs typeface="Cambria Math" charset="0"/>
                            </a:rPr>
                            <m:t>𝜀</m:t>
                          </m:r>
                        </m:e>
                        <m:sup>
                          <m:r>
                            <a:rPr lang="en-US" altLang="zh-CN" sz="2800" b="0" i="1" smtClean="0">
                              <a:latin typeface="Cambria Math" charset="0"/>
                            </a:rPr>
                            <m:t>2</m:t>
                          </m:r>
                        </m:sup>
                      </m:sSup>
                      <m:r>
                        <a:rPr lang="mr-IN" sz="2800" i="1" smtClean="0">
                          <a:latin typeface="Cambria Math" charset="0"/>
                        </a:rPr>
                        <m:t>=</m:t>
                      </m:r>
                      <m:nary>
                        <m:naryPr>
                          <m:chr m:val="∑"/>
                          <m:supHide m:val="on"/>
                          <m:ctrlPr>
                            <a:rPr lang="mr-IN" sz="2800" i="1" smtClean="0">
                              <a:latin typeface="Cambria Math" panose="02040503050406030204" pitchFamily="18" charset="0"/>
                            </a:rPr>
                          </m:ctrlPr>
                        </m:naryPr>
                        <m:sub>
                          <m:r>
                            <m:rPr>
                              <m:brk m:alnAt="7"/>
                            </m:rPr>
                            <a:rPr lang="en-US" altLang="zh-CN" sz="2800" b="0" i="1" smtClean="0">
                              <a:latin typeface="Cambria Math" charset="0"/>
                            </a:rPr>
                            <m:t>𝑟</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𝑅</m:t>
                          </m:r>
                        </m:sub>
                        <m:sup/>
                        <m:e>
                          <m:nary>
                            <m:naryPr>
                              <m:chr m:val="∑"/>
                              <m:supHide m:val="on"/>
                              <m:ctrlPr>
                                <a:rPr lang="mr-IN" sz="2800" i="1" smtClean="0">
                                  <a:latin typeface="Cambria Math" panose="02040503050406030204" pitchFamily="18" charset="0"/>
                                </a:rPr>
                              </m:ctrlPr>
                            </m:naryPr>
                            <m:sub>
                              <m:r>
                                <m:rPr>
                                  <m:brk m:alnAt="7"/>
                                </m:rPr>
                                <a:rPr lang="en-US" altLang="zh-CN" sz="2800" b="0" i="1" smtClean="0">
                                  <a:latin typeface="Cambria Math" charset="0"/>
                                </a:rPr>
                                <m:t>𝑐</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𝐶</m:t>
                              </m:r>
                            </m:sub>
                            <m:sup/>
                            <m:e>
                              <m:sSup>
                                <m:sSupPr>
                                  <m:ctrlPr>
                                    <a:rPr lang="is-IS" sz="2800" i="1" smtClean="0">
                                      <a:latin typeface="Cambria Math" panose="02040503050406030204" pitchFamily="18" charset="0"/>
                                    </a:rPr>
                                  </m:ctrlPr>
                                </m:sSupPr>
                                <m:e>
                                  <m:r>
                                    <a:rPr lang="en-US" altLang="zh-CN" sz="2800" i="1">
                                      <a:latin typeface="Cambria Math" charset="0"/>
                                    </a:rPr>
                                    <m:t>[</m:t>
                                  </m:r>
                                  <m:acc>
                                    <m:accPr>
                                      <m:chr m:val="̂"/>
                                      <m:ctrlPr>
                                        <a:rPr lang="mr-IN" sz="2800" i="1">
                                          <a:latin typeface="Cambria Math" panose="02040503050406030204" pitchFamily="18" charset="0"/>
                                        </a:rPr>
                                      </m:ctrlPr>
                                    </m:accPr>
                                    <m:e>
                                      <m:r>
                                        <a:rPr lang="mr-IN" sz="2800" i="1">
                                          <a:latin typeface="Cambria Math" charset="0"/>
                                          <a:ea typeface="Cambria Math" charset="0"/>
                                          <a:cs typeface="Cambria Math" charset="0"/>
                                        </a:rPr>
                                        <m:t>𝛼</m:t>
                                      </m:r>
                                    </m:e>
                                  </m:acc>
                                  <m:r>
                                    <a:rPr lang="en-US" altLang="zh-CN" sz="2800" i="1">
                                      <a:latin typeface="Cambria Math" charset="0"/>
                                    </a:rPr>
                                    <m:t>𝑟</m:t>
                                  </m:r>
                                  <m:r>
                                    <a:rPr lang="en-US" altLang="zh-CN" sz="2800" i="1">
                                      <a:latin typeface="Cambria Math" charset="0"/>
                                    </a:rPr>
                                    <m:t>+</m:t>
                                  </m:r>
                                  <m:acc>
                                    <m:accPr>
                                      <m:chr m:val="̂"/>
                                      <m:ctrlPr>
                                        <a:rPr lang="en-US" altLang="zh-CN" sz="2800" i="1">
                                          <a:latin typeface="Cambria Math" panose="02040503050406030204" pitchFamily="18" charset="0"/>
                                        </a:rPr>
                                      </m:ctrlPr>
                                    </m:accPr>
                                    <m:e>
                                      <m:r>
                                        <a:rPr lang="en-US" altLang="zh-CN" sz="2800" i="1">
                                          <a:latin typeface="Cambria Math" charset="0"/>
                                          <a:ea typeface="Cambria Math" charset="0"/>
                                          <a:cs typeface="Cambria Math" charset="0"/>
                                        </a:rPr>
                                        <m:t>𝛽</m:t>
                                      </m:r>
                                    </m:e>
                                  </m:acc>
                                  <m:r>
                                    <a:rPr lang="en-US" altLang="zh-CN" sz="2800" i="1">
                                      <a:latin typeface="Cambria Math" charset="0"/>
                                    </a:rPr>
                                    <m:t>𝑐</m:t>
                                  </m:r>
                                  <m:r>
                                    <a:rPr lang="en-US" altLang="zh-CN" sz="2800" i="1">
                                      <a:latin typeface="Cambria Math" charset="0"/>
                                    </a:rPr>
                                    <m:t>+</m:t>
                                  </m:r>
                                  <m:acc>
                                    <m:accPr>
                                      <m:chr m:val="̂"/>
                                      <m:ctrlPr>
                                        <a:rPr lang="en-US" altLang="zh-CN" sz="2800" i="1">
                                          <a:latin typeface="Cambria Math" panose="02040503050406030204" pitchFamily="18" charset="0"/>
                                        </a:rPr>
                                      </m:ctrlPr>
                                    </m:accPr>
                                    <m:e>
                                      <m:r>
                                        <a:rPr lang="en-US" altLang="zh-CN" sz="2800" i="1">
                                          <a:latin typeface="Cambria Math" charset="0"/>
                                          <a:ea typeface="Cambria Math" charset="0"/>
                                          <a:cs typeface="Cambria Math" charset="0"/>
                                        </a:rPr>
                                        <m:t>𝛾</m:t>
                                      </m:r>
                                    </m:e>
                                  </m:acc>
                                  <m:r>
                                    <a:rPr lang="en-US" altLang="zh-CN" sz="2800" i="1">
                                      <a:latin typeface="Cambria Math" charset="0"/>
                                    </a:rPr>
                                    <m:t>−</m:t>
                                  </m:r>
                                  <m:r>
                                    <a:rPr lang="en-US" altLang="zh-CN" sz="2800" i="1">
                                      <a:latin typeface="Cambria Math" charset="0"/>
                                    </a:rPr>
                                    <m:t>𝑔</m:t>
                                  </m:r>
                                  <m:r>
                                    <a:rPr lang="en-US" altLang="zh-CN" sz="2800" i="1">
                                      <a:latin typeface="Cambria Math" charset="0"/>
                                    </a:rPr>
                                    <m:t>(</m:t>
                                  </m:r>
                                  <m:r>
                                    <a:rPr lang="en-US" altLang="zh-CN" sz="2800" i="1">
                                      <a:latin typeface="Cambria Math" charset="0"/>
                                    </a:rPr>
                                    <m:t>𝑟</m:t>
                                  </m:r>
                                  <m:r>
                                    <a:rPr lang="en-US" altLang="zh-CN" sz="2800" i="1">
                                      <a:latin typeface="Cambria Math" charset="0"/>
                                    </a:rPr>
                                    <m:t>,</m:t>
                                  </m:r>
                                  <m:r>
                                    <a:rPr lang="en-US" altLang="zh-CN" sz="2800" i="1">
                                      <a:latin typeface="Cambria Math" charset="0"/>
                                    </a:rPr>
                                    <m:t>𝑐</m:t>
                                  </m:r>
                                  <m:r>
                                    <a:rPr lang="en-US" altLang="zh-CN" sz="2800" i="1">
                                      <a:latin typeface="Cambria Math" charset="0"/>
                                    </a:rPr>
                                    <m:t>)]</m:t>
                                  </m:r>
                                </m:e>
                                <m:sup>
                                  <m:r>
                                    <a:rPr lang="is-IS" sz="2800" i="1" smtClean="0">
                                      <a:latin typeface="Cambria Math" charset="0"/>
                                    </a:rPr>
                                    <m:t>2</m:t>
                                  </m:r>
                                </m:sup>
                              </m:sSup>
                            </m:e>
                          </m:nary>
                        </m:e>
                      </m:nary>
                    </m:oMath>
                  </m:oMathPara>
                </a14:m>
                <a:endParaRPr lang="en-US" sz="2800" dirty="0"/>
              </a:p>
            </p:txBody>
          </p:sp>
        </mc:Choice>
        <mc:Fallback xmlns="">
          <p:sp>
            <p:nvSpPr>
              <p:cNvPr id="13" name="TextBox 6">
                <a:extLst>
                  <a:ext uri="{FF2B5EF4-FFF2-40B4-BE49-F238E27FC236}">
                    <a16:creationId xmlns:a16="http://schemas.microsoft.com/office/drawing/2014/main" id="{500D7D4B-E7A4-418E-BDDA-6ACE6130FAF5}"/>
                  </a:ext>
                </a:extLst>
              </p:cNvPr>
              <p:cNvSpPr txBox="1">
                <a:spLocks noRot="1" noChangeAspect="1" noMove="1" noResize="1" noEditPoints="1" noAdjustHandles="1" noChangeArrowheads="1" noChangeShapeType="1" noTextEdit="1"/>
              </p:cNvSpPr>
              <p:nvPr/>
            </p:nvSpPr>
            <p:spPr>
              <a:xfrm>
                <a:off x="1691680" y="3212976"/>
                <a:ext cx="6261651" cy="1138389"/>
              </a:xfrm>
              <a:prstGeom prst="rect">
                <a:avLst/>
              </a:prstGeom>
              <a:blipFill>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61238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b="0" dirty="0"/>
                  <a:t>Under the hypothesis that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oMath>
                </a14:m>
                <a:r>
                  <a:rPr lang="en-US" altLang="zh-TW" b="0" dirty="0"/>
                  <a:t> is not peak noise,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has a Gaussian distribution with mean 0 and variance </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pPr marL="0" indent="0">
                  <a:buNone/>
                </a:pPr>
                <a14:m>
                  <m:oMath xmlns:m="http://schemas.openxmlformats.org/officeDocument/2006/math">
                    <m:r>
                      <a:rPr lang="zh-TW" altLang="en-US" i="1" dirty="0">
                        <a:latin typeface="Cambria Math" panose="02040503050406030204" pitchFamily="18" charset="0"/>
                      </a:rPr>
                      <m:t>   </m:t>
                    </m:r>
                    <m:r>
                      <m:rPr>
                        <m:sty m:val="p"/>
                      </m:rPr>
                      <a:rPr lang="en-US" altLang="zh-TW">
                        <a:latin typeface="Cambria Math" panose="02040503050406030204" pitchFamily="18" charset="0"/>
                      </a:rPr>
                      <m:t>g</m:t>
                    </m:r>
                    <m:d>
                      <m:dPr>
                        <m:ctrlPr>
                          <a:rPr lang="en-US" altLang="zh-TW" i="1">
                            <a:latin typeface="Cambria Math" panose="02040503050406030204" pitchFamily="18" charset="0"/>
                          </a:rPr>
                        </m:ctrlPr>
                      </m:dPr>
                      <m:e>
                        <m:r>
                          <a:rPr lang="en-US" altLang="zh-TW">
                            <a:latin typeface="Cambria Math" panose="02040503050406030204" pitchFamily="18" charset="0"/>
                          </a:rPr>
                          <m:t>0,0</m:t>
                        </m:r>
                      </m:e>
                    </m:d>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m:rPr>
                            <m:sty m:val="p"/>
                          </m:rPr>
                          <a:rPr lang="zh-TW" altLang="en-US">
                            <a:latin typeface="Cambria Math" panose="02040503050406030204" pitchFamily="18" charset="0"/>
                          </a:rPr>
                          <m:t>γ</m:t>
                        </m:r>
                      </m:e>
                    </m:acc>
                  </m:oMath>
                </a14:m>
                <a:r>
                  <a:rPr lang="en-US" altLang="zh-CN" dirty="0"/>
                  <a:t> </a:t>
                </a:r>
              </a:p>
              <a:p>
                <a:pPr marL="0" indent="0">
                  <a:buNone/>
                </a:pPr>
                <a:r>
                  <a:rPr lang="zh-TW" altLang="en-US" sz="2800" dirty="0"/>
                  <a:t>   </a:t>
                </a:r>
                <a:r>
                  <a:rPr lang="en-US" altLang="zh-CN" sz="2400" dirty="0"/>
                  <a:t>= </a:t>
                </a:r>
                <a14:m>
                  <m:oMath xmlns:m="http://schemas.openxmlformats.org/officeDocument/2006/math">
                    <m:r>
                      <a:rPr lang="en-US" altLang="zh-TW" sz="2400" b="0" i="0" smtClean="0">
                        <a:latin typeface="Cambria Math" panose="02040503050406030204" pitchFamily="18" charset="0"/>
                        <a:ea typeface="Cambria Math" panose="02040503050406030204" pitchFamily="18" charset="0"/>
                      </a:rPr>
                      <m:t>(</m:t>
                    </m:r>
                    <m:r>
                      <m:rPr>
                        <m:sty m:val="p"/>
                      </m:rPr>
                      <a:rPr lang="el-GR" altLang="zh-TW" sz="2400" i="1" smtClean="0">
                        <a:latin typeface="Cambria Math" panose="02040503050406030204" pitchFamily="18" charset="0"/>
                        <a:ea typeface="Cambria Math" panose="02040503050406030204" pitchFamily="18" charset="0"/>
                      </a:rPr>
                      <m:t>α</m:t>
                    </m:r>
                    <m:r>
                      <a:rPr lang="el-GR" altLang="zh-TW" sz="2400" i="1" smtClean="0">
                        <a:latin typeface="Cambria Math" panose="02040503050406030204" pitchFamily="18" charset="0"/>
                        <a:ea typeface="Cambria Math" panose="02040503050406030204" pitchFamily="18" charset="0"/>
                      </a:rPr>
                      <m:t>×0+</m:t>
                    </m:r>
                    <m:r>
                      <a:rPr lang="zh-TW" altLang="mr-IN" sz="2400" i="1" smtClean="0">
                        <a:latin typeface="Cambria Math" panose="02040503050406030204" pitchFamily="18" charset="0"/>
                      </a:rPr>
                      <m:t>𝛽</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r>
                      <a:rPr lang="zh-TW" altLang="en-US" sz="2400" b="0" i="1" smtClean="0">
                        <a:latin typeface="Cambria Math" panose="02040503050406030204" pitchFamily="18" charset="0"/>
                        <a:ea typeface="Cambria Math" panose="02040503050406030204" pitchFamily="18" charset="0"/>
                      </a:rPr>
                      <m:t>𝛾</m:t>
                    </m:r>
                    <m:r>
                      <a:rPr lang="en-US" altLang="zh-TW" sz="2400" b="0" i="1" smtClean="0">
                        <a:latin typeface="Cambria Math" panose="02040503050406030204" pitchFamily="18" charset="0"/>
                        <a:ea typeface="Cambria Math" panose="02040503050406030204" pitchFamily="18" charset="0"/>
                      </a:rPr>
                      <m:t>+</m:t>
                    </m:r>
                    <m:r>
                      <a:rPr lang="zh-TW" altLang="en-US" sz="2400" b="0" i="1" smtClean="0">
                        <a:latin typeface="Cambria Math" panose="02040503050406030204" pitchFamily="18" charset="0"/>
                        <a:ea typeface="Cambria Math" panose="02040503050406030204" pitchFamily="18" charset="0"/>
                      </a:rPr>
                      <m:t>𝜂</m:t>
                    </m:r>
                    <m:r>
                      <a:rPr lang="en-US" altLang="zh-TW" sz="2400" b="0" i="1" smtClean="0">
                        <a:latin typeface="Cambria Math" panose="02040503050406030204" pitchFamily="18" charset="0"/>
                        <a:ea typeface="Cambria Math" panose="02040503050406030204" pitchFamily="18" charset="0"/>
                      </a:rPr>
                      <m:t>(0,0)</m:t>
                    </m:r>
                  </m:oMath>
                </a14:m>
                <a:r>
                  <a:rPr lang="en-US" altLang="zh-TW" sz="2400" dirty="0"/>
                  <a:t>)</a:t>
                </a:r>
                <a:r>
                  <a:rPr lang="zh-TW" altLang="en-US" sz="2400" dirty="0"/>
                  <a:t> </a:t>
                </a:r>
                <a:r>
                  <a:rPr lang="en-US" altLang="zh-TW" sz="2400" dirty="0"/>
                  <a:t>– (</a:t>
                </a:r>
                <a14:m>
                  <m:oMath xmlns:m="http://schemas.openxmlformats.org/officeDocument/2006/math">
                    <m:acc>
                      <m:accPr>
                        <m:chr m:val="̂"/>
                        <m:ctrlPr>
                          <a:rPr lang="mr-IN" altLang="zh-TW" sz="2400" i="1">
                            <a:latin typeface="Cambria Math" panose="02040503050406030204" pitchFamily="18" charset="0"/>
                          </a:rPr>
                        </m:ctrlPr>
                      </m:accPr>
                      <m:e>
                        <m:r>
                          <a:rPr lang="mr-IN" altLang="zh-TW" sz="2400" i="1">
                            <a:latin typeface="Cambria Math" charset="0"/>
                            <a:ea typeface="Cambria Math" charset="0"/>
                            <a:cs typeface="Cambria Math" charset="0"/>
                          </a:rPr>
                          <m:t>𝛼</m:t>
                        </m:r>
                      </m:e>
                    </m:acc>
                    <m:r>
                      <a:rPr lang="el-GR"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0</m:t>
                    </m:r>
                    <m:r>
                      <a:rPr lang="en-US" altLang="zh-TW" sz="2400" b="0" i="1" smtClean="0">
                        <a:latin typeface="Cambria Math" panose="02040503050406030204" pitchFamily="18" charset="0"/>
                        <a:ea typeface="Cambria Math" panose="02040503050406030204" pitchFamily="18" charset="0"/>
                      </a:rPr>
                      <m:t> </m:t>
                    </m:r>
                    <m:r>
                      <m:rPr>
                        <m:nor/>
                      </m:rPr>
                      <a:rPr lang="en-US" altLang="zh-TW" sz="2400" b="0" i="0" smtClean="0">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 </m:t>
                        </m:r>
                        <m:r>
                          <a:rPr lang="en-US" altLang="zh-CN" sz="2400" i="1">
                            <a:latin typeface="Cambria Math" charset="0"/>
                            <a:ea typeface="Cambria Math" charset="0"/>
                            <a:cs typeface="Cambria Math" charset="0"/>
                          </a:rPr>
                          <m:t>𝛽</m:t>
                        </m:r>
                      </m:e>
                    </m:acc>
                    <m:r>
                      <a:rPr lang="el-GR"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r>
                      <m:rPr>
                        <m:nor/>
                      </m:rPr>
                      <a:rPr lang="en-US" altLang="zh-TW" sz="2400" b="0" i="0" smtClean="0">
                        <a:latin typeface="Cambria Math" panose="02040503050406030204" pitchFamily="18" charset="0"/>
                        <a:ea typeface="Cambria Math" panose="02040503050406030204" pitchFamily="18" charset="0"/>
                      </a:rPr>
                      <m:t> +</m:t>
                    </m:r>
                    <m:r>
                      <a:rPr lang="en-US" altLang="zh-TW" sz="2400" b="0" i="1" dirty="0" smtClean="0">
                        <a:latin typeface="Cambria Math" panose="02040503050406030204" pitchFamily="18" charset="0"/>
                      </a:rPr>
                      <m:t> </m:t>
                    </m:r>
                    <m:acc>
                      <m:accPr>
                        <m:chr m:val="̂"/>
                        <m:ctrlPr>
                          <a:rPr lang="en-US" altLang="zh-TW" sz="2400" i="1">
                            <a:latin typeface="Cambria Math" panose="02040503050406030204" pitchFamily="18" charset="0"/>
                          </a:rPr>
                        </m:ctrlPr>
                      </m:accPr>
                      <m:e>
                        <m:r>
                          <m:rPr>
                            <m:sty m:val="p"/>
                          </m:rPr>
                          <a:rPr lang="zh-TW" altLang="en-US" sz="2400" smtClean="0">
                            <a:latin typeface="Cambria Math" panose="02040503050406030204" pitchFamily="18" charset="0"/>
                          </a:rPr>
                          <m:t>γ</m:t>
                        </m:r>
                      </m:e>
                    </m:acc>
                    <m:r>
                      <a:rPr lang="en-US" altLang="zh-TW" sz="2400" b="0" i="1" smtClean="0">
                        <a:latin typeface="Cambria Math" panose="02040503050406030204" pitchFamily="18" charset="0"/>
                      </a:rPr>
                      <m:t>)</m:t>
                    </m:r>
                  </m:oMath>
                </a14:m>
                <a:endParaRPr lang="en-US" altLang="zh-TW" sz="2400" dirty="0"/>
              </a:p>
              <a:p>
                <a:pPr marL="0" indent="0">
                  <a:buNone/>
                </a:pPr>
                <a:r>
                  <a:rPr lang="zh-TW" altLang="en-US" sz="2800" dirty="0"/>
                  <a:t>   </a:t>
                </a:r>
                <a:r>
                  <a:rPr lang="en-US" altLang="zh-TW" sz="2400" dirty="0"/>
                  <a:t>= </a:t>
                </a:r>
                <a14:m>
                  <m:oMath xmlns:m="http://schemas.openxmlformats.org/officeDocument/2006/math">
                    <m:r>
                      <a:rPr lang="zh-TW" altLang="en-US" sz="2400" i="1">
                        <a:latin typeface="Cambria Math" panose="02040503050406030204" pitchFamily="18" charset="0"/>
                        <a:ea typeface="Cambria Math" panose="02040503050406030204" pitchFamily="18" charset="0"/>
                      </a:rPr>
                      <m:t>𝛾</m:t>
                    </m:r>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𝜂</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0,0</m:t>
                        </m:r>
                      </m:e>
                    </m:d>
                    <m:r>
                      <a:rPr lang="en-US" altLang="zh-TW" sz="2400" b="0" i="1" smtClean="0">
                        <a:latin typeface="Cambria Math" panose="02040503050406030204" pitchFamily="18" charset="0"/>
                        <a:ea typeface="Cambria Math" panose="02040503050406030204" pitchFamily="18" charset="0"/>
                      </a:rPr>
                      <m:t>− </m:t>
                    </m:r>
                    <m:r>
                      <a:rPr lang="zh-TW" altLang="en-US" sz="2400" b="0" i="1" smtClean="0">
                        <a:latin typeface="Cambria Math" panose="02040503050406030204" pitchFamily="18" charset="0"/>
                        <a:ea typeface="Cambria Math" panose="02040503050406030204" pitchFamily="18" charset="0"/>
                      </a:rPr>
                      <m:t>𝛾</m:t>
                    </m:r>
                    <m:r>
                      <a:rPr lang="en-US" altLang="zh-TW" sz="2400" b="0" i="1" smtClean="0">
                        <a:latin typeface="Cambria Math" panose="02040503050406030204" pitchFamily="18" charset="0"/>
                        <a:ea typeface="Cambria Math" panose="02040503050406030204" pitchFamily="18" charset="0"/>
                      </a:rPr>
                      <m:t> − </m:t>
                    </m:r>
                    <m:f>
                      <m:fPr>
                        <m:ctrlPr>
                          <a:rPr lang="en-US" altLang="zh-TW" sz="2400" b="0" i="1" smtClean="0">
                            <a:latin typeface="Cambria Math" panose="02040503050406030204" pitchFamily="18" charset="0"/>
                            <a:ea typeface="Cambria Math" panose="02040503050406030204" pitchFamily="18" charset="0"/>
                          </a:rPr>
                        </m:ctrlPr>
                      </m:fPr>
                      <m:num>
                        <m:nary>
                          <m:naryPr>
                            <m:chr m:val="∑"/>
                            <m:supHide m:val="on"/>
                            <m:ctrlPr>
                              <a:rPr lang="en-US" altLang="zh-TW" sz="2400" b="0" i="1" smtClean="0">
                                <a:latin typeface="Cambria Math" panose="02040503050406030204" pitchFamily="18" charset="0"/>
                                <a:ea typeface="Cambria Math" panose="02040503050406030204" pitchFamily="18" charset="0"/>
                              </a:rPr>
                            </m:ctrlPr>
                          </m:naryPr>
                          <m:sub>
                            <m:r>
                              <m:rPr>
                                <m:brk m:alnAt="7"/>
                              </m:rP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m:t>
                            </m:r>
                            <m:r>
                              <a:rPr lang="en-US" altLang="zh-TW" sz="2400" b="0" i="1" smtClean="0">
                                <a:latin typeface="Cambria Math" panose="02040503050406030204" pitchFamily="18" charset="0"/>
                                <a:ea typeface="Cambria Math" panose="02040503050406030204" pitchFamily="18" charset="0"/>
                              </a:rPr>
                              <m:t>)</m:t>
                            </m:r>
                            <m:r>
                              <a:rPr lang="zh-TW" altLang="en-US" sz="2400" b="0" i="1" smtClean="0">
                                <a:latin typeface="Cambria Math" panose="02040503050406030204" pitchFamily="18" charset="0"/>
                                <a:ea typeface="Cambria Math" panose="02040503050406030204" pitchFamily="18" charset="0"/>
                              </a:rPr>
                              <m:t>𝜖</m:t>
                            </m:r>
                            <m:r>
                              <a:rPr lang="en-US" altLang="zh-TW" sz="2400" b="0" i="1" smtClean="0">
                                <a:latin typeface="Cambria Math" panose="02040503050406030204" pitchFamily="18" charset="0"/>
                                <a:ea typeface="Cambria Math" panose="02040503050406030204" pitchFamily="18" charset="0"/>
                              </a:rPr>
                              <m:t>𝑁</m:t>
                            </m:r>
                          </m:sub>
                          <m:sup/>
                          <m:e>
                            <m:r>
                              <a:rPr lang="zh-TW" altLang="en-US" sz="2400" b="0" i="1" smtClean="0">
                                <a:latin typeface="Cambria Math" panose="02040503050406030204" pitchFamily="18" charset="0"/>
                                <a:ea typeface="Cambria Math" panose="02040503050406030204" pitchFamily="18" charset="0"/>
                              </a:rPr>
                              <m:t>𝜂</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𝑐</m:t>
                            </m:r>
                            <m:r>
                              <a:rPr lang="en-US" altLang="zh-TW" sz="2400" b="0" i="1" smtClean="0">
                                <a:latin typeface="Cambria Math" panose="02040503050406030204" pitchFamily="18" charset="0"/>
                                <a:ea typeface="Cambria Math" panose="02040503050406030204" pitchFamily="18" charset="0"/>
                              </a:rPr>
                              <m:t>)</m:t>
                            </m:r>
                          </m:e>
                        </m:nary>
                      </m:num>
                      <m:den>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𝑁</m:t>
                        </m:r>
                      </m:den>
                    </m:f>
                  </m:oMath>
                </a14:m>
                <a:endParaRPr lang="en-US" altLang="zh-TW" sz="2400" dirty="0"/>
              </a:p>
              <a:p>
                <a:pPr marL="0" indent="0">
                  <a:buNone/>
                </a:pPr>
                <a:r>
                  <a:rPr lang="zh-TW" altLang="en-US" sz="2800" dirty="0"/>
                  <a:t>   </a:t>
                </a:r>
                <a:r>
                  <a:rPr lang="en-US" altLang="zh-TW" sz="2400" dirty="0"/>
                  <a:t>= </a:t>
                </a:r>
                <a14:m>
                  <m:oMath xmlns:m="http://schemas.openxmlformats.org/officeDocument/2006/math">
                    <m:r>
                      <a:rPr lang="zh-TW" altLang="en-US" sz="2400" i="1">
                        <a:latin typeface="Cambria Math" panose="02040503050406030204" pitchFamily="18" charset="0"/>
                        <a:ea typeface="Cambria Math" panose="02040503050406030204" pitchFamily="18" charset="0"/>
                      </a:rPr>
                      <m:t>𝜂</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0,0</m:t>
                        </m:r>
                      </m:e>
                    </m:d>
                    <m:r>
                      <a:rPr lang="en-US" altLang="zh-TW" sz="2400" i="1">
                        <a:latin typeface="Cambria Math" panose="02040503050406030204" pitchFamily="18" charset="0"/>
                        <a:ea typeface="Cambria Math" panose="02040503050406030204" pitchFamily="18" charset="0"/>
                      </a:rPr>
                      <m:t>− </m:t>
                    </m:r>
                    <m:f>
                      <m:fPr>
                        <m:ctrlPr>
                          <a:rPr lang="en-US" altLang="zh-TW" sz="2400" i="1">
                            <a:latin typeface="Cambria Math" panose="02040503050406030204" pitchFamily="18" charset="0"/>
                            <a:ea typeface="Cambria Math" panose="02040503050406030204" pitchFamily="18" charset="0"/>
                          </a:rPr>
                        </m:ctrlPr>
                      </m:fPr>
                      <m:num>
                        <m:nary>
                          <m:naryPr>
                            <m:chr m:val="∑"/>
                            <m:supHide m:val="on"/>
                            <m:ctrlPr>
                              <a:rPr lang="en-US" altLang="zh-TW" sz="2400" i="1">
                                <a:latin typeface="Cambria Math" panose="02040503050406030204" pitchFamily="18" charset="0"/>
                                <a:ea typeface="Cambria Math" panose="02040503050406030204" pitchFamily="18" charset="0"/>
                              </a:rPr>
                            </m:ctrlPr>
                          </m:naryPr>
                          <m:sub>
                            <m:r>
                              <m:rPr>
                                <m:brk m:alnAt="7"/>
                              </m:rP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𝑐</m:t>
                            </m:r>
                            <m: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𝜖</m:t>
                            </m:r>
                            <m:r>
                              <a:rPr lang="en-US" altLang="zh-TW" sz="2400" i="1">
                                <a:latin typeface="Cambria Math" panose="02040503050406030204" pitchFamily="18" charset="0"/>
                                <a:ea typeface="Cambria Math" panose="02040503050406030204" pitchFamily="18" charset="0"/>
                              </a:rPr>
                              <m:t>𝑁</m:t>
                            </m:r>
                          </m:sub>
                          <m:sup/>
                          <m:e>
                            <m:r>
                              <a:rPr lang="zh-TW" altLang="en-US" sz="2400" i="1">
                                <a:latin typeface="Cambria Math" panose="02040503050406030204" pitchFamily="18" charset="0"/>
                                <a:ea typeface="Cambria Math" panose="02040503050406030204" pitchFamily="18" charset="0"/>
                              </a:rPr>
                              <m:t>𝜂</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𝑐</m:t>
                            </m:r>
                            <m:r>
                              <a:rPr lang="en-US" altLang="zh-TW" sz="2400" i="1">
                                <a:latin typeface="Cambria Math" panose="02040503050406030204" pitchFamily="18" charset="0"/>
                                <a:ea typeface="Cambria Math" panose="02040503050406030204" pitchFamily="18" charset="0"/>
                              </a:rPr>
                              <m:t>)</m:t>
                            </m:r>
                          </m:e>
                        </m:nary>
                      </m:num>
                      <m:den>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𝑁</m:t>
                        </m:r>
                      </m:den>
                    </m:f>
                  </m:oMath>
                </a14:m>
                <a:endParaRPr lang="en-US" altLang="zh-TW" sz="2800" dirty="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741" t="-1796" r="-148"/>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39D8ADDD-C29D-4DC5-8315-ACF2C9F6BCB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7D97C0CF-1DFB-4285-8CEC-7A89FB26BB3D}"/>
              </a:ext>
            </a:extLst>
          </p:cNvPr>
          <p:cNvSpPr>
            <a:spLocks noGrp="1"/>
          </p:cNvSpPr>
          <p:nvPr>
            <p:ph type="sldNum" sz="quarter" idx="4"/>
          </p:nvPr>
        </p:nvSpPr>
        <p:spPr/>
        <p:txBody>
          <a:bodyPr/>
          <a:lstStyle/>
          <a:p>
            <a:fld id="{D14E9653-E941-43F1-AAD4-97DDCA7ECE97}" type="slidenum">
              <a:rPr lang="zh-TW" altLang="en-US" smtClean="0"/>
              <a:t>53</a:t>
            </a:fld>
            <a:endParaRPr lang="zh-TW" altLang="en-US"/>
          </a:p>
        </p:txBody>
      </p:sp>
    </p:spTree>
    <p:extLst>
      <p:ext uri="{BB962C8B-B14F-4D97-AF65-F5344CB8AC3E}">
        <p14:creationId xmlns:p14="http://schemas.microsoft.com/office/powerpoint/2010/main" val="50913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b="0" dirty="0"/>
                  <a:t>Under the hypothesis that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oMath>
                </a14:m>
                <a:r>
                  <a:rPr lang="en-US" altLang="zh-TW" b="0" dirty="0"/>
                  <a:t> is not peak noise,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has a Gaussian distribution with mean 0 and variance </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pPr marL="0" indent="0">
                  <a:buNone/>
                </a:pPr>
                <a:endParaRPr lang="en-US" altLang="zh-TW" dirty="0"/>
              </a:p>
              <a:p>
                <a:pPr marL="349250" lvl="1" indent="0">
                  <a:buNone/>
                </a:pPr>
                <a14:m>
                  <m:oMath xmlns:m="http://schemas.openxmlformats.org/officeDocument/2006/math">
                    <m:r>
                      <m:rPr>
                        <m:sty m:val="p"/>
                      </m:rPr>
                      <a:rPr lang="en-US" altLang="zh-TW" b="0" i="0" smtClean="0">
                        <a:latin typeface="Cambria Math" panose="02040503050406030204" pitchFamily="18" charset="0"/>
                      </a:rPr>
                      <m:t>V</m:t>
                    </m:r>
                    <m:d>
                      <m:dPr>
                        <m:begChr m:val="["/>
                        <m:endChr m:val="]"/>
                        <m:ctrlPr>
                          <a:rPr lang="en-US" altLang="zh-TW" b="0" i="1" smtClean="0">
                            <a:latin typeface="Cambria Math" panose="02040503050406030204" pitchFamily="18" charset="0"/>
                          </a:rPr>
                        </m:ctrlPr>
                      </m:dPr>
                      <m:e>
                        <m:r>
                          <m:rPr>
                            <m:sty m:val="p"/>
                          </m:rPr>
                          <a:rPr lang="en-US" altLang="zh-TW">
                            <a:latin typeface="Cambria Math" panose="02040503050406030204" pitchFamily="18" charset="0"/>
                          </a:rPr>
                          <m:t>g</m:t>
                        </m:r>
                        <m:d>
                          <m:dPr>
                            <m:ctrlPr>
                              <a:rPr lang="en-US" altLang="zh-TW" i="1">
                                <a:latin typeface="Cambria Math" panose="02040503050406030204" pitchFamily="18" charset="0"/>
                              </a:rPr>
                            </m:ctrlPr>
                          </m:dPr>
                          <m:e>
                            <m:r>
                              <a:rPr lang="en-US" altLang="zh-TW">
                                <a:latin typeface="Cambria Math" panose="02040503050406030204" pitchFamily="18" charset="0"/>
                              </a:rPr>
                              <m:t>0,0</m:t>
                            </m:r>
                          </m:e>
                        </m:d>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m:rPr>
                                <m:sty m:val="p"/>
                              </m:rPr>
                              <a:rPr lang="zh-TW" altLang="en-US">
                                <a:latin typeface="Cambria Math" panose="02040503050406030204" pitchFamily="18" charset="0"/>
                              </a:rPr>
                              <m:t>γ</m:t>
                            </m:r>
                          </m:e>
                        </m:acc>
                      </m:e>
                    </m:d>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V</m:t>
                    </m:r>
                    <m:r>
                      <a:rPr lang="en-US" altLang="zh-TW" b="0" i="0" smtClean="0">
                        <a:latin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𝜂</m:t>
                    </m:r>
                    <m:d>
                      <m:dPr>
                        <m:ctrlPr>
                          <a:rPr lang="en-US" altLang="zh-TW" sz="2800" i="1">
                            <a:latin typeface="Cambria Math" panose="02040503050406030204" pitchFamily="18" charset="0"/>
                            <a:ea typeface="Cambria Math" panose="02040503050406030204" pitchFamily="18" charset="0"/>
                          </a:rPr>
                        </m:ctrlPr>
                      </m:dPr>
                      <m:e>
                        <m:r>
                          <a:rPr lang="en-US" altLang="zh-TW" sz="2800" i="1">
                            <a:latin typeface="Cambria Math" panose="02040503050406030204" pitchFamily="18" charset="0"/>
                            <a:ea typeface="Cambria Math" panose="02040503050406030204" pitchFamily="18" charset="0"/>
                          </a:rPr>
                          <m:t>0,0</m:t>
                        </m:r>
                      </m:e>
                    </m:d>
                    <m:r>
                      <a:rPr lang="en-US" altLang="zh-TW" sz="2800" i="1">
                        <a:latin typeface="Cambria Math" panose="02040503050406030204" pitchFamily="18" charset="0"/>
                        <a:ea typeface="Cambria Math" panose="02040503050406030204" pitchFamily="18" charset="0"/>
                      </a:rPr>
                      <m:t>− </m:t>
                    </m:r>
                    <m:f>
                      <m:fPr>
                        <m:ctrlPr>
                          <a:rPr lang="en-US" altLang="zh-TW" sz="2800" i="1">
                            <a:latin typeface="Cambria Math" panose="02040503050406030204" pitchFamily="18" charset="0"/>
                            <a:ea typeface="Cambria Math" panose="02040503050406030204" pitchFamily="18" charset="0"/>
                          </a:rPr>
                        </m:ctrlPr>
                      </m:fPr>
                      <m:num>
                        <m:nary>
                          <m:naryPr>
                            <m:chr m:val="∑"/>
                            <m:supHide m:val="on"/>
                            <m:ctrlPr>
                              <a:rPr lang="en-US" altLang="zh-TW" sz="2800" i="1">
                                <a:latin typeface="Cambria Math" panose="02040503050406030204" pitchFamily="18" charset="0"/>
                                <a:ea typeface="Cambria Math" panose="02040503050406030204" pitchFamily="18" charset="0"/>
                              </a:rPr>
                            </m:ctrlPr>
                          </m:naryPr>
                          <m:sub>
                            <m:r>
                              <m:rPr>
                                <m:brk m:alnAt="7"/>
                              </m:rP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𝑟</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𝑐</m:t>
                            </m:r>
                            <m:r>
                              <a:rPr lang="en-US" altLang="zh-TW"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𝜖</m:t>
                            </m:r>
                            <m:r>
                              <a:rPr lang="en-US" altLang="zh-TW" sz="2800" i="1">
                                <a:latin typeface="Cambria Math" panose="02040503050406030204" pitchFamily="18" charset="0"/>
                                <a:ea typeface="Cambria Math" panose="02040503050406030204" pitchFamily="18" charset="0"/>
                              </a:rPr>
                              <m:t>𝑁</m:t>
                            </m:r>
                          </m:sub>
                          <m:sup/>
                          <m:e>
                            <m:r>
                              <a:rPr lang="zh-TW" altLang="en-US" sz="2800" i="1">
                                <a:latin typeface="Cambria Math" panose="02040503050406030204" pitchFamily="18" charset="0"/>
                                <a:ea typeface="Cambria Math" panose="02040503050406030204" pitchFamily="18" charset="0"/>
                              </a:rPr>
                              <m:t>𝜂</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𝑟</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𝑐</m:t>
                            </m:r>
                            <m:r>
                              <a:rPr lang="en-US" altLang="zh-TW" sz="2800" i="1">
                                <a:latin typeface="Cambria Math" panose="02040503050406030204" pitchFamily="18" charset="0"/>
                                <a:ea typeface="Cambria Math" panose="02040503050406030204" pitchFamily="18" charset="0"/>
                              </a:rPr>
                              <m:t>)</m:t>
                            </m:r>
                          </m:e>
                        </m:nary>
                      </m:num>
                      <m:den>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𝑁</m:t>
                        </m:r>
                      </m:den>
                    </m:f>
                    <m:r>
                      <a:rPr lang="en-US" altLang="zh-TW" b="0" i="0" smtClean="0">
                        <a:latin typeface="Cambria Math" panose="02040503050406030204" pitchFamily="18" charset="0"/>
                      </a:rPr>
                      <m:t>]</m:t>
                    </m:r>
                  </m:oMath>
                </a14:m>
                <a:r>
                  <a:rPr lang="en-US" altLang="zh-CN" dirty="0"/>
                  <a:t> </a:t>
                </a:r>
              </a:p>
              <a:p>
                <a:pPr marL="349250" lvl="1" indent="0">
                  <a:buNone/>
                </a:pPr>
                <a:r>
                  <a:rPr lang="en-US" altLang="zh-TW" dirty="0"/>
                  <a:t>= </a:t>
                </a:r>
                <a14:m>
                  <m:oMath xmlns:m="http://schemas.openxmlformats.org/officeDocument/2006/math">
                    <m:sSup>
                      <m:sSupPr>
                        <m:ctrlPr>
                          <a:rPr lang="el-GR" altLang="zh-TW" i="1" smtClean="0">
                            <a:latin typeface="Cambria Math" panose="02040503050406030204" pitchFamily="18" charset="0"/>
                            <a:ea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b="0" i="1" smtClean="0">
                            <a:latin typeface="Cambria Math" panose="02040503050406030204" pitchFamily="18" charset="0"/>
                            <a:ea typeface="Cambria Math" panose="02040503050406030204" pitchFamily="18" charset="0"/>
                          </a:rPr>
                          <m:t>2</m:t>
                        </m:r>
                      </m:sup>
                    </m:sSup>
                    <m:r>
                      <a:rPr lang="en-US" altLang="zh-TW" b="0" i="0" smtClean="0">
                        <a:latin typeface="Cambria Math" panose="02040503050406030204" pitchFamily="18" charset="0"/>
                        <a:ea typeface="Cambria Math" panose="02040503050406030204" pitchFamily="18" charset="0"/>
                      </a:rPr>
                      <m:t>+ </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𝑁</m:t>
                        </m:r>
                      </m:num>
                      <m:den>
                        <m:sSup>
                          <m:sSupPr>
                            <m:ctrlPr>
                              <a:rPr lang="en-US" altLang="zh-TW" b="0"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m:t>
                            </m:r>
                          </m:e>
                          <m:sup>
                            <m:r>
                              <a:rPr lang="en-US" altLang="zh-TW" b="0" i="1" smtClean="0">
                                <a:latin typeface="Cambria Math" panose="02040503050406030204" pitchFamily="18" charset="0"/>
                                <a:ea typeface="Cambria Math" panose="02040503050406030204" pitchFamily="18" charset="0"/>
                              </a:rPr>
                              <m:t>2</m:t>
                            </m:r>
                          </m:sup>
                        </m:sSup>
                      </m:den>
                    </m:f>
                    <m:sSup>
                      <m:sSupPr>
                        <m:ctrlPr>
                          <a:rPr lang="el-GR" altLang="zh-TW" i="1">
                            <a:latin typeface="Cambria Math" panose="02040503050406030204" pitchFamily="18" charset="0"/>
                            <a:ea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r>
                      <a:rPr lang="en-US" altLang="zh-TW" b="0" i="0"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m:rPr>
                            <m:sty m:val="p"/>
                          </m:rPr>
                          <a:rPr lang="zh-TW" altLang="en-US">
                            <a:latin typeface="Cambria Math" panose="02040503050406030204" pitchFamily="18" charset="0"/>
                          </a:rPr>
                          <m:t>σ</m:t>
                        </m:r>
                      </m:e>
                      <m:sup>
                        <m:r>
                          <a:rPr lang="en-US" altLang="zh-TW">
                            <a:latin typeface="Cambria Math" panose="02040503050406030204" pitchFamily="18" charset="0"/>
                          </a:rPr>
                          <m:t>2</m:t>
                        </m:r>
                      </m:sup>
                    </m:sSup>
                    <m:r>
                      <a:rPr lang="en-US" altLang="zh-TW">
                        <a:latin typeface="Cambria Math" panose="02040503050406030204" pitchFamily="18" charset="0"/>
                      </a:rPr>
                      <m:t>(1+</m:t>
                    </m:r>
                    <m:f>
                      <m:fPr>
                        <m:ctrlPr>
                          <a:rPr lang="en-US" altLang="zh-TW" i="1">
                            <a:latin typeface="Cambria Math" panose="02040503050406030204" pitchFamily="18" charset="0"/>
                          </a:rPr>
                        </m:ctrlPr>
                      </m:fPr>
                      <m:num>
                        <m:r>
                          <a:rPr lang="en-US" altLang="zh-TW">
                            <a:latin typeface="Cambria Math" panose="02040503050406030204" pitchFamily="18" charset="0"/>
                          </a:rPr>
                          <m:t>1</m:t>
                        </m:r>
                      </m:num>
                      <m:den>
                        <m:r>
                          <a:rPr lang="en-US" altLang="zh-TW">
                            <a:latin typeface="Cambria Math" panose="02040503050406030204" pitchFamily="18" charset="0"/>
                          </a:rPr>
                          <m:t>#</m:t>
                        </m:r>
                        <m:r>
                          <m:rPr>
                            <m:sty m:val="p"/>
                          </m:rPr>
                          <a:rPr lang="en-US" altLang="zh-TW">
                            <a:latin typeface="Cambria Math" panose="02040503050406030204" pitchFamily="18" charset="0"/>
                          </a:rPr>
                          <m:t>N</m:t>
                        </m:r>
                      </m:den>
                    </m:f>
                    <m:r>
                      <a:rPr lang="en-US" altLang="zh-TW">
                        <a:latin typeface="Cambria Math" panose="02040503050406030204" pitchFamily="18" charset="0"/>
                      </a:rPr>
                      <m:t>)</m:t>
                    </m:r>
                  </m:oMath>
                </a14:m>
                <a:endParaRPr lang="en-US" altLang="zh-TW" dirty="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741" t="-1796" r="-148"/>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F099386C-C557-4C22-8401-310B082CF3F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F7EB88F9-A1D0-485C-9E40-58E7371A559E}"/>
              </a:ext>
            </a:extLst>
          </p:cNvPr>
          <p:cNvSpPr>
            <a:spLocks noGrp="1"/>
          </p:cNvSpPr>
          <p:nvPr>
            <p:ph type="sldNum" sz="quarter" idx="4"/>
          </p:nvPr>
        </p:nvSpPr>
        <p:spPr/>
        <p:txBody>
          <a:bodyPr/>
          <a:lstStyle/>
          <a:p>
            <a:fld id="{D14E9653-E941-43F1-AAD4-97DDCA7ECE97}" type="slidenum">
              <a:rPr lang="zh-TW" altLang="en-US" smtClean="0"/>
              <a:t>54</a:t>
            </a:fld>
            <a:endParaRPr lang="zh-TW" altLang="en-US"/>
          </a:p>
        </p:txBody>
      </p:sp>
    </p:spTree>
    <p:extLst>
      <p:ext uri="{BB962C8B-B14F-4D97-AF65-F5344CB8AC3E}">
        <p14:creationId xmlns:p14="http://schemas.microsoft.com/office/powerpoint/2010/main" val="2373382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b="0" dirty="0"/>
                  <a:t>Under the hypothesis that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oMath>
                </a14:m>
                <a:r>
                  <a:rPr lang="en-US" altLang="zh-TW" b="0" dirty="0"/>
                  <a:t> is not peak noise, </a:t>
                </a:r>
                <a14:m>
                  <m:oMath xmlns:m="http://schemas.openxmlformats.org/officeDocument/2006/math">
                    <m:r>
                      <m:rPr>
                        <m:sty m:val="p"/>
                      </m:rPr>
                      <a:rPr lang="en-US" altLang="zh-TW" b="0" i="0" smtClean="0">
                        <a:latin typeface="Cambria Math" panose="02040503050406030204" pitchFamily="18" charset="0"/>
                      </a:rPr>
                      <m:t>g</m:t>
                    </m:r>
                    <m:d>
                      <m:dPr>
                        <m:ctrlPr>
                          <a:rPr lang="en-US" altLang="zh-TW" b="0" i="1" smtClean="0">
                            <a:latin typeface="Cambria Math" panose="02040503050406030204" pitchFamily="18" charset="0"/>
                          </a:rPr>
                        </m:ctrlPr>
                      </m:dPr>
                      <m:e>
                        <m:r>
                          <a:rPr lang="en-US" altLang="zh-TW" b="0" i="0" smtClean="0">
                            <a:latin typeface="Cambria Math" panose="02040503050406030204" pitchFamily="18" charset="0"/>
                          </a:rPr>
                          <m:t>0,0</m:t>
                        </m:r>
                      </m:e>
                    </m:d>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has a Gaussian distribution with mean 0 and variance </a:t>
                </a:r>
                <a14:m>
                  <m:oMath xmlns:m="http://schemas.openxmlformats.org/officeDocument/2006/math">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r>
                      <a:rPr lang="en-US" altLang="zh-TW" i="0">
                        <a:latin typeface="Cambria Math" panose="02040503050406030204" pitchFamily="18" charset="0"/>
                      </a:rPr>
                      <m:t>1+</m:t>
                    </m:r>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a:rPr lang="en-US" altLang="zh-TW" i="0">
                            <a:latin typeface="Cambria Math" panose="02040503050406030204" pitchFamily="18" charset="0"/>
                          </a:rPr>
                          <m:t>#</m:t>
                        </m:r>
                        <m:r>
                          <m:rPr>
                            <m:sty m:val="p"/>
                          </m:rPr>
                          <a:rPr lang="en-US" altLang="zh-TW" i="0">
                            <a:latin typeface="Cambria Math" panose="02040503050406030204" pitchFamily="18" charset="0"/>
                          </a:rPr>
                          <m:t>N</m:t>
                        </m:r>
                      </m:den>
                    </m:f>
                    <m:r>
                      <a:rPr lang="en-US" altLang="zh-TW" b="0" i="0" smtClean="0">
                        <a:latin typeface="Cambria Math" panose="02040503050406030204" pitchFamily="18" charset="0"/>
                      </a:rPr>
                      <m:t>)</m:t>
                    </m:r>
                  </m:oMath>
                </a14:m>
                <a:endParaRPr lang="en-US" altLang="zh-TW" dirty="0"/>
              </a:p>
              <a:p>
                <a:endParaRPr lang="en-US" altLang="zh-TW" dirty="0"/>
              </a:p>
              <a:p>
                <a:r>
                  <a:rPr lang="en-US" altLang="zh-TW" dirty="0"/>
                  <a:t>Hence </a:t>
                </a:r>
                <a14:m>
                  <m:oMath xmlns:m="http://schemas.openxmlformats.org/officeDocument/2006/math">
                    <m:f>
                      <m:fPr>
                        <m:ctrlPr>
                          <a:rPr lang="en-US" altLang="zh-TW" i="1" smtClean="0">
                            <a:latin typeface="Cambria Math" panose="02040503050406030204" pitchFamily="18" charset="0"/>
                          </a:rPr>
                        </m:ctrlPr>
                      </m:fPr>
                      <m:num>
                        <m:r>
                          <m:rPr>
                            <m:sty m:val="p"/>
                          </m:rPr>
                          <a:rPr lang="en-US" altLang="zh-TW" i="0">
                            <a:latin typeface="Cambria Math" panose="02040503050406030204" pitchFamily="18" charset="0"/>
                          </a:rPr>
                          <m:t>g</m:t>
                        </m:r>
                        <m:d>
                          <m:dPr>
                            <m:ctrlPr>
                              <a:rPr lang="en-US" altLang="zh-TW" i="1">
                                <a:latin typeface="Cambria Math" panose="02040503050406030204" pitchFamily="18" charset="0"/>
                              </a:rPr>
                            </m:ctrlPr>
                          </m:dPr>
                          <m:e>
                            <m:r>
                              <a:rPr lang="en-US" altLang="zh-TW" i="0">
                                <a:latin typeface="Cambria Math" panose="02040503050406030204" pitchFamily="18" charset="0"/>
                              </a:rPr>
                              <m:t>0,0</m:t>
                            </m:r>
                          </m:e>
                        </m:d>
                        <m:r>
                          <a:rPr lang="en-US" altLang="zh-TW" i="0">
                            <a:latin typeface="Cambria Math" panose="02040503050406030204" pitchFamily="18" charset="0"/>
                          </a:rPr>
                          <m:t>−</m:t>
                        </m:r>
                        <m:acc>
                          <m:accPr>
                            <m:chr m:val="̂"/>
                            <m:ctrlPr>
                              <a:rPr lang="en-US" altLang="zh-TW" i="1">
                                <a:latin typeface="Cambria Math" panose="02040503050406030204" pitchFamily="18" charset="0"/>
                              </a:rPr>
                            </m:ctrlPr>
                          </m:accPr>
                          <m:e>
                            <m:r>
                              <m:rPr>
                                <m:sty m:val="p"/>
                              </m:rPr>
                              <a:rPr lang="zh-TW" altLang="en-US" i="0">
                                <a:latin typeface="Cambria Math" panose="02040503050406030204" pitchFamily="18" charset="0"/>
                              </a:rPr>
                              <m:t>γ</m:t>
                            </m:r>
                          </m:e>
                        </m:acc>
                      </m:num>
                      <m:den>
                        <m:r>
                          <a:rPr lang="zh-TW" altLang="en-US" i="1" smtClean="0">
                            <a:solidFill>
                              <a:schemeClr val="tx1"/>
                            </a:solidFill>
                            <a:latin typeface="Cambria Math" panose="02040503050406030204" pitchFamily="18" charset="0"/>
                          </a:rPr>
                          <m:t>𝜎</m:t>
                        </m:r>
                        <m:rad>
                          <m:radPr>
                            <m:degHide m:val="on"/>
                            <m:ctrlPr>
                              <a:rPr lang="en-US" altLang="zh-TW" i="1" smtClean="0">
                                <a:solidFill>
                                  <a:schemeClr val="tx1"/>
                                </a:solidFill>
                                <a:latin typeface="Cambria Math" panose="02040503050406030204" pitchFamily="18" charset="0"/>
                              </a:rPr>
                            </m:ctrlPr>
                          </m:radPr>
                          <m:deg/>
                          <m:e>
                            <m:r>
                              <a:rPr lang="en-US" altLang="zh-TW" b="0" i="0" smtClean="0">
                                <a:solidFill>
                                  <a:schemeClr val="tx1"/>
                                </a:solidFill>
                                <a:latin typeface="Cambria Math" panose="02040503050406030204" pitchFamily="18" charset="0"/>
                              </a:rPr>
                              <m:t>1+</m:t>
                            </m:r>
                            <m:f>
                              <m:fPr>
                                <m:ctrlPr>
                                  <a:rPr lang="en-US" altLang="zh-TW" b="0" i="1" smtClean="0">
                                    <a:solidFill>
                                      <a:schemeClr val="tx1"/>
                                    </a:solidFill>
                                    <a:latin typeface="Cambria Math" panose="02040503050406030204" pitchFamily="18" charset="0"/>
                                  </a:rPr>
                                </m:ctrlPr>
                              </m:fPr>
                              <m:num>
                                <m:r>
                                  <a:rPr lang="en-US" altLang="zh-TW" b="0" i="0" smtClean="0">
                                    <a:solidFill>
                                      <a:schemeClr val="tx1"/>
                                    </a:solidFill>
                                    <a:latin typeface="Cambria Math" panose="02040503050406030204" pitchFamily="18" charset="0"/>
                                  </a:rPr>
                                  <m:t>1</m:t>
                                </m:r>
                              </m:num>
                              <m:den>
                                <m:r>
                                  <a:rPr lang="en-US" altLang="zh-TW" b="0" i="0" smtClean="0">
                                    <a:solidFill>
                                      <a:schemeClr val="tx1"/>
                                    </a:solidFill>
                                    <a:latin typeface="Cambria Math" panose="02040503050406030204" pitchFamily="18" charset="0"/>
                                  </a:rPr>
                                  <m:t>#</m:t>
                                </m:r>
                                <m:r>
                                  <m:rPr>
                                    <m:sty m:val="p"/>
                                  </m:rPr>
                                  <a:rPr lang="en-US" altLang="zh-TW" b="0" i="0" smtClean="0">
                                    <a:solidFill>
                                      <a:schemeClr val="tx1"/>
                                    </a:solidFill>
                                    <a:latin typeface="Cambria Math" panose="02040503050406030204" pitchFamily="18" charset="0"/>
                                  </a:rPr>
                                  <m:t>N</m:t>
                                </m:r>
                              </m:den>
                            </m:f>
                          </m:e>
                        </m:rad>
                      </m:den>
                    </m:f>
                  </m:oMath>
                </a14:m>
                <a:r>
                  <a:rPr lang="zh-TW" altLang="en-US" dirty="0"/>
                  <a:t> </a:t>
                </a:r>
                <a:r>
                  <a:rPr lang="en-US" altLang="zh-TW" dirty="0"/>
                  <a:t>has mean 0 and variance 1</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741" t="-1796" r="-148"/>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8B3BFDB7-0F83-4720-AF53-B39B51B098C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50B860A0-7EA3-48DD-BDE5-E3B444E5E27E}"/>
              </a:ext>
            </a:extLst>
          </p:cNvPr>
          <p:cNvSpPr>
            <a:spLocks noGrp="1"/>
          </p:cNvSpPr>
          <p:nvPr>
            <p:ph type="sldNum" sz="quarter" idx="4"/>
          </p:nvPr>
        </p:nvSpPr>
        <p:spPr/>
        <p:txBody>
          <a:bodyPr/>
          <a:lstStyle/>
          <a:p>
            <a:fld id="{D14E9653-E941-43F1-AAD4-97DDCA7ECE97}" type="slidenum">
              <a:rPr lang="zh-TW" altLang="en-US" smtClean="0"/>
              <a:t>55</a:t>
            </a:fld>
            <a:endParaRPr lang="zh-TW" altLang="en-US"/>
          </a:p>
        </p:txBody>
      </p:sp>
    </p:spTree>
    <p:extLst>
      <p:ext uri="{BB962C8B-B14F-4D97-AF65-F5344CB8AC3E}">
        <p14:creationId xmlns:p14="http://schemas.microsoft.com/office/powerpoint/2010/main" val="1049989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Student's t-distribution: estimating the mean of a normally distributed population in situations where the sample size is small and the population standard deviation is unknown.</a:t>
                </a:r>
              </a:p>
              <a:p>
                <a:endParaRPr lang="en-US" altLang="zh-TW" sz="2400" dirty="0"/>
              </a:p>
              <a:p>
                <a14:m>
                  <m:oMath xmlns:m="http://schemas.openxmlformats.org/officeDocument/2006/math">
                    <m:r>
                      <m:rPr>
                        <m:sty m:val="p"/>
                      </m:rPr>
                      <a:rPr lang="en-US" altLang="zh-TW" sz="2400" b="0" i="0" smtClean="0">
                        <a:latin typeface="Cambria Math" panose="02040503050406030204" pitchFamily="18" charset="0"/>
                      </a:rPr>
                      <m:t>Z</m:t>
                    </m:r>
                    <m:r>
                      <a:rPr lang="en-US" altLang="zh-TW" sz="2400" b="0" i="0" smtClean="0">
                        <a:latin typeface="Cambria Math" panose="02040503050406030204" pitchFamily="18" charset="0"/>
                      </a:rPr>
                      <m:t>~</m:t>
                    </m:r>
                    <m:r>
                      <m:rPr>
                        <m:sty m:val="p"/>
                      </m:rPr>
                      <a:rPr lang="en-US" altLang="zh-TW" sz="2400" i="0">
                        <a:latin typeface="Cambria Math" panose="02040503050406030204" pitchFamily="18" charset="0"/>
                      </a:rPr>
                      <m:t>N</m:t>
                    </m:r>
                  </m:oMath>
                </a14:m>
                <a:r>
                  <a:rPr lang="en-US" altLang="zh-TW" sz="2400" dirty="0"/>
                  <a:t>(0,1), </a:t>
                </a:r>
                <a14:m>
                  <m:oMath xmlns:m="http://schemas.openxmlformats.org/officeDocument/2006/math">
                    <m:r>
                      <m:rPr>
                        <m:sty m:val="p"/>
                      </m:rPr>
                      <a:rPr lang="en-US" altLang="zh-TW" sz="2400" b="0" i="0" smtClean="0">
                        <a:latin typeface="Cambria Math" panose="02040503050406030204" pitchFamily="18" charset="0"/>
                      </a:rPr>
                      <m:t>Y</m:t>
                    </m:r>
                    <m:r>
                      <a:rPr lang="en-US" altLang="zh-TW" sz="2400" b="0" i="0" smtClean="0">
                        <a:latin typeface="Cambria Math" panose="02040503050406030204" pitchFamily="18" charset="0"/>
                      </a:rPr>
                      <m:t>~</m:t>
                    </m:r>
                    <m:sSubSup>
                      <m:sSubSupPr>
                        <m:ctrlPr>
                          <a:rPr lang="en-US" altLang="zh-TW" sz="2400" b="0" i="1" smtClean="0">
                            <a:latin typeface="Cambria Math" panose="02040503050406030204" pitchFamily="18" charset="0"/>
                          </a:rPr>
                        </m:ctrlPr>
                      </m:sSubSupPr>
                      <m:e>
                        <m:r>
                          <m:rPr>
                            <m:sty m:val="p"/>
                          </m:rPr>
                          <a:rPr lang="zh-TW" altLang="en-US" sz="2400" b="0" i="0" smtClean="0">
                            <a:latin typeface="Cambria Math" panose="02040503050406030204" pitchFamily="18" charset="0"/>
                          </a:rPr>
                          <m:t>χ</m:t>
                        </m:r>
                      </m:e>
                      <m:sub>
                        <m:r>
                          <m:rPr>
                            <m:sty m:val="p"/>
                          </m:rPr>
                          <a:rPr lang="en-US" altLang="zh-TW" sz="2400" b="0" i="0" smtClean="0">
                            <a:latin typeface="Cambria Math" panose="02040503050406030204" pitchFamily="18" charset="0"/>
                          </a:rPr>
                          <m:t>n</m:t>
                        </m:r>
                      </m:sub>
                      <m:sup>
                        <m:r>
                          <a:rPr lang="en-US" altLang="zh-TW" sz="2400" b="0" i="0" smtClean="0">
                            <a:latin typeface="Cambria Math" panose="02040503050406030204" pitchFamily="18" charset="0"/>
                          </a:rPr>
                          <m:t>2</m:t>
                        </m:r>
                      </m:sup>
                    </m:sSubSup>
                  </m:oMath>
                </a14:m>
                <a:r>
                  <a:rPr lang="zh-TW" altLang="en-US" sz="2400" dirty="0"/>
                  <a:t>  </a:t>
                </a:r>
                <a:r>
                  <a:rPr lang="en-US" altLang="zh-TW" sz="2400" dirty="0"/>
                  <a:t>, </a:t>
                </a:r>
                <a14:m>
                  <m:oMath xmlns:m="http://schemas.openxmlformats.org/officeDocument/2006/math">
                    <m:r>
                      <m:rPr>
                        <m:sty m:val="p"/>
                      </m:rPr>
                      <a:rPr lang="en-US" altLang="zh-TW" sz="2400" i="0">
                        <a:latin typeface="Cambria Math" panose="02040503050406030204" pitchFamily="18" charset="0"/>
                      </a:rPr>
                      <m:t>Z</m:t>
                    </m:r>
                  </m:oMath>
                </a14:m>
                <a:r>
                  <a:rPr lang="en-US" altLang="zh-TW" sz="2400" dirty="0"/>
                  <a:t> and </a:t>
                </a:r>
                <a14:m>
                  <m:oMath xmlns:m="http://schemas.openxmlformats.org/officeDocument/2006/math">
                    <m:r>
                      <m:rPr>
                        <m:sty m:val="p"/>
                      </m:rPr>
                      <a:rPr lang="en-US" altLang="zh-TW" sz="2400" i="0">
                        <a:latin typeface="Cambria Math" panose="02040503050406030204" pitchFamily="18" charset="0"/>
                      </a:rPr>
                      <m:t>Y</m:t>
                    </m:r>
                  </m:oMath>
                </a14:m>
                <a:r>
                  <a:rPr lang="en-US" altLang="zh-TW" sz="2400" dirty="0"/>
                  <a:t> are independent.</a:t>
                </a:r>
              </a:p>
              <a:p>
                <a:endParaRPr lang="en-US" altLang="zh-TW" sz="2400" dirty="0"/>
              </a:p>
              <a:p>
                <a14:m>
                  <m:oMath xmlns:m="http://schemas.openxmlformats.org/officeDocument/2006/math">
                    <m:r>
                      <m:rPr>
                        <m:sty m:val="p"/>
                      </m:rPr>
                      <a:rPr lang="en-US" altLang="zh-TW" sz="2400" b="0" i="0" smtClean="0">
                        <a:latin typeface="Cambria Math" panose="02040503050406030204" pitchFamily="18" charset="0"/>
                      </a:rPr>
                      <m:t>T</m:t>
                    </m:r>
                    <m:r>
                      <a:rPr lang="en-US" altLang="zh-TW" sz="2400" b="0" i="0" smtClean="0">
                        <a:latin typeface="Cambria Math" panose="02040503050406030204" pitchFamily="18" charset="0"/>
                      </a:rPr>
                      <m:t>=</m:t>
                    </m:r>
                    <m:f>
                      <m:fPr>
                        <m:ctrlPr>
                          <a:rPr lang="en-US" altLang="zh-TW" sz="2400" b="0" i="1" smtClean="0">
                            <a:latin typeface="Cambria Math" panose="02040503050406030204" pitchFamily="18" charset="0"/>
                          </a:rPr>
                        </m:ctrlPr>
                      </m:fPr>
                      <m:num>
                        <m:r>
                          <m:rPr>
                            <m:sty m:val="p"/>
                          </m:rPr>
                          <a:rPr lang="en-US" altLang="zh-TW" sz="2400" b="0" i="0" smtClean="0">
                            <a:latin typeface="Cambria Math" panose="02040503050406030204" pitchFamily="18" charset="0"/>
                          </a:rPr>
                          <m:t>Z</m:t>
                        </m:r>
                      </m:num>
                      <m:den>
                        <m:rad>
                          <m:radPr>
                            <m:degHide m:val="on"/>
                            <m:ctrlPr>
                              <a:rPr lang="en-US" altLang="zh-TW" sz="2400" b="0" i="1" smtClean="0">
                                <a:latin typeface="Cambria Math" panose="02040503050406030204" pitchFamily="18" charset="0"/>
                              </a:rPr>
                            </m:ctrlPr>
                          </m:radPr>
                          <m:deg/>
                          <m:e>
                            <m:f>
                              <m:fPr>
                                <m:type m:val="skw"/>
                                <m:ctrlPr>
                                  <a:rPr lang="en-US" altLang="zh-TW" sz="2400" b="0" i="1" smtClean="0">
                                    <a:latin typeface="Cambria Math" panose="02040503050406030204" pitchFamily="18" charset="0"/>
                                  </a:rPr>
                                </m:ctrlPr>
                              </m:fPr>
                              <m:num>
                                <m:r>
                                  <m:rPr>
                                    <m:sty m:val="p"/>
                                  </m:rPr>
                                  <a:rPr lang="en-US" altLang="zh-TW" sz="2400" b="0" i="0" smtClean="0">
                                    <a:latin typeface="Cambria Math" panose="02040503050406030204" pitchFamily="18" charset="0"/>
                                  </a:rPr>
                                  <m:t>Y</m:t>
                                </m:r>
                              </m:num>
                              <m:den>
                                <m:r>
                                  <m:rPr>
                                    <m:sty m:val="p"/>
                                  </m:rPr>
                                  <a:rPr lang="en-US" altLang="zh-TW" sz="2400" b="0" i="0" smtClean="0">
                                    <a:latin typeface="Cambria Math" panose="02040503050406030204" pitchFamily="18" charset="0"/>
                                  </a:rPr>
                                  <m:t>n</m:t>
                                </m:r>
                              </m:den>
                            </m:f>
                          </m:e>
                        </m:rad>
                      </m:den>
                    </m:f>
                  </m:oMath>
                </a14:m>
                <a:r>
                  <a:rPr lang="zh-TW" altLang="en-US" sz="2400" dirty="0"/>
                  <a:t>  </a:t>
                </a:r>
                <a:r>
                  <a:rPr lang="en-US" altLang="zh-TW" sz="2400" dirty="0"/>
                  <a:t>is a t-distribution with n degrees of freedom, denoted as </a:t>
                </a:r>
                <a14:m>
                  <m:oMath xmlns:m="http://schemas.openxmlformats.org/officeDocument/2006/math">
                    <m:r>
                      <m:rPr>
                        <m:sty m:val="p"/>
                      </m:rPr>
                      <a:rPr lang="en-US" altLang="zh-TW" sz="2400" b="0" i="0" smtClean="0">
                        <a:latin typeface="Cambria Math" panose="02040503050406030204" pitchFamily="18" charset="0"/>
                      </a:rPr>
                      <m:t>T</m:t>
                    </m:r>
                    <m:r>
                      <a:rPr lang="en-US" altLang="zh-TW" sz="2400" b="0" i="0" smtClean="0">
                        <a:latin typeface="Cambria Math" panose="02040503050406030204" pitchFamily="18" charset="0"/>
                      </a:rPr>
                      <m:t>~</m:t>
                    </m:r>
                    <m:sSub>
                      <m:sSubPr>
                        <m:ctrlPr>
                          <a:rPr lang="en-US" altLang="zh-TW" sz="2400" b="0" i="1" smtClean="0">
                            <a:latin typeface="Cambria Math" panose="02040503050406030204" pitchFamily="18" charset="0"/>
                          </a:rPr>
                        </m:ctrlPr>
                      </m:sSubPr>
                      <m:e>
                        <m:r>
                          <m:rPr>
                            <m:sty m:val="p"/>
                          </m:rPr>
                          <a:rPr lang="en-US" altLang="zh-TW" sz="2400" b="0" i="0" smtClean="0">
                            <a:latin typeface="Cambria Math" panose="02040503050406030204" pitchFamily="18" charset="0"/>
                          </a:rPr>
                          <m:t>t</m:t>
                        </m:r>
                      </m:e>
                      <m:sub>
                        <m:r>
                          <m:rPr>
                            <m:sty m:val="p"/>
                          </m:rPr>
                          <a:rPr lang="en-US" altLang="zh-TW" sz="2400" b="0" i="0" smtClean="0">
                            <a:latin typeface="Cambria Math" panose="02040503050406030204" pitchFamily="18" charset="0"/>
                          </a:rPr>
                          <m:t>n</m:t>
                        </m:r>
                      </m:sub>
                    </m:sSub>
                  </m:oMath>
                </a14:m>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1D7AB41A-7F33-4565-AD27-3196D09C011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E8A7B802-638F-4352-844B-9C3125750B4C}"/>
              </a:ext>
            </a:extLst>
          </p:cNvPr>
          <p:cNvSpPr>
            <a:spLocks noGrp="1"/>
          </p:cNvSpPr>
          <p:nvPr>
            <p:ph type="sldNum" sz="quarter" idx="4"/>
          </p:nvPr>
        </p:nvSpPr>
        <p:spPr/>
        <p:txBody>
          <a:bodyPr/>
          <a:lstStyle/>
          <a:p>
            <a:fld id="{D14E9653-E941-43F1-AAD4-97DDCA7ECE97}" type="slidenum">
              <a:rPr lang="zh-TW" altLang="en-US" smtClean="0"/>
              <a:t>56</a:t>
            </a:fld>
            <a:endParaRPr lang="zh-TW" altLang="en-US"/>
          </a:p>
        </p:txBody>
      </p:sp>
    </p:spTree>
    <p:extLst>
      <p:ext uri="{BB962C8B-B14F-4D97-AF65-F5344CB8AC3E}">
        <p14:creationId xmlns:p14="http://schemas.microsoft.com/office/powerpoint/2010/main" val="3575744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p:sp>
        <p:nvSpPr>
          <p:cNvPr id="3" name="內容版面配置區 2"/>
          <p:cNvSpPr>
            <a:spLocks noGrp="1"/>
          </p:cNvSpPr>
          <p:nvPr>
            <p:ph idx="1"/>
          </p:nvPr>
        </p:nvSpPr>
        <p:spPr>
          <a:xfrm>
            <a:off x="718198" y="1902596"/>
            <a:ext cx="8229600" cy="4411663"/>
          </a:xfrm>
        </p:spPr>
        <p:txBody>
          <a:bodyPr/>
          <a:lstStyle/>
          <a:p>
            <a:r>
              <a:rPr lang="en-US" altLang="zh-TW" dirty="0"/>
              <a:t>t-distribution</a:t>
            </a:r>
          </a:p>
          <a:p>
            <a:endParaRPr lang="en-US" altLang="zh-TW" dirty="0"/>
          </a:p>
          <a:p>
            <a:endParaRPr lang="zh-TW" altLang="en-US" dirty="0"/>
          </a:p>
          <a:p>
            <a:endParaRPr lang="en-US" altLang="zh-TW" dirty="0"/>
          </a:p>
          <a:p>
            <a:endParaRPr lang="zh-TW" altLang="en-US" dirty="0"/>
          </a:p>
        </p:txBody>
      </p:sp>
      <p:sp>
        <p:nvSpPr>
          <p:cNvPr id="5" name="頁尾版面配置區 4">
            <a:extLst>
              <a:ext uri="{FF2B5EF4-FFF2-40B4-BE49-F238E27FC236}">
                <a16:creationId xmlns:a16="http://schemas.microsoft.com/office/drawing/2014/main" id="{FE675C19-326D-4102-8DA0-809A62D7A0A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E5E3631-4540-4504-A9E3-2DCE9429BDAB}"/>
              </a:ext>
            </a:extLst>
          </p:cNvPr>
          <p:cNvSpPr>
            <a:spLocks noGrp="1"/>
          </p:cNvSpPr>
          <p:nvPr>
            <p:ph type="sldNum" sz="quarter" idx="4"/>
          </p:nvPr>
        </p:nvSpPr>
        <p:spPr/>
        <p:txBody>
          <a:bodyPr/>
          <a:lstStyle/>
          <a:p>
            <a:fld id="{D14E9653-E941-43F1-AAD4-97DDCA7ECE97}" type="slidenum">
              <a:rPr lang="zh-TW" altLang="en-US" smtClean="0"/>
              <a:t>57</a:t>
            </a:fld>
            <a:endParaRPr lang="zh-TW" altLang="en-US"/>
          </a:p>
        </p:txBody>
      </p:sp>
      <p:sp>
        <p:nvSpPr>
          <p:cNvPr id="4" name="文字方塊 3">
            <a:extLst>
              <a:ext uri="{FF2B5EF4-FFF2-40B4-BE49-F238E27FC236}">
                <a16:creationId xmlns:a16="http://schemas.microsoft.com/office/drawing/2014/main" id="{478F8E64-3F54-406B-9468-71FBFBF6D681}"/>
              </a:ext>
            </a:extLst>
          </p:cNvPr>
          <p:cNvSpPr txBox="1"/>
          <p:nvPr/>
        </p:nvSpPr>
        <p:spPr>
          <a:xfrm>
            <a:off x="138336" y="6440572"/>
            <a:ext cx="3927678" cy="276999"/>
          </a:xfrm>
          <a:prstGeom prst="rect">
            <a:avLst/>
          </a:prstGeom>
          <a:noFill/>
        </p:spPr>
        <p:txBody>
          <a:bodyPr wrap="none" rtlCol="0">
            <a:spAutoFit/>
          </a:bodyPr>
          <a:lstStyle/>
          <a:p>
            <a:r>
              <a:rPr lang="en-US" altLang="zh-TW" sz="1200" dirty="0">
                <a:hlinkClick r:id="rId3"/>
              </a:rPr>
              <a:t>https://en.wikipedia.org/wiki/Student%27s_t-distribution</a:t>
            </a:r>
            <a:endParaRPr lang="zh-TW" altLang="en-US" sz="1200" dirty="0">
              <a:latin typeface="Times New Roman" panose="02020603050405020304" pitchFamily="18" charset="0"/>
              <a:cs typeface="Times New Roman" panose="02020603050405020304" pitchFamily="18" charset="0"/>
            </a:endParaRPr>
          </a:p>
        </p:txBody>
      </p:sp>
      <p:pic>
        <p:nvPicPr>
          <p:cNvPr id="364546" name="Picture 2">
            <a:extLst>
              <a:ext uri="{FF2B5EF4-FFF2-40B4-BE49-F238E27FC236}">
                <a16:creationId xmlns:a16="http://schemas.microsoft.com/office/drawing/2014/main" id="{700294B8-74C1-45A8-9C3C-A567D8725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400853"/>
            <a:ext cx="5072460" cy="405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87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We have already obtained that </a:t>
                </a:r>
                <a14:m>
                  <m:oMath xmlns:m="http://schemas.openxmlformats.org/officeDocument/2006/math">
                    <m:sSup>
                      <m:sSupPr>
                        <m:ctrlPr>
                          <a:rPr lang="en-US" altLang="zh-TW" sz="2400" i="1" smtClean="0">
                            <a:latin typeface="Cambria Math" panose="02040503050406030204" pitchFamily="18" charset="0"/>
                          </a:rPr>
                        </m:ctrlPr>
                      </m:sSupPr>
                      <m:e>
                        <m:r>
                          <m:rPr>
                            <m:sty m:val="p"/>
                          </m:rPr>
                          <a:rPr lang="zh-TW" altLang="en-US" sz="2400" i="0" smtClean="0">
                            <a:latin typeface="Cambria Math" panose="02040503050406030204" pitchFamily="18" charset="0"/>
                          </a:rPr>
                          <m:t>ε</m:t>
                        </m:r>
                      </m:e>
                      <m:sup>
                        <m:r>
                          <a:rPr lang="en-US" altLang="zh-TW" sz="2400" b="0" i="0" smtClean="0">
                            <a:latin typeface="Cambria Math" panose="02040503050406030204" pitchFamily="18" charset="0"/>
                          </a:rPr>
                          <m:t>2</m:t>
                        </m:r>
                      </m:sup>
                    </m:sSup>
                    <m:r>
                      <a:rPr lang="en-US" altLang="zh-TW" sz="2400" b="0" i="0" smtClean="0">
                        <a:latin typeface="Cambria Math" panose="02040503050406030204" pitchFamily="18" charset="0"/>
                      </a:rPr>
                      <m:t>/</m:t>
                    </m:r>
                    <m:sSup>
                      <m:sSupPr>
                        <m:ctrlPr>
                          <a:rPr lang="en-US" altLang="zh-TW" sz="2400" b="0" i="1" smtClean="0">
                            <a:latin typeface="Cambria Math" panose="02040503050406030204" pitchFamily="18" charset="0"/>
                          </a:rPr>
                        </m:ctrlPr>
                      </m:sSupPr>
                      <m:e>
                        <m:r>
                          <m:rPr>
                            <m:sty m:val="p"/>
                          </m:rPr>
                          <a:rPr lang="zh-TW" altLang="en-US" sz="2400" b="0" i="0" smtClean="0">
                            <a:latin typeface="Cambria Math" panose="02040503050406030204" pitchFamily="18" charset="0"/>
                          </a:rPr>
                          <m:t>σ</m:t>
                        </m:r>
                      </m:e>
                      <m:sup>
                        <m:r>
                          <a:rPr lang="en-US" altLang="zh-TW" sz="2400" b="0" i="0" smtClean="0">
                            <a:latin typeface="Cambria Math" panose="02040503050406030204" pitchFamily="18" charset="0"/>
                          </a:rPr>
                          <m:t>2</m:t>
                        </m:r>
                      </m:sup>
                    </m:sSup>
                  </m:oMath>
                </a14:m>
                <a:r>
                  <a:rPr lang="zh-TW" altLang="en-US" sz="2400" dirty="0"/>
                  <a:t> </a:t>
                </a:r>
                <a:r>
                  <a:rPr lang="en-US" altLang="zh-TW" sz="2400" dirty="0"/>
                  <a:t>has a chi-squared distribution with </a:t>
                </a:r>
                <a14:m>
                  <m:oMath xmlns:m="http://schemas.openxmlformats.org/officeDocument/2006/math">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N</m:t>
                    </m:r>
                    <m:r>
                      <a:rPr lang="en-US" altLang="zh-TW" sz="2400" b="0" i="0" smtClean="0">
                        <a:latin typeface="Cambria Math" panose="02040503050406030204" pitchFamily="18" charset="0"/>
                      </a:rPr>
                      <m:t>−3</m:t>
                    </m:r>
                  </m:oMath>
                </a14:m>
                <a:r>
                  <a:rPr lang="zh-TW" altLang="en-US" sz="2400" dirty="0"/>
                  <a:t> </a:t>
                </a:r>
                <a:r>
                  <a:rPr lang="en-US" altLang="zh-TW" sz="2400" dirty="0"/>
                  <a:t>degrees of freedom.</a:t>
                </a:r>
              </a:p>
              <a:p>
                <a:endParaRPr lang="en-US" altLang="zh-TW" sz="1000" dirty="0"/>
              </a:p>
              <a:p>
                <a:pPr marL="0" lvl="1" indent="0" algn="ctr">
                  <a:buClr>
                    <a:schemeClr val="tx2"/>
                  </a:buClr>
                  <a:buNone/>
                </a:pPr>
                <a14:m>
                  <m:oMath xmlns:m="http://schemas.openxmlformats.org/officeDocument/2006/math">
                    <m:r>
                      <a:rPr lang="en-US" altLang="zh-TW" sz="2800" i="1">
                        <a:latin typeface="Cambria Math" panose="02040503050406030204" pitchFamily="18" charset="0"/>
                      </a:rPr>
                      <m:t>𝑌</m:t>
                    </m:r>
                    <m:r>
                      <a:rPr lang="en-US" altLang="zh-TW" sz="2800" i="1">
                        <a:latin typeface="Cambria Math" panose="02040503050406030204" pitchFamily="18" charset="0"/>
                      </a:rPr>
                      <m:t>=</m:t>
                    </m:r>
                    <m:f>
                      <m:fPr>
                        <m:type m:val="lin"/>
                        <m:ctrlPr>
                          <a:rPr lang="en-US" altLang="zh-TW" sz="2800" i="1">
                            <a:latin typeface="Cambria Math" panose="02040503050406030204" pitchFamily="18" charset="0"/>
                          </a:rPr>
                        </m:ctrlPr>
                      </m:fPr>
                      <m:num>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𝜀</m:t>
                            </m:r>
                          </m:e>
                          <m:sup>
                            <m:r>
                              <a:rPr lang="en-US" altLang="zh-TW" sz="2800" i="1">
                                <a:latin typeface="Cambria Math" panose="02040503050406030204" pitchFamily="18" charset="0"/>
                              </a:rPr>
                              <m:t>2</m:t>
                            </m:r>
                          </m:sup>
                        </m:sSup>
                      </m:num>
                      <m:den>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2</m:t>
                            </m:r>
                          </m:sup>
                        </m:sSup>
                      </m:den>
                    </m:f>
                    <m:r>
                      <a:rPr lang="en-US" altLang="zh-TW" sz="2800" i="1">
                        <a:latin typeface="Cambria Math" panose="02040503050406030204" pitchFamily="18" charset="0"/>
                      </a:rPr>
                      <m:t> ~</m:t>
                    </m:r>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𝜒</m:t>
                        </m:r>
                      </m:e>
                      <m: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𝑁</m:t>
                        </m:r>
                        <m:r>
                          <a:rPr lang="en-US" altLang="zh-TW" sz="2800" b="0" i="1" smtClean="0">
                            <a:latin typeface="Cambria Math" panose="02040503050406030204" pitchFamily="18" charset="0"/>
                          </a:rPr>
                          <m:t>−3</m:t>
                        </m:r>
                      </m:sub>
                      <m:sup>
                        <m:r>
                          <a:rPr lang="en-US" altLang="zh-TW" sz="2800" i="1">
                            <a:latin typeface="Cambria Math" panose="02040503050406030204" pitchFamily="18" charset="0"/>
                          </a:rPr>
                          <m:t>2</m:t>
                        </m:r>
                      </m:sup>
                    </m:sSubSup>
                  </m:oMath>
                </a14:m>
                <a:r>
                  <a:rPr lang="en-US" altLang="zh-TW" sz="2800" dirty="0"/>
                  <a:t> </a:t>
                </a:r>
                <a:endParaRPr lang="en-US" altLang="zh-TW" sz="2400" dirty="0"/>
              </a:p>
              <a:p>
                <a:pPr marL="342900" lvl="1" indent="-342900">
                  <a:buClr>
                    <a:schemeClr val="tx2"/>
                  </a:buClr>
                </a:pPr>
                <a14:m>
                  <m:oMath xmlns:m="http://schemas.openxmlformats.org/officeDocument/2006/math">
                    <m:r>
                      <a:rPr lang="en-US" altLang="zh-TW" sz="2800" i="1" smtClean="0">
                        <a:latin typeface="Cambria Math" panose="02040503050406030204" pitchFamily="18" charset="0"/>
                      </a:rPr>
                      <m:t>𝑍</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0,0</m:t>
                            </m:r>
                          </m:e>
                        </m:d>
                        <m:r>
                          <a:rPr lang="en-US" altLang="zh-TW" sz="2800" i="1">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𝛾</m:t>
                            </m:r>
                          </m:e>
                        </m:acc>
                      </m:num>
                      <m:den>
                        <m:r>
                          <a:rPr lang="en-US" altLang="zh-TW" sz="2800" i="1">
                            <a:latin typeface="Cambria Math" panose="02040503050406030204" pitchFamily="18" charset="0"/>
                          </a:rPr>
                          <m:t>𝜎</m:t>
                        </m:r>
                        <m:rad>
                          <m:radPr>
                            <m:degHide m:val="on"/>
                            <m:ctrlPr>
                              <a:rPr lang="en-US" altLang="zh-TW" sz="2800" i="1">
                                <a:latin typeface="Cambria Math" panose="02040503050406030204" pitchFamily="18" charset="0"/>
                              </a:rPr>
                            </m:ctrlPr>
                          </m:radPr>
                          <m:deg/>
                          <m:e>
                            <m:r>
                              <a:rPr lang="en-US" altLang="zh-TW" sz="2800" i="1">
                                <a:latin typeface="Cambria Math" panose="02040503050406030204" pitchFamily="18" charset="0"/>
                              </a:rPr>
                              <m:t>1+</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m:t>
                                </m:r>
                                <m:r>
                                  <a:rPr lang="en-US" altLang="zh-TW" sz="2800" i="1">
                                    <a:latin typeface="Cambria Math" panose="02040503050406030204" pitchFamily="18" charset="0"/>
                                  </a:rPr>
                                  <m:t>𝑁</m:t>
                                </m:r>
                              </m:den>
                            </m:f>
                          </m:e>
                        </m:rad>
                      </m:den>
                    </m:f>
                    <m:r>
                      <a:rPr lang="en-US" altLang="zh-TW" sz="2800" i="1">
                        <a:latin typeface="Cambria Math" panose="02040503050406030204" pitchFamily="18" charset="0"/>
                      </a:rPr>
                      <m:t>~</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𝑁</m:t>
                    </m:r>
                    <m:r>
                      <a:rPr lang="en-US" altLang="zh-TW" sz="2800" b="0" i="1" smtClean="0">
                        <a:latin typeface="Cambria Math" panose="02040503050406030204" pitchFamily="18" charset="0"/>
                      </a:rPr>
                      <m:t>(0,1)</m:t>
                    </m:r>
                  </m:oMath>
                </a14:m>
                <a:endParaRPr lang="en-US" altLang="zh-TW" sz="2400" dirty="0"/>
              </a:p>
              <a:p>
                <a:r>
                  <a:rPr lang="en-US" altLang="zh-TW" sz="2400" dirty="0"/>
                  <a:t>Hence </a:t>
                </a:r>
                <a14:m>
                  <m:oMath xmlns:m="http://schemas.openxmlformats.org/officeDocument/2006/math">
                    <m:r>
                      <a:rPr lang="en-US" altLang="zh-TW" sz="2400" b="1" i="1" smtClean="0">
                        <a:latin typeface="Cambria Math" panose="02040503050406030204" pitchFamily="18" charset="0"/>
                      </a:rPr>
                      <m:t>𝒕</m:t>
                    </m:r>
                    <m:r>
                      <a:rPr lang="en-US" altLang="zh-TW" sz="2400" b="1" i="1">
                        <a:latin typeface="Cambria Math" panose="02040503050406030204" pitchFamily="18" charset="0"/>
                      </a:rPr>
                      <m:t>=</m:t>
                    </m:r>
                    <m:f>
                      <m:fPr>
                        <m:ctrlPr>
                          <a:rPr lang="en-US" altLang="zh-TW" sz="2400" b="1" i="1">
                            <a:latin typeface="Cambria Math" panose="02040503050406030204" pitchFamily="18" charset="0"/>
                          </a:rPr>
                        </m:ctrlPr>
                      </m:fPr>
                      <m:num>
                        <m:r>
                          <a:rPr lang="en-US" altLang="zh-TW" sz="2400" b="1" i="1">
                            <a:latin typeface="Cambria Math" panose="02040503050406030204" pitchFamily="18" charset="0"/>
                          </a:rPr>
                          <m:t>𝒁</m:t>
                        </m:r>
                      </m:num>
                      <m:den>
                        <m:rad>
                          <m:radPr>
                            <m:degHide m:val="on"/>
                            <m:ctrlPr>
                              <a:rPr lang="en-US" altLang="zh-TW" sz="2400" b="1" i="1">
                                <a:latin typeface="Cambria Math" panose="02040503050406030204" pitchFamily="18" charset="0"/>
                              </a:rPr>
                            </m:ctrlPr>
                          </m:radPr>
                          <m:deg/>
                          <m:e>
                            <m:r>
                              <a:rPr lang="en-US" altLang="zh-TW" sz="2400" b="1" i="1">
                                <a:latin typeface="Cambria Math" panose="02040503050406030204" pitchFamily="18" charset="0"/>
                              </a:rPr>
                              <m:t>𝒀</m:t>
                            </m:r>
                            <m:r>
                              <a:rPr lang="en-US" altLang="zh-TW" sz="2400" b="1" i="1">
                                <a:latin typeface="Cambria Math" panose="02040503050406030204" pitchFamily="18" charset="0"/>
                              </a:rPr>
                              <m:t>/(#</m:t>
                            </m:r>
                            <m:r>
                              <a:rPr lang="en-US" altLang="zh-TW" sz="2400" b="1" i="1">
                                <a:latin typeface="Cambria Math" panose="02040503050406030204" pitchFamily="18" charset="0"/>
                              </a:rPr>
                              <m:t>𝑵</m:t>
                            </m:r>
                            <m:r>
                              <a:rPr lang="en-US" altLang="zh-TW" sz="2400" b="1" i="1">
                                <a:latin typeface="Cambria Math" panose="02040503050406030204" pitchFamily="18" charset="0"/>
                              </a:rPr>
                              <m:t>−</m:t>
                            </m:r>
                            <m:r>
                              <a:rPr lang="en-US" altLang="zh-TW" sz="2400" b="1" i="1">
                                <a:latin typeface="Cambria Math" panose="02040503050406030204" pitchFamily="18" charset="0"/>
                              </a:rPr>
                              <m:t>𝟑</m:t>
                            </m:r>
                            <m:r>
                              <a:rPr lang="en-US" altLang="zh-TW" sz="2400" b="1" i="1">
                                <a:latin typeface="Cambria Math" panose="02040503050406030204" pitchFamily="18" charset="0"/>
                              </a:rPr>
                              <m:t>)</m:t>
                            </m:r>
                          </m:e>
                        </m:rad>
                      </m:den>
                    </m:f>
                    <m:r>
                      <a:rPr lang="en-US" altLang="zh-TW" sz="2400" b="1" i="1" smtClean="0">
                        <a:latin typeface="Cambria Math" panose="02040503050406030204" pitchFamily="18" charset="0"/>
                      </a:rPr>
                      <m:t>=</m:t>
                    </m:r>
                    <m:f>
                      <m:fPr>
                        <m:ctrlPr>
                          <a:rPr lang="en-US" altLang="zh-TW" sz="2400" b="1" i="1">
                            <a:latin typeface="Cambria Math" panose="02040503050406030204" pitchFamily="18" charset="0"/>
                          </a:rPr>
                        </m:ctrlPr>
                      </m:fPr>
                      <m:num>
                        <m:r>
                          <a:rPr lang="en-US" altLang="zh-TW" sz="2400" b="1" i="1" smtClean="0">
                            <a:latin typeface="Cambria Math" panose="02040503050406030204" pitchFamily="18" charset="0"/>
                          </a:rPr>
                          <m:t>(</m:t>
                        </m:r>
                        <m:r>
                          <a:rPr lang="en-US" altLang="zh-TW" sz="2400" b="1" i="1">
                            <a:latin typeface="Cambria Math" panose="02040503050406030204" pitchFamily="18" charset="0"/>
                          </a:rPr>
                          <m:t>𝒈</m:t>
                        </m:r>
                        <m:d>
                          <m:dPr>
                            <m:ctrlPr>
                              <a:rPr lang="en-US" altLang="zh-TW" sz="2400" b="1" i="1">
                                <a:latin typeface="Cambria Math" panose="02040503050406030204" pitchFamily="18" charset="0"/>
                              </a:rPr>
                            </m:ctrlPr>
                          </m:dPr>
                          <m:e>
                            <m:r>
                              <a:rPr lang="en-US" altLang="zh-TW" sz="2400" b="1" i="1">
                                <a:latin typeface="Cambria Math" panose="02040503050406030204" pitchFamily="18" charset="0"/>
                              </a:rPr>
                              <m:t>𝟎</m:t>
                            </m:r>
                            <m:r>
                              <a:rPr lang="en-US" altLang="zh-TW" sz="2400" b="1" i="1">
                                <a:latin typeface="Cambria Math" panose="02040503050406030204" pitchFamily="18" charset="0"/>
                              </a:rPr>
                              <m:t>,</m:t>
                            </m:r>
                            <m:r>
                              <a:rPr lang="en-US" altLang="zh-TW" sz="2400" b="1" i="1">
                                <a:latin typeface="Cambria Math" panose="02040503050406030204" pitchFamily="18" charset="0"/>
                              </a:rPr>
                              <m:t>𝟎</m:t>
                            </m:r>
                          </m:e>
                        </m:d>
                        <m:r>
                          <a:rPr lang="en-US" altLang="zh-TW" sz="2400" b="1" i="1">
                            <a:latin typeface="Cambria Math" panose="02040503050406030204" pitchFamily="18" charset="0"/>
                          </a:rPr>
                          <m:t>−</m:t>
                        </m:r>
                        <m:acc>
                          <m:accPr>
                            <m:chr m:val="̂"/>
                            <m:ctrlPr>
                              <a:rPr lang="en-US" altLang="zh-TW" sz="2400" b="1" i="1">
                                <a:latin typeface="Cambria Math" panose="02040503050406030204" pitchFamily="18" charset="0"/>
                              </a:rPr>
                            </m:ctrlPr>
                          </m:accPr>
                          <m:e>
                            <m:r>
                              <a:rPr lang="zh-TW" altLang="en-US" sz="2400" b="1" i="1">
                                <a:latin typeface="Cambria Math" panose="02040503050406030204" pitchFamily="18" charset="0"/>
                              </a:rPr>
                              <m:t>𝜸</m:t>
                            </m:r>
                          </m:e>
                        </m:acc>
                        <m:r>
                          <a:rPr lang="en-US" altLang="zh-TW" sz="2400" b="1" i="1" smtClean="0">
                            <a:latin typeface="Cambria Math" panose="02040503050406030204" pitchFamily="18" charset="0"/>
                          </a:rPr>
                          <m:t>)</m:t>
                        </m:r>
                        <m:rad>
                          <m:radPr>
                            <m:degHide m:val="on"/>
                            <m:ctrlPr>
                              <a:rPr lang="en-US" altLang="zh-TW" sz="2400" b="1" i="1" smtClean="0">
                                <a:latin typeface="Cambria Math" panose="02040503050406030204" pitchFamily="18" charset="0"/>
                              </a:rPr>
                            </m:ctrlPr>
                          </m:radPr>
                          <m:deg/>
                          <m:e>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𝑵</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𝟑</m:t>
                            </m:r>
                          </m:e>
                        </m:rad>
                      </m:num>
                      <m:den>
                        <m:rad>
                          <m:radPr>
                            <m:degHide m:val="on"/>
                            <m:ctrlPr>
                              <a:rPr lang="en-US" altLang="zh-TW" sz="2400" b="1" i="1">
                                <a:latin typeface="Cambria Math" panose="02040503050406030204" pitchFamily="18" charset="0"/>
                              </a:rPr>
                            </m:ctrlPr>
                          </m:radPr>
                          <m:deg/>
                          <m:e>
                            <m:r>
                              <a:rPr lang="en-US" altLang="zh-TW" sz="2400" b="1" i="1" smtClean="0">
                                <a:latin typeface="Cambria Math" panose="02040503050406030204" pitchFamily="18" charset="0"/>
                              </a:rPr>
                              <m:t>(</m:t>
                            </m:r>
                            <m:r>
                              <a:rPr lang="en-US" altLang="zh-TW" sz="2400" b="1" i="1">
                                <a:latin typeface="Cambria Math" panose="02040503050406030204" pitchFamily="18" charset="0"/>
                              </a:rPr>
                              <m:t>𝟏</m:t>
                            </m:r>
                            <m:r>
                              <a:rPr lang="en-US" altLang="zh-TW" sz="2400" b="1" i="1">
                                <a:latin typeface="Cambria Math" panose="02040503050406030204" pitchFamily="18" charset="0"/>
                              </a:rPr>
                              <m:t>+</m:t>
                            </m:r>
                            <m:f>
                              <m:fPr>
                                <m:ctrlPr>
                                  <a:rPr lang="en-US" altLang="zh-TW" sz="2400" b="1" i="1">
                                    <a:latin typeface="Cambria Math" panose="02040503050406030204" pitchFamily="18" charset="0"/>
                                  </a:rPr>
                                </m:ctrlPr>
                              </m:fPr>
                              <m:num>
                                <m:r>
                                  <a:rPr lang="en-US" altLang="zh-TW" sz="2400" b="1" i="1">
                                    <a:latin typeface="Cambria Math" panose="02040503050406030204" pitchFamily="18" charset="0"/>
                                  </a:rPr>
                                  <m:t>𝟏</m:t>
                                </m:r>
                              </m:num>
                              <m:den>
                                <m:r>
                                  <a:rPr lang="en-US" altLang="zh-TW" sz="2400" b="1" i="1">
                                    <a:latin typeface="Cambria Math" panose="02040503050406030204" pitchFamily="18" charset="0"/>
                                  </a:rPr>
                                  <m:t>#</m:t>
                                </m:r>
                                <m:r>
                                  <a:rPr lang="en-US" altLang="zh-TW" sz="2400" b="1" i="1">
                                    <a:latin typeface="Cambria Math" panose="02040503050406030204" pitchFamily="18" charset="0"/>
                                  </a:rPr>
                                  <m:t>𝑵</m:t>
                                </m:r>
                              </m:den>
                            </m:f>
                            <m:r>
                              <a:rPr lang="en-US" altLang="zh-TW" sz="2400" b="1" i="1" smtClean="0">
                                <a:latin typeface="Cambria Math" panose="02040503050406030204" pitchFamily="18" charset="0"/>
                              </a:rPr>
                              <m:t>)</m:t>
                            </m:r>
                            <m:sSup>
                              <m:sSupPr>
                                <m:ctrlPr>
                                  <a:rPr lang="en-US" altLang="zh-TW" sz="2400" b="1" i="1" smtClean="0">
                                    <a:latin typeface="Cambria Math" panose="02040503050406030204" pitchFamily="18" charset="0"/>
                                  </a:rPr>
                                </m:ctrlPr>
                              </m:sSupPr>
                              <m:e>
                                <m:r>
                                  <a:rPr lang="zh-TW" altLang="en-US" sz="2400" b="1" i="1" smtClean="0">
                                    <a:latin typeface="Cambria Math" panose="02040503050406030204" pitchFamily="18" charset="0"/>
                                  </a:rPr>
                                  <m:t>𝜺</m:t>
                                </m:r>
                              </m:e>
                              <m:sup>
                                <m:r>
                                  <a:rPr lang="en-US" altLang="zh-TW" sz="2400" b="1" i="1" smtClean="0">
                                    <a:latin typeface="Cambria Math" panose="02040503050406030204" pitchFamily="18" charset="0"/>
                                  </a:rPr>
                                  <m:t>𝟐</m:t>
                                </m:r>
                              </m:sup>
                            </m:sSup>
                          </m:e>
                        </m:rad>
                      </m:den>
                    </m:f>
                  </m:oMath>
                </a14:m>
                <a:r>
                  <a:rPr lang="zh-TW" altLang="en-US" sz="2400" dirty="0"/>
                  <a:t> </a:t>
                </a:r>
                <a:r>
                  <a:rPr lang="en-US" altLang="zh-TW" sz="2400" dirty="0"/>
                  <a:t>has a t-distribution with </a:t>
                </a:r>
                <a14:m>
                  <m:oMath xmlns:m="http://schemas.openxmlformats.org/officeDocument/2006/math">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N</m:t>
                    </m:r>
                    <m:r>
                      <a:rPr lang="en-US" altLang="zh-TW" sz="2400" b="0" i="0" smtClean="0">
                        <a:latin typeface="Cambria Math" panose="02040503050406030204" pitchFamily="18" charset="0"/>
                      </a:rPr>
                      <m:t>−3</m:t>
                    </m:r>
                  </m:oMath>
                </a14:m>
                <a:r>
                  <a:rPr lang="en-US" altLang="zh-TW" sz="2400" dirty="0"/>
                  <a:t> degrees of freedom</a:t>
                </a:r>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r="-222"/>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3D9B75B8-FD5C-4DD6-9079-1DB7C0A1245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921DCDA1-1CCD-4F44-84D3-D78AD0034B1C}"/>
              </a:ext>
            </a:extLst>
          </p:cNvPr>
          <p:cNvSpPr>
            <a:spLocks noGrp="1"/>
          </p:cNvSpPr>
          <p:nvPr>
            <p:ph type="sldNum" sz="quarter" idx="4"/>
          </p:nvPr>
        </p:nvSpPr>
        <p:spPr/>
        <p:txBody>
          <a:bodyPr/>
          <a:lstStyle/>
          <a:p>
            <a:fld id="{D14E9653-E941-43F1-AAD4-97DDCA7ECE97}" type="slidenum">
              <a:rPr lang="zh-TW" altLang="en-US" smtClean="0"/>
              <a:t>58</a:t>
            </a:fld>
            <a:endParaRPr lang="zh-TW" altLang="en-US"/>
          </a:p>
        </p:txBody>
      </p:sp>
    </p:spTree>
    <p:extLst>
      <p:ext uri="{BB962C8B-B14F-4D97-AF65-F5344CB8AC3E}">
        <p14:creationId xmlns:p14="http://schemas.microsoft.com/office/powerpoint/2010/main" val="223607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TW" dirty="0"/>
              <a:t>8.1 Introduction</a:t>
            </a:r>
          </a:p>
        </p:txBody>
      </p:sp>
      <p:sp>
        <p:nvSpPr>
          <p:cNvPr id="9220" name="Rectangle 3"/>
          <p:cNvSpPr>
            <a:spLocks noGrp="1" noChangeArrowheads="1"/>
          </p:cNvSpPr>
          <p:nvPr>
            <p:ph type="body" idx="1"/>
          </p:nvPr>
        </p:nvSpPr>
        <p:spPr/>
        <p:txBody>
          <a:bodyPr/>
          <a:lstStyle/>
          <a:p>
            <a:pPr eaLnBrk="1" hangingPunct="1">
              <a:lnSpc>
                <a:spcPct val="90000"/>
              </a:lnSpc>
            </a:pPr>
            <a:r>
              <a:rPr lang="en-US" altLang="zh-TW" sz="2800"/>
              <a:t>general forms: some mathematical formulas</a:t>
            </a:r>
            <a:endParaRPr lang="en-US" altLang="zh-TW" sz="2800">
              <a:cs typeface="Arial"/>
            </a:endParaRPr>
          </a:p>
          <a:p>
            <a:pPr eaLnBrk="1" hangingPunct="1">
              <a:lnSpc>
                <a:spcPct val="90000"/>
              </a:lnSpc>
              <a:buFont typeface="Wingdings" panose="05000000000000000000" pitchFamily="2" charset="2"/>
              <a:buNone/>
            </a:pPr>
            <a:r>
              <a:rPr lang="en-US" altLang="zh-TW" sz="2800" dirty="0"/>
              <a:t>	 1. piecewise constant (flat facet model), </a:t>
            </a:r>
            <a:endParaRPr lang="zh-TW" altLang="en-US" sz="2800" dirty="0"/>
          </a:p>
          <a:p>
            <a:pPr eaLnBrk="1" hangingPunct="1">
              <a:lnSpc>
                <a:spcPct val="90000"/>
              </a:lnSpc>
              <a:buFont typeface="Wingdings" panose="05000000000000000000" pitchFamily="2" charset="2"/>
              <a:buNone/>
            </a:pPr>
            <a:r>
              <a:rPr lang="zh-TW" altLang="en-US" sz="2800" dirty="0"/>
              <a:t>		</a:t>
            </a:r>
            <a:r>
              <a:rPr lang="en-US" altLang="zh-TW" sz="2800" dirty="0"/>
              <a:t>Ideal</a:t>
            </a:r>
            <a:r>
              <a:rPr lang="zh-TW" altLang="en-US" sz="2800" dirty="0"/>
              <a:t> </a:t>
            </a:r>
            <a:r>
              <a:rPr lang="en-US" altLang="zh-TW" sz="2800" dirty="0"/>
              <a:t>region: constant gray level</a:t>
            </a:r>
          </a:p>
          <a:p>
            <a:pPr eaLnBrk="1" hangingPunct="1">
              <a:lnSpc>
                <a:spcPct val="90000"/>
              </a:lnSpc>
              <a:buFont typeface="Wingdings" panose="05000000000000000000" pitchFamily="2" charset="2"/>
              <a:buNone/>
            </a:pPr>
            <a:r>
              <a:rPr lang="en-US" altLang="zh-TW" sz="2800" dirty="0"/>
              <a:t>	 2. piecewise linear (sloped facet model), 	ideal region: sloped plane gray level</a:t>
            </a:r>
          </a:p>
          <a:p>
            <a:pPr eaLnBrk="1" hangingPunct="1">
              <a:lnSpc>
                <a:spcPct val="90000"/>
              </a:lnSpc>
              <a:buFont typeface="Wingdings" panose="05000000000000000000" pitchFamily="2" charset="2"/>
              <a:buNone/>
            </a:pPr>
            <a:r>
              <a:rPr lang="en-US" altLang="zh-TW" sz="2800" dirty="0"/>
              <a:t>	 3. piecewise quadratic, gray level surface: 	bivariate quadratic</a:t>
            </a:r>
          </a:p>
          <a:p>
            <a:pPr eaLnBrk="1" hangingPunct="1">
              <a:lnSpc>
                <a:spcPct val="90000"/>
              </a:lnSpc>
              <a:buFont typeface="Wingdings" panose="05000000000000000000" pitchFamily="2" charset="2"/>
              <a:buNone/>
            </a:pPr>
            <a:r>
              <a:rPr lang="en-US" altLang="zh-TW" sz="2800" dirty="0"/>
              <a:t>	 4. piecewise cubic, gray level surface: cubic 	surfaces</a:t>
            </a:r>
          </a:p>
          <a:p>
            <a:pPr eaLnBrk="1" hangingPunct="1">
              <a:lnSpc>
                <a:spcPct val="90000"/>
              </a:lnSpc>
            </a:pPr>
            <a:endParaRPr lang="en-US" altLang="zh-TW" dirty="0"/>
          </a:p>
        </p:txBody>
      </p:sp>
      <p:sp>
        <p:nvSpPr>
          <p:cNvPr id="2" name="頁尾版面配置區 1">
            <a:extLst>
              <a:ext uri="{FF2B5EF4-FFF2-40B4-BE49-F238E27FC236}">
                <a16:creationId xmlns:a16="http://schemas.microsoft.com/office/drawing/2014/main" id="{50996E7F-F827-4D7F-87F6-0BB88DE25B5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D41FDE0B-62F7-4F07-BD5D-FE8024ECBEF3}"/>
              </a:ext>
            </a:extLst>
          </p:cNvPr>
          <p:cNvSpPr>
            <a:spLocks noGrp="1"/>
          </p:cNvSpPr>
          <p:nvPr>
            <p:ph type="sldNum" sz="quarter" idx="4"/>
          </p:nvPr>
        </p:nvSpPr>
        <p:spPr/>
        <p:txBody>
          <a:bodyPr/>
          <a:lstStyle/>
          <a:p>
            <a:fld id="{D14E9653-E941-43F1-AAD4-97DDCA7ECE97}" type="slidenum">
              <a:rPr lang="zh-TW" altLang="en-US" smtClean="0"/>
              <a:t>5</a:t>
            </a:fld>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The center pixel is judged to be a peak noise pixel if a test of the hypothesis </a:t>
                </a:r>
                <a14:m>
                  <m:oMath xmlns:m="http://schemas.openxmlformats.org/officeDocument/2006/math">
                    <m:r>
                      <m:rPr>
                        <m:sty m:val="p"/>
                      </m:rPr>
                      <a:rPr lang="en-US" altLang="zh-TW" sz="2400">
                        <a:latin typeface="Cambria Math" panose="02040503050406030204" pitchFamily="18" charset="0"/>
                      </a:rPr>
                      <m:t>g</m:t>
                    </m:r>
                    <m:d>
                      <m:dPr>
                        <m:ctrlPr>
                          <a:rPr lang="en-US" altLang="zh-TW" sz="2400" i="1">
                            <a:latin typeface="Cambria Math" panose="02040503050406030204" pitchFamily="18" charset="0"/>
                          </a:rPr>
                        </m:ctrlPr>
                      </m:dPr>
                      <m:e>
                        <m:r>
                          <a:rPr lang="en-US" altLang="zh-TW" sz="2400">
                            <a:latin typeface="Cambria Math" panose="02040503050406030204" pitchFamily="18" charset="0"/>
                          </a:rPr>
                          <m:t>0,0</m:t>
                        </m:r>
                      </m:e>
                    </m:d>
                    <m:r>
                      <a:rPr lang="en-US" altLang="zh-TW" sz="2400" b="0" i="1" smtClean="0">
                        <a:latin typeface="Cambria Math" panose="02040503050406030204" pitchFamily="18" charset="0"/>
                        <a:ea typeface="Cambria Math" charset="0"/>
                        <a:cs typeface="Cambria Math" charset="0"/>
                      </a:rPr>
                      <m:t>=</m:t>
                    </m:r>
                    <m:acc>
                      <m:accPr>
                        <m:chr m:val="̂"/>
                        <m:ctrlPr>
                          <a:rPr lang="en-US" altLang="zh-TW" sz="2400" i="1">
                            <a:latin typeface="Cambria Math" panose="02040503050406030204" pitchFamily="18" charset="0"/>
                          </a:rPr>
                        </m:ctrlPr>
                      </m:accPr>
                      <m:e>
                        <m:r>
                          <m:rPr>
                            <m:sty m:val="p"/>
                          </m:rPr>
                          <a:rPr lang="zh-TW" altLang="en-US" sz="2400">
                            <a:latin typeface="Cambria Math" panose="02040503050406030204" pitchFamily="18" charset="0"/>
                          </a:rPr>
                          <m:t>γ</m:t>
                        </m:r>
                      </m:e>
                    </m:acc>
                  </m:oMath>
                </a14:m>
                <a:r>
                  <a:rPr lang="en-US" altLang="zh-TW" sz="2400" dirty="0"/>
                  <a:t> rejects the hypothesis</a:t>
                </a:r>
              </a:p>
              <a:p>
                <a:endParaRPr lang="en-US" altLang="zh-TW" sz="2400" dirty="0"/>
              </a:p>
              <a:p>
                <a:r>
                  <a:rPr lang="en-US" altLang="zh-TW" sz="2400" dirty="0"/>
                  <a:t>Let </a:t>
                </a:r>
                <a14:m>
                  <m:oMath xmlns:m="http://schemas.openxmlformats.org/officeDocument/2006/math">
                    <m:sSub>
                      <m:sSubPr>
                        <m:ctrlPr>
                          <a:rPr lang="en-US" altLang="zh-TW" sz="2400" i="1" smtClean="0">
                            <a:latin typeface="Cambria Math" panose="02040503050406030204" pitchFamily="18" charset="0"/>
                          </a:rPr>
                        </m:ctrlPr>
                      </m:sSubPr>
                      <m:e>
                        <m:r>
                          <m:rPr>
                            <m:sty m:val="p"/>
                          </m:rPr>
                          <a:rPr lang="en-US" altLang="zh-TW" sz="2400" b="0" i="0" smtClean="0">
                            <a:latin typeface="Cambria Math" panose="02040503050406030204" pitchFamily="18" charset="0"/>
                          </a:rPr>
                          <m:t>T</m:t>
                        </m:r>
                      </m:e>
                      <m:sub>
                        <m:r>
                          <a:rPr lang="en-US" altLang="zh-TW" sz="2400" b="0" i="0" smtClean="0">
                            <a:latin typeface="Cambria Math" panose="02040503050406030204" pitchFamily="18" charset="0"/>
                          </a:rPr>
                          <m:t>#</m:t>
                        </m:r>
                        <m:r>
                          <m:rPr>
                            <m:sty m:val="p"/>
                          </m:rPr>
                          <a:rPr lang="en-US" altLang="zh-TW" sz="2400" b="0" i="0" smtClean="0">
                            <a:latin typeface="Cambria Math" panose="02040503050406030204" pitchFamily="18" charset="0"/>
                          </a:rPr>
                          <m:t>N</m:t>
                        </m:r>
                        <m:r>
                          <a:rPr lang="en-US" altLang="zh-TW" sz="2400" b="0" i="0" smtClean="0">
                            <a:latin typeface="Cambria Math" panose="02040503050406030204" pitchFamily="18" charset="0"/>
                          </a:rPr>
                          <m:t>−3, </m:t>
                        </m:r>
                        <m:r>
                          <m:rPr>
                            <m:sty m:val="p"/>
                          </m:rPr>
                          <a:rPr lang="en-US" altLang="zh-TW" sz="2400" b="0" i="0" smtClean="0">
                            <a:latin typeface="Cambria Math" panose="02040503050406030204" pitchFamily="18" charset="0"/>
                          </a:rPr>
                          <m:t>p</m:t>
                        </m:r>
                      </m:sub>
                    </m:sSub>
                  </m:oMath>
                </a14:m>
                <a:r>
                  <a:rPr lang="zh-TW" altLang="en-US" sz="2400" dirty="0"/>
                  <a:t> </a:t>
                </a:r>
                <a:r>
                  <a:rPr lang="en-US" altLang="zh-TW" sz="2400" dirty="0"/>
                  <a:t>be the number satisfying </a:t>
                </a:r>
                <a:endParaRPr lang="en-US" altLang="zh-TW" sz="24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TW" sz="2400" b="0" i="0" smtClean="0">
                          <a:latin typeface="Cambria Math" panose="02040503050406030204" pitchFamily="18" charset="0"/>
                        </a:rPr>
                        <m:t>P</m:t>
                      </m:r>
                      <m:d>
                        <m:dPr>
                          <m:ctrlPr>
                            <a:rPr lang="en-US" altLang="zh-TW" sz="2400" b="0" i="1" smtClean="0">
                              <a:latin typeface="Cambria Math" panose="02040503050406030204" pitchFamily="18" charset="0"/>
                            </a:rPr>
                          </m:ctrlPr>
                        </m:dPr>
                        <m:e>
                          <m:r>
                            <m:rPr>
                              <m:sty m:val="p"/>
                            </m:rPr>
                            <a:rPr lang="en-US" altLang="zh-TW" sz="2400" b="0" i="0" smtClean="0">
                              <a:latin typeface="Cambria Math" panose="02040503050406030204" pitchFamily="18" charset="0"/>
                            </a:rPr>
                            <m:t>t</m:t>
                          </m:r>
                          <m:r>
                            <a:rPr lang="en-US" altLang="zh-TW" sz="2400" b="0" i="0"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m:rPr>
                                  <m:sty m:val="p"/>
                                </m:rPr>
                                <a:rPr lang="en-US" altLang="zh-TW" sz="2400" i="0">
                                  <a:latin typeface="Cambria Math" panose="02040503050406030204" pitchFamily="18" charset="0"/>
                                </a:rPr>
                                <m:t>T</m:t>
                              </m:r>
                            </m:e>
                            <m:sub>
                              <m:r>
                                <a:rPr lang="en-US" altLang="zh-TW" sz="2400" i="0">
                                  <a:latin typeface="Cambria Math" panose="02040503050406030204" pitchFamily="18" charset="0"/>
                                </a:rPr>
                                <m:t>#</m:t>
                              </m:r>
                              <m:r>
                                <m:rPr>
                                  <m:sty m:val="p"/>
                                </m:rPr>
                                <a:rPr lang="en-US" altLang="zh-TW" sz="2400" i="0">
                                  <a:latin typeface="Cambria Math" panose="02040503050406030204" pitchFamily="18" charset="0"/>
                                </a:rPr>
                                <m:t>N</m:t>
                              </m:r>
                              <m:r>
                                <a:rPr lang="en-US" altLang="zh-TW" sz="2400" i="0">
                                  <a:latin typeface="Cambria Math" panose="02040503050406030204" pitchFamily="18" charset="0"/>
                                </a:rPr>
                                <m:t>−3, </m:t>
                              </m:r>
                              <m:r>
                                <m:rPr>
                                  <m:sty m:val="p"/>
                                </m:rPr>
                                <a:rPr lang="en-US" altLang="zh-TW" sz="2400" i="0">
                                  <a:latin typeface="Cambria Math" panose="02040503050406030204" pitchFamily="18" charset="0"/>
                                </a:rPr>
                                <m:t>p</m:t>
                              </m:r>
                            </m:sub>
                          </m:sSub>
                        </m:e>
                      </m:d>
                      <m:r>
                        <a:rPr lang="en-US" altLang="zh-TW" sz="2400" b="0" i="0" smtClean="0">
                          <a:latin typeface="Cambria Math" panose="02040503050406030204" pitchFamily="18" charset="0"/>
                        </a:rPr>
                        <m:t>=1−</m:t>
                      </m:r>
                      <m:r>
                        <m:rPr>
                          <m:sty m:val="p"/>
                        </m:rPr>
                        <a:rPr lang="en-US" altLang="zh-TW" sz="2400" b="0" i="0" smtClean="0">
                          <a:latin typeface="Cambria Math" panose="02040503050406030204" pitchFamily="18" charset="0"/>
                        </a:rPr>
                        <m:t>p</m:t>
                      </m:r>
                    </m:oMath>
                  </m:oMathPara>
                </a14:m>
                <a:endParaRPr lang="en-US" altLang="zh-TW" sz="2400" dirty="0"/>
              </a:p>
              <a:p>
                <a:pPr marL="0" indent="0">
                  <a:buNone/>
                </a:pPr>
                <a:endParaRPr lang="en-US" altLang="zh-TW" sz="2400" dirty="0"/>
              </a:p>
              <a:p>
                <a:r>
                  <a:rPr lang="en-US" altLang="zh-TW" sz="2400" dirty="0"/>
                  <a:t>The reasonable value for p is 0.05 to 0.01</a:t>
                </a:r>
              </a:p>
              <a:p>
                <a14:m>
                  <m:oMath xmlns:m="http://schemas.openxmlformats.org/officeDocument/2006/math">
                    <m:sSub>
                      <m:sSubPr>
                        <m:ctrlPr>
                          <a:rPr lang="en-US" altLang="zh-TW" sz="2400" i="1">
                            <a:latin typeface="Cambria Math" panose="02040503050406030204" pitchFamily="18" charset="0"/>
                          </a:rPr>
                        </m:ctrlPr>
                      </m:sSubPr>
                      <m:e>
                        <m:r>
                          <m:rPr>
                            <m:sty m:val="p"/>
                          </m:rPr>
                          <a:rPr lang="en-US" altLang="zh-TW" sz="2400">
                            <a:latin typeface="Cambria Math" panose="02040503050406030204" pitchFamily="18" charset="0"/>
                          </a:rPr>
                          <m:t>T</m:t>
                        </m:r>
                      </m:e>
                      <m:sub>
                        <m:r>
                          <a:rPr lang="en-US" altLang="zh-TW" sz="2400">
                            <a:latin typeface="Cambria Math" panose="02040503050406030204" pitchFamily="18" charset="0"/>
                          </a:rPr>
                          <m:t>#</m:t>
                        </m:r>
                        <m:r>
                          <m:rPr>
                            <m:sty m:val="p"/>
                          </m:rPr>
                          <a:rPr lang="en-US" altLang="zh-TW" sz="2400">
                            <a:latin typeface="Cambria Math" panose="02040503050406030204" pitchFamily="18" charset="0"/>
                          </a:rPr>
                          <m:t>N</m:t>
                        </m:r>
                        <m:r>
                          <a:rPr lang="en-US" altLang="zh-TW" sz="2400">
                            <a:latin typeface="Cambria Math" panose="02040503050406030204" pitchFamily="18" charset="0"/>
                          </a:rPr>
                          <m:t>−3, </m:t>
                        </m:r>
                        <m:r>
                          <m:rPr>
                            <m:sty m:val="p"/>
                          </m:rPr>
                          <a:rPr lang="en-US" altLang="zh-TW" sz="2400">
                            <a:latin typeface="Cambria Math" panose="02040503050406030204" pitchFamily="18" charset="0"/>
                          </a:rPr>
                          <m:t>p</m:t>
                        </m:r>
                      </m:sub>
                    </m:sSub>
                  </m:oMath>
                </a14:m>
                <a:r>
                  <a:rPr lang="en-US" altLang="zh-TW" sz="2400" dirty="0"/>
                  <a:t> is a threshold.</a:t>
                </a:r>
              </a:p>
              <a:p>
                <a:endParaRPr lang="en-US" altLang="zh-TW" dirty="0"/>
              </a:p>
              <a:p>
                <a:endParaRPr lang="zh-TW" altLang="en-US" dirty="0"/>
              </a:p>
              <a:p>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t="-967"/>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5700E458-7726-4E83-AA20-B4C4753497E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235A7680-947F-447C-B62E-413070061FDA}"/>
              </a:ext>
            </a:extLst>
          </p:cNvPr>
          <p:cNvSpPr>
            <a:spLocks noGrp="1"/>
          </p:cNvSpPr>
          <p:nvPr>
            <p:ph type="sldNum" sz="quarter" idx="4"/>
          </p:nvPr>
        </p:nvSpPr>
        <p:spPr/>
        <p:txBody>
          <a:bodyPr/>
          <a:lstStyle/>
          <a:p>
            <a:fld id="{D14E9653-E941-43F1-AAD4-97DDCA7ECE97}" type="slidenum">
              <a:rPr lang="zh-TW" altLang="en-US" smtClean="0"/>
              <a:t>59</a:t>
            </a:fld>
            <a:endParaRPr lang="zh-TW" altLang="en-US"/>
          </a:p>
        </p:txBody>
      </p:sp>
    </p:spTree>
    <p:extLst>
      <p:ext uri="{BB962C8B-B14F-4D97-AF65-F5344CB8AC3E}">
        <p14:creationId xmlns:p14="http://schemas.microsoft.com/office/powerpoint/2010/main" val="3526925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p:sp>
        <p:nvSpPr>
          <p:cNvPr id="3" name="內容版面配置區 2"/>
          <p:cNvSpPr>
            <a:spLocks noGrp="1"/>
          </p:cNvSpPr>
          <p:nvPr>
            <p:ph idx="1"/>
          </p:nvPr>
        </p:nvSpPr>
        <p:spPr/>
        <p:txBody>
          <a:bodyPr/>
          <a:lstStyle/>
          <a:p>
            <a:r>
              <a:rPr lang="en-US" altLang="zh-TW" dirty="0"/>
              <a:t>t-distribution</a:t>
            </a:r>
          </a:p>
          <a:p>
            <a:endParaRPr lang="en-US" altLang="zh-TW" dirty="0"/>
          </a:p>
          <a:p>
            <a:endParaRPr lang="zh-TW" altLang="en-US" dirty="0"/>
          </a:p>
          <a:p>
            <a:endParaRPr lang="en-US" altLang="zh-TW" dirty="0"/>
          </a:p>
          <a:p>
            <a:endParaRPr lang="zh-TW" altLang="en-US" dirty="0"/>
          </a:p>
        </p:txBody>
      </p:sp>
      <p:pic>
        <p:nvPicPr>
          <p:cNvPr id="5" name="圖片 4"/>
          <p:cNvPicPr>
            <a:picLocks noChangeAspect="1"/>
          </p:cNvPicPr>
          <p:nvPr/>
        </p:nvPicPr>
        <p:blipFill rotWithShape="1">
          <a:blip r:embed="rId3"/>
          <a:srcRect b="24822"/>
          <a:stretch/>
        </p:blipFill>
        <p:spPr>
          <a:xfrm>
            <a:off x="896766" y="2467984"/>
            <a:ext cx="7334594" cy="4032829"/>
          </a:xfrm>
          <a:prstGeom prst="rect">
            <a:avLst/>
          </a:prstGeom>
        </p:spPr>
      </p:pic>
      <p:sp>
        <p:nvSpPr>
          <p:cNvPr id="6" name="文字方塊 5"/>
          <p:cNvSpPr txBox="1"/>
          <p:nvPr/>
        </p:nvSpPr>
        <p:spPr>
          <a:xfrm>
            <a:off x="3707904" y="2098652"/>
            <a:ext cx="518091" cy="369332"/>
          </a:xfrm>
          <a:prstGeom prst="rect">
            <a:avLst/>
          </a:prstGeom>
          <a:noFill/>
        </p:spPr>
        <p:txBody>
          <a:bodyPr wrap="none" rtlCol="0">
            <a:spAutoFit/>
          </a:bodyPr>
          <a:lstStyle/>
          <a:p>
            <a:r>
              <a:rPr lang="en-US" altLang="zh-TW" dirty="0"/>
              <a:t>1-p</a:t>
            </a:r>
            <a:endParaRPr lang="zh-TW" altLang="en-US" dirty="0"/>
          </a:p>
        </p:txBody>
      </p:sp>
      <p:sp>
        <p:nvSpPr>
          <p:cNvPr id="7" name="文字方塊 6"/>
          <p:cNvSpPr txBox="1"/>
          <p:nvPr/>
        </p:nvSpPr>
        <p:spPr>
          <a:xfrm>
            <a:off x="211963" y="4484398"/>
            <a:ext cx="684803" cy="369332"/>
          </a:xfrm>
          <a:prstGeom prst="rect">
            <a:avLst/>
          </a:prstGeom>
          <a:noFill/>
        </p:spPr>
        <p:txBody>
          <a:bodyPr wrap="none" rtlCol="0">
            <a:spAutoFit/>
          </a:bodyPr>
          <a:lstStyle/>
          <a:p>
            <a:r>
              <a:rPr lang="en-US" altLang="zh-TW" dirty="0"/>
              <a:t>#N-3</a:t>
            </a:r>
            <a:endParaRPr lang="zh-TW" altLang="en-US" dirty="0"/>
          </a:p>
        </p:txBody>
      </p:sp>
      <p:sp>
        <p:nvSpPr>
          <p:cNvPr id="8" name="頁尾版面配置區 7">
            <a:extLst>
              <a:ext uri="{FF2B5EF4-FFF2-40B4-BE49-F238E27FC236}">
                <a16:creationId xmlns:a16="http://schemas.microsoft.com/office/drawing/2014/main" id="{02ABD298-C4B9-4F39-B940-911165443A44}"/>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9" name="投影片編號版面配置區 8">
            <a:extLst>
              <a:ext uri="{FF2B5EF4-FFF2-40B4-BE49-F238E27FC236}">
                <a16:creationId xmlns:a16="http://schemas.microsoft.com/office/drawing/2014/main" id="{88F999BA-6D75-4473-B34A-3F612D555731}"/>
              </a:ext>
            </a:extLst>
          </p:cNvPr>
          <p:cNvSpPr>
            <a:spLocks noGrp="1"/>
          </p:cNvSpPr>
          <p:nvPr>
            <p:ph type="sldNum" sz="quarter" idx="4"/>
          </p:nvPr>
        </p:nvSpPr>
        <p:spPr/>
        <p:txBody>
          <a:bodyPr/>
          <a:lstStyle/>
          <a:p>
            <a:fld id="{D14E9653-E941-43F1-AAD4-97DDCA7ECE97}" type="slidenum">
              <a:rPr lang="zh-TW" altLang="en-US" smtClean="0"/>
              <a:t>60</a:t>
            </a:fld>
            <a:endParaRPr lang="zh-TW" altLang="en-US"/>
          </a:p>
        </p:txBody>
      </p:sp>
    </p:spTree>
    <p:extLst>
      <p:ext uri="{BB962C8B-B14F-4D97-AF65-F5344CB8AC3E}">
        <p14:creationId xmlns:p14="http://schemas.microsoft.com/office/powerpoint/2010/main" val="2556861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8.4 Facet-Based Peak Noise Removal</a:t>
            </a:r>
            <a:endParaRPr lang="zh-TW" altLang="en-US" sz="32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If </a:t>
                </a:r>
                <a14:m>
                  <m:oMath xmlns:m="http://schemas.openxmlformats.org/officeDocument/2006/math">
                    <m:r>
                      <m:rPr>
                        <m:sty m:val="p"/>
                      </m:rPr>
                      <a:rPr lang="en-US" altLang="zh-TW" sz="2400">
                        <a:latin typeface="Cambria Math" panose="02040503050406030204" pitchFamily="18" charset="0"/>
                      </a:rPr>
                      <m:t>t</m:t>
                    </m:r>
                    <m:r>
                      <a:rPr lang="en-US" altLang="zh-TW" sz="2400">
                        <a:latin typeface="Cambria Math" panose="02040503050406030204" pitchFamily="18" charset="0"/>
                        <a:ea typeface="Cambria Math" panose="02040503050406030204" pitchFamily="18" charset="0"/>
                      </a:rPr>
                      <m:t>&gt;</m:t>
                    </m:r>
                    <m:sSub>
                      <m:sSubPr>
                        <m:ctrlPr>
                          <a:rPr lang="en-US" altLang="zh-TW" sz="2400" i="1">
                            <a:latin typeface="Cambria Math" panose="02040503050406030204" pitchFamily="18" charset="0"/>
                          </a:rPr>
                        </m:ctrlPr>
                      </m:sSubPr>
                      <m:e>
                        <m:r>
                          <m:rPr>
                            <m:sty m:val="p"/>
                          </m:rPr>
                          <a:rPr lang="en-US" altLang="zh-TW" sz="2400">
                            <a:latin typeface="Cambria Math" panose="02040503050406030204" pitchFamily="18" charset="0"/>
                          </a:rPr>
                          <m:t>T</m:t>
                        </m:r>
                      </m:e>
                      <m:sub>
                        <m:r>
                          <a:rPr lang="en-US" altLang="zh-TW" sz="2400">
                            <a:latin typeface="Cambria Math" panose="02040503050406030204" pitchFamily="18" charset="0"/>
                          </a:rPr>
                          <m:t>#</m:t>
                        </m:r>
                        <m:r>
                          <m:rPr>
                            <m:sty m:val="p"/>
                          </m:rPr>
                          <a:rPr lang="en-US" altLang="zh-TW" sz="2400">
                            <a:latin typeface="Cambria Math" panose="02040503050406030204" pitchFamily="18" charset="0"/>
                          </a:rPr>
                          <m:t>N</m:t>
                        </m:r>
                        <m:r>
                          <a:rPr lang="en-US" altLang="zh-TW" sz="2400">
                            <a:latin typeface="Cambria Math" panose="02040503050406030204" pitchFamily="18" charset="0"/>
                          </a:rPr>
                          <m:t>−3, </m:t>
                        </m:r>
                        <m:r>
                          <m:rPr>
                            <m:sty m:val="p"/>
                          </m:rPr>
                          <a:rPr lang="en-US" altLang="zh-TW" sz="2400">
                            <a:latin typeface="Cambria Math" panose="02040503050406030204" pitchFamily="18" charset="0"/>
                          </a:rPr>
                          <m:t>p</m:t>
                        </m:r>
                      </m:sub>
                    </m:sSub>
                  </m:oMath>
                </a14:m>
                <a:r>
                  <a:rPr lang="en-US" altLang="zh-TW" sz="2400" dirty="0"/>
                  <a:t> </a:t>
                </a:r>
              </a:p>
              <a:p>
                <a:pPr lvl="1"/>
                <a:r>
                  <a:rPr lang="en-US" altLang="zh-TW" dirty="0"/>
                  <a:t>the hypothesis of the equality of </a:t>
                </a:r>
                <a14:m>
                  <m:oMath xmlns:m="http://schemas.openxmlformats.org/officeDocument/2006/math">
                    <m:r>
                      <m:rPr>
                        <m:sty m:val="p"/>
                      </m:rPr>
                      <a:rPr lang="en-US" altLang="zh-TW" smtClean="0">
                        <a:solidFill>
                          <a:srgbClr val="0000FF"/>
                        </a:solidFill>
                        <a:latin typeface="Cambria Math" panose="02040503050406030204" pitchFamily="18" charset="0"/>
                      </a:rPr>
                      <m:t>g</m:t>
                    </m:r>
                    <m:d>
                      <m:dPr>
                        <m:ctrlPr>
                          <a:rPr lang="en-US" altLang="zh-TW" i="1">
                            <a:solidFill>
                              <a:srgbClr val="0000FF"/>
                            </a:solidFill>
                            <a:latin typeface="Cambria Math" panose="02040503050406030204" pitchFamily="18" charset="0"/>
                          </a:rPr>
                        </m:ctrlPr>
                      </m:dPr>
                      <m:e>
                        <m:r>
                          <a:rPr lang="en-US" altLang="zh-TW">
                            <a:solidFill>
                              <a:srgbClr val="0000FF"/>
                            </a:solidFill>
                            <a:latin typeface="Cambria Math" panose="02040503050406030204" pitchFamily="18" charset="0"/>
                          </a:rPr>
                          <m:t>0,0</m:t>
                        </m:r>
                      </m:e>
                    </m:d>
                  </m:oMath>
                </a14:m>
                <a:r>
                  <a:rPr lang="zh-TW" altLang="en-US" dirty="0">
                    <a:solidFill>
                      <a:srgbClr val="0000FF"/>
                    </a:solidFill>
                  </a:rPr>
                  <a:t> </a:t>
                </a:r>
                <a:r>
                  <a:rPr lang="en-US" altLang="zh-TW" dirty="0">
                    <a:solidFill>
                      <a:srgbClr val="0000FF"/>
                    </a:solidFill>
                  </a:rPr>
                  <a:t>and </a:t>
                </a:r>
                <a14:m>
                  <m:oMath xmlns:m="http://schemas.openxmlformats.org/officeDocument/2006/math">
                    <m:acc>
                      <m:accPr>
                        <m:chr m:val="̂"/>
                        <m:ctrlPr>
                          <a:rPr lang="en-US" altLang="zh-TW" i="1">
                            <a:solidFill>
                              <a:srgbClr val="0000FF"/>
                            </a:solidFill>
                            <a:latin typeface="Cambria Math" panose="02040503050406030204" pitchFamily="18" charset="0"/>
                          </a:rPr>
                        </m:ctrlPr>
                      </m:accPr>
                      <m:e>
                        <m:r>
                          <m:rPr>
                            <m:sty m:val="p"/>
                          </m:rPr>
                          <a:rPr lang="zh-TW" altLang="en-US">
                            <a:solidFill>
                              <a:srgbClr val="0000FF"/>
                            </a:solidFill>
                            <a:latin typeface="Cambria Math" panose="02040503050406030204" pitchFamily="18" charset="0"/>
                          </a:rPr>
                          <m:t>γ</m:t>
                        </m:r>
                      </m:e>
                    </m:acc>
                  </m:oMath>
                </a14:m>
                <a:r>
                  <a:rPr lang="zh-TW" altLang="en-US" dirty="0">
                    <a:solidFill>
                      <a:srgbClr val="FF0000"/>
                    </a:solidFill>
                  </a:rPr>
                  <a:t> </a:t>
                </a:r>
                <a:r>
                  <a:rPr lang="en-US" altLang="zh-TW" dirty="0">
                    <a:solidFill>
                      <a:srgbClr val="FF0000"/>
                    </a:solidFill>
                  </a:rPr>
                  <a:t>is rejected</a:t>
                </a:r>
                <a:r>
                  <a:rPr lang="en-US" altLang="zh-TW" dirty="0"/>
                  <a:t>, and the output value for the center pixel is given by </a:t>
                </a:r>
                <a14:m>
                  <m:oMath xmlns:m="http://schemas.openxmlformats.org/officeDocument/2006/math">
                    <m:acc>
                      <m:accPr>
                        <m:chr m:val="̂"/>
                        <m:ctrlPr>
                          <a:rPr lang="en-US" altLang="zh-TW" i="1">
                            <a:latin typeface="Cambria Math" panose="02040503050406030204" pitchFamily="18" charset="0"/>
                          </a:rPr>
                        </m:ctrlPr>
                      </m:accPr>
                      <m:e>
                        <m:r>
                          <m:rPr>
                            <m:sty m:val="p"/>
                          </m:rPr>
                          <a:rPr lang="zh-TW" altLang="en-US">
                            <a:latin typeface="Cambria Math" panose="02040503050406030204" pitchFamily="18" charset="0"/>
                          </a:rPr>
                          <m:t>γ</m:t>
                        </m:r>
                      </m:e>
                    </m:acc>
                  </m:oMath>
                </a14:m>
                <a:r>
                  <a:rPr lang="en-US" altLang="zh-TW" dirty="0"/>
                  <a:t>.</a:t>
                </a:r>
              </a:p>
              <a:p>
                <a:pPr marL="0" indent="0">
                  <a:buNone/>
                </a:pPr>
                <a:endParaRPr lang="en-US" altLang="zh-TW" dirty="0"/>
              </a:p>
              <a:p>
                <a:r>
                  <a:rPr lang="en-US" altLang="zh-TW" sz="2400" dirty="0"/>
                  <a:t>If </a:t>
                </a:r>
                <a14:m>
                  <m:oMath xmlns:m="http://schemas.openxmlformats.org/officeDocument/2006/math">
                    <m:r>
                      <m:rPr>
                        <m:sty m:val="p"/>
                      </m:rPr>
                      <a:rPr lang="en-US" altLang="zh-TW" sz="2400">
                        <a:latin typeface="Cambria Math" panose="02040503050406030204" pitchFamily="18" charset="0"/>
                      </a:rPr>
                      <m:t>t</m:t>
                    </m:r>
                    <m:r>
                      <a:rPr lang="en-US" altLang="zh-TW" sz="240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m:rPr>
                            <m:sty m:val="p"/>
                          </m:rPr>
                          <a:rPr lang="en-US" altLang="zh-TW" sz="2400">
                            <a:latin typeface="Cambria Math" panose="02040503050406030204" pitchFamily="18" charset="0"/>
                          </a:rPr>
                          <m:t>T</m:t>
                        </m:r>
                      </m:e>
                      <m:sub>
                        <m:r>
                          <a:rPr lang="en-US" altLang="zh-TW" sz="2400">
                            <a:latin typeface="Cambria Math" panose="02040503050406030204" pitchFamily="18" charset="0"/>
                          </a:rPr>
                          <m:t>#</m:t>
                        </m:r>
                        <m:r>
                          <m:rPr>
                            <m:sty m:val="p"/>
                          </m:rPr>
                          <a:rPr lang="en-US" altLang="zh-TW" sz="2400">
                            <a:latin typeface="Cambria Math" panose="02040503050406030204" pitchFamily="18" charset="0"/>
                          </a:rPr>
                          <m:t>N</m:t>
                        </m:r>
                        <m:r>
                          <a:rPr lang="en-US" altLang="zh-TW" sz="2400">
                            <a:latin typeface="Cambria Math" panose="02040503050406030204" pitchFamily="18" charset="0"/>
                          </a:rPr>
                          <m:t>−3, </m:t>
                        </m:r>
                        <m:r>
                          <m:rPr>
                            <m:sty m:val="p"/>
                          </m:rPr>
                          <a:rPr lang="en-US" altLang="zh-TW" sz="2400">
                            <a:latin typeface="Cambria Math" panose="02040503050406030204" pitchFamily="18" charset="0"/>
                          </a:rPr>
                          <m:t>p</m:t>
                        </m:r>
                      </m:sub>
                    </m:sSub>
                  </m:oMath>
                </a14:m>
                <a:r>
                  <a:rPr lang="en-US" altLang="zh-TW" sz="2400" dirty="0"/>
                  <a:t> </a:t>
                </a:r>
              </a:p>
              <a:p>
                <a:pPr lvl="1"/>
                <a:r>
                  <a:rPr lang="en-US" altLang="zh-TW" dirty="0"/>
                  <a:t>the hypothesis of the equality of </a:t>
                </a:r>
                <a14:m>
                  <m:oMath xmlns:m="http://schemas.openxmlformats.org/officeDocument/2006/math">
                    <m:r>
                      <m:rPr>
                        <m:sty m:val="p"/>
                      </m:rPr>
                      <a:rPr lang="en-US" altLang="zh-TW" smtClean="0">
                        <a:solidFill>
                          <a:srgbClr val="0000FF"/>
                        </a:solidFill>
                        <a:latin typeface="Cambria Math" panose="02040503050406030204" pitchFamily="18" charset="0"/>
                      </a:rPr>
                      <m:t>g</m:t>
                    </m:r>
                    <m:d>
                      <m:dPr>
                        <m:ctrlPr>
                          <a:rPr lang="en-US" altLang="zh-TW" i="1">
                            <a:solidFill>
                              <a:srgbClr val="0000FF"/>
                            </a:solidFill>
                            <a:latin typeface="Cambria Math" panose="02040503050406030204" pitchFamily="18" charset="0"/>
                          </a:rPr>
                        </m:ctrlPr>
                      </m:dPr>
                      <m:e>
                        <m:r>
                          <a:rPr lang="en-US" altLang="zh-TW">
                            <a:solidFill>
                              <a:srgbClr val="0000FF"/>
                            </a:solidFill>
                            <a:latin typeface="Cambria Math" panose="02040503050406030204" pitchFamily="18" charset="0"/>
                          </a:rPr>
                          <m:t>0,0</m:t>
                        </m:r>
                      </m:e>
                    </m:d>
                  </m:oMath>
                </a14:m>
                <a:r>
                  <a:rPr lang="zh-TW" altLang="en-US" dirty="0">
                    <a:solidFill>
                      <a:srgbClr val="0000FF"/>
                    </a:solidFill>
                  </a:rPr>
                  <a:t> </a:t>
                </a:r>
                <a:r>
                  <a:rPr lang="en-US" altLang="zh-TW" dirty="0">
                    <a:solidFill>
                      <a:srgbClr val="0000FF"/>
                    </a:solidFill>
                  </a:rPr>
                  <a:t>and </a:t>
                </a:r>
                <a14:m>
                  <m:oMath xmlns:m="http://schemas.openxmlformats.org/officeDocument/2006/math">
                    <m:acc>
                      <m:accPr>
                        <m:chr m:val="̂"/>
                        <m:ctrlPr>
                          <a:rPr lang="en-US" altLang="zh-TW" i="1" smtClean="0">
                            <a:solidFill>
                              <a:srgbClr val="0000FF"/>
                            </a:solidFill>
                            <a:latin typeface="Cambria Math" panose="02040503050406030204" pitchFamily="18" charset="0"/>
                          </a:rPr>
                        </m:ctrlPr>
                      </m:accPr>
                      <m:e>
                        <m:r>
                          <m:rPr>
                            <m:sty m:val="p"/>
                          </m:rPr>
                          <a:rPr lang="zh-TW" altLang="en-US">
                            <a:solidFill>
                              <a:srgbClr val="0000FF"/>
                            </a:solidFill>
                            <a:latin typeface="Cambria Math" panose="02040503050406030204" pitchFamily="18" charset="0"/>
                          </a:rPr>
                          <m:t>γ</m:t>
                        </m:r>
                      </m:e>
                    </m:acc>
                  </m:oMath>
                </a14:m>
                <a:r>
                  <a:rPr lang="zh-TW" altLang="en-US" dirty="0">
                    <a:solidFill>
                      <a:srgbClr val="FF0000"/>
                    </a:solidFill>
                  </a:rPr>
                  <a:t> </a:t>
                </a:r>
                <a:r>
                  <a:rPr lang="en-US" altLang="zh-TW" dirty="0">
                    <a:solidFill>
                      <a:srgbClr val="FF0000"/>
                    </a:solidFill>
                  </a:rPr>
                  <a:t>is not rejected</a:t>
                </a:r>
                <a:r>
                  <a:rPr lang="en-US" altLang="zh-TW" dirty="0"/>
                  <a:t>, and the output value for the center pixel is given by </a:t>
                </a:r>
                <a14:m>
                  <m:oMath xmlns:m="http://schemas.openxmlformats.org/officeDocument/2006/math">
                    <m:r>
                      <m:rPr>
                        <m:sty m:val="p"/>
                      </m:rPr>
                      <a:rPr lang="en-US" altLang="zh-TW">
                        <a:latin typeface="Cambria Math" panose="02040503050406030204" pitchFamily="18" charset="0"/>
                      </a:rPr>
                      <m:t>g</m:t>
                    </m:r>
                    <m:d>
                      <m:dPr>
                        <m:ctrlPr>
                          <a:rPr lang="en-US" altLang="zh-TW" i="1">
                            <a:latin typeface="Cambria Math" panose="02040503050406030204" pitchFamily="18" charset="0"/>
                          </a:rPr>
                        </m:ctrlPr>
                      </m:dPr>
                      <m:e>
                        <m:r>
                          <a:rPr lang="en-US" altLang="zh-TW">
                            <a:latin typeface="Cambria Math" panose="02040503050406030204" pitchFamily="18" charset="0"/>
                          </a:rPr>
                          <m:t>0,0</m:t>
                        </m:r>
                      </m:e>
                    </m:d>
                  </m:oMath>
                </a14:m>
                <a:r>
                  <a:rPr lang="en-US" altLang="zh-TW" dirty="0"/>
                  <a:t>.</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296" t="-1105" r="-296"/>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A2284C04-AD28-4F9F-AF14-A79212BA62E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227F623-C2C8-4FB6-B153-5AA3CDB79E1A}"/>
              </a:ext>
            </a:extLst>
          </p:cNvPr>
          <p:cNvSpPr>
            <a:spLocks noGrp="1"/>
          </p:cNvSpPr>
          <p:nvPr>
            <p:ph type="sldNum" sz="quarter" idx="4"/>
          </p:nvPr>
        </p:nvSpPr>
        <p:spPr/>
        <p:txBody>
          <a:bodyPr/>
          <a:lstStyle/>
          <a:p>
            <a:fld id="{D14E9653-E941-43F1-AAD4-97DDCA7ECE97}" type="slidenum">
              <a:rPr lang="zh-TW" altLang="en-US" smtClean="0"/>
              <a:t>61</a:t>
            </a:fld>
            <a:endParaRPr lang="zh-TW" altLang="en-US"/>
          </a:p>
        </p:txBody>
      </p:sp>
    </p:spTree>
    <p:extLst>
      <p:ext uri="{BB962C8B-B14F-4D97-AF65-F5344CB8AC3E}">
        <p14:creationId xmlns:p14="http://schemas.microsoft.com/office/powerpoint/2010/main" val="1879180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8.5 Iterated Facet Model</a:t>
            </a:r>
            <a:endParaRPr lang="en-US" sz="2000">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EA5172EC-171C-4A95-9CE5-198B084D651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776B19AE-C7D5-4AA0-AD17-D47360CCFCD7}"/>
              </a:ext>
            </a:extLst>
          </p:cNvPr>
          <p:cNvSpPr>
            <a:spLocks noGrp="1"/>
          </p:cNvSpPr>
          <p:nvPr>
            <p:ph type="sldNum" sz="quarter" idx="4"/>
          </p:nvPr>
        </p:nvSpPr>
        <p:spPr/>
        <p:txBody>
          <a:bodyPr/>
          <a:lstStyle/>
          <a:p>
            <a:fld id="{D14E9653-E941-43F1-AAD4-97DDCA7ECE97}" type="slidenum">
              <a:rPr lang="zh-TW" altLang="en-US" smtClean="0"/>
              <a:t>62</a:t>
            </a:fld>
            <a:endParaRPr lang="zh-TW" altLang="en-US"/>
          </a:p>
        </p:txBody>
      </p:sp>
    </p:spTree>
    <p:extLst>
      <p:ext uri="{BB962C8B-B14F-4D97-AF65-F5344CB8AC3E}">
        <p14:creationId xmlns:p14="http://schemas.microsoft.com/office/powerpoint/2010/main" val="1813266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8.5 Iterated Facet Model</a:t>
            </a:r>
            <a:endParaRPr lang="zh-TW" altLang="en-US" dirty="0"/>
          </a:p>
        </p:txBody>
      </p:sp>
      <p:sp>
        <p:nvSpPr>
          <p:cNvPr id="3" name="內容版面配置區 2"/>
          <p:cNvSpPr>
            <a:spLocks noGrp="1"/>
          </p:cNvSpPr>
          <p:nvPr>
            <p:ph idx="1"/>
          </p:nvPr>
        </p:nvSpPr>
        <p:spPr/>
        <p:txBody>
          <a:bodyPr/>
          <a:lstStyle/>
          <a:p>
            <a:pPr marL="0" indent="0">
              <a:buNone/>
            </a:pPr>
            <a:r>
              <a:rPr lang="en-US" altLang="zh-TW" sz="3200" dirty="0"/>
              <a:t>The iterated model for ideal image</a:t>
            </a:r>
          </a:p>
          <a:p>
            <a:pPr lvl="1"/>
            <a:r>
              <a:rPr lang="en-US" altLang="zh-TW" sz="2800" dirty="0"/>
              <a:t>The spatial of the image can be partitioned into connected regions called </a:t>
            </a:r>
            <a:r>
              <a:rPr lang="en-US" altLang="zh-TW" sz="2800" i="1" dirty="0">
                <a:solidFill>
                  <a:srgbClr val="FF0000"/>
                </a:solidFill>
              </a:rPr>
              <a:t>facets.</a:t>
            </a:r>
          </a:p>
          <a:p>
            <a:pPr lvl="1"/>
            <a:r>
              <a:rPr lang="en-US" altLang="zh-TW" sz="2800" dirty="0"/>
              <a:t>Each of which satisfies certain </a:t>
            </a:r>
            <a:r>
              <a:rPr lang="en-US" altLang="zh-TW" sz="2800" dirty="0">
                <a:solidFill>
                  <a:srgbClr val="0070C0"/>
                </a:solidFill>
              </a:rPr>
              <a:t>gray level</a:t>
            </a:r>
            <a:r>
              <a:rPr lang="en-US" altLang="zh-TW" sz="2800" dirty="0"/>
              <a:t> and </a:t>
            </a:r>
            <a:r>
              <a:rPr lang="en-US" altLang="zh-TW" sz="2800" dirty="0">
                <a:solidFill>
                  <a:srgbClr val="0070C0"/>
                </a:solidFill>
              </a:rPr>
              <a:t>shape</a:t>
            </a:r>
            <a:r>
              <a:rPr lang="en-US" altLang="zh-TW" sz="2800" dirty="0"/>
              <a:t> constraints.</a:t>
            </a:r>
            <a:endParaRPr lang="zh-TW" altLang="en-US" sz="2800" dirty="0"/>
          </a:p>
        </p:txBody>
      </p:sp>
      <p:sp>
        <p:nvSpPr>
          <p:cNvPr id="5" name="頁尾版面配置區 4">
            <a:extLst>
              <a:ext uri="{FF2B5EF4-FFF2-40B4-BE49-F238E27FC236}">
                <a16:creationId xmlns:a16="http://schemas.microsoft.com/office/drawing/2014/main" id="{95C23D58-0FE5-4946-BADD-771D7B9F981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752BB76-4512-4E35-B1D0-CB89150B1DA8}"/>
              </a:ext>
            </a:extLst>
          </p:cNvPr>
          <p:cNvSpPr>
            <a:spLocks noGrp="1"/>
          </p:cNvSpPr>
          <p:nvPr>
            <p:ph type="sldNum" sz="quarter" idx="4"/>
          </p:nvPr>
        </p:nvSpPr>
        <p:spPr/>
        <p:txBody>
          <a:bodyPr/>
          <a:lstStyle/>
          <a:p>
            <a:fld id="{D14E9653-E941-43F1-AAD4-97DDCA7ECE97}" type="slidenum">
              <a:rPr lang="zh-TW" altLang="en-US" smtClean="0"/>
              <a:t>63</a:t>
            </a:fld>
            <a:endParaRPr lang="zh-TW" altLang="en-US"/>
          </a:p>
        </p:txBody>
      </p:sp>
    </p:spTree>
    <p:extLst>
      <p:ext uri="{BB962C8B-B14F-4D97-AF65-F5344CB8AC3E}">
        <p14:creationId xmlns:p14="http://schemas.microsoft.com/office/powerpoint/2010/main" val="920587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8.5 Iterated Facet Model</a:t>
            </a:r>
            <a:endParaRPr lang="zh-TW" altLang="en-US" dirty="0"/>
          </a:p>
        </p:txBody>
      </p:sp>
      <p:sp>
        <p:nvSpPr>
          <p:cNvPr id="3" name="內容版面配置區 2"/>
          <p:cNvSpPr>
            <a:spLocks noGrp="1"/>
          </p:cNvSpPr>
          <p:nvPr>
            <p:ph idx="1"/>
          </p:nvPr>
        </p:nvSpPr>
        <p:spPr/>
        <p:txBody>
          <a:bodyPr/>
          <a:lstStyle/>
          <a:p>
            <a:pPr marL="0" indent="0">
              <a:buNone/>
            </a:pPr>
            <a:r>
              <a:rPr lang="en-US" altLang="zh-TW" sz="3200" dirty="0"/>
              <a:t>The iterated model for ideal image</a:t>
            </a:r>
          </a:p>
        </p:txBody>
      </p:sp>
      <p:sp>
        <p:nvSpPr>
          <p:cNvPr id="5" name="頁尾版面配置區 4">
            <a:extLst>
              <a:ext uri="{FF2B5EF4-FFF2-40B4-BE49-F238E27FC236}">
                <a16:creationId xmlns:a16="http://schemas.microsoft.com/office/drawing/2014/main" id="{95C23D58-0FE5-4946-BADD-771D7B9F981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752BB76-4512-4E35-B1D0-CB89150B1DA8}"/>
              </a:ext>
            </a:extLst>
          </p:cNvPr>
          <p:cNvSpPr>
            <a:spLocks noGrp="1"/>
          </p:cNvSpPr>
          <p:nvPr>
            <p:ph type="sldNum" sz="quarter" idx="4"/>
          </p:nvPr>
        </p:nvSpPr>
        <p:spPr/>
        <p:txBody>
          <a:bodyPr/>
          <a:lstStyle/>
          <a:p>
            <a:fld id="{D14E9653-E941-43F1-AAD4-97DDCA7ECE97}" type="slidenum">
              <a:rPr lang="zh-TW" altLang="en-US" smtClean="0"/>
              <a:t>64</a:t>
            </a:fld>
            <a:endParaRPr lang="zh-TW" altLang="en-US"/>
          </a:p>
        </p:txBody>
      </p:sp>
      <p:pic>
        <p:nvPicPr>
          <p:cNvPr id="363522" name="Picture 2">
            <a:extLst>
              <a:ext uri="{FF2B5EF4-FFF2-40B4-BE49-F238E27FC236}">
                <a16:creationId xmlns:a16="http://schemas.microsoft.com/office/drawing/2014/main" id="{BF1C8582-D7EA-49B3-9275-2B8C14558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388" y="1844824"/>
            <a:ext cx="5113189" cy="511318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BD75C090-6C3F-43A1-8057-AA36C783C759}"/>
              </a:ext>
            </a:extLst>
          </p:cNvPr>
          <p:cNvSpPr txBox="1"/>
          <p:nvPr/>
        </p:nvSpPr>
        <p:spPr>
          <a:xfrm>
            <a:off x="60301" y="6530737"/>
            <a:ext cx="3798989" cy="276999"/>
          </a:xfrm>
          <a:prstGeom prst="rect">
            <a:avLst/>
          </a:prstGeom>
          <a:noFill/>
        </p:spPr>
        <p:txBody>
          <a:bodyPr wrap="none" rtlCol="0">
            <a:spAutoFit/>
          </a:bodyPr>
          <a:lstStyle/>
          <a:p>
            <a:r>
              <a:rPr lang="en-US" altLang="zh-TW" sz="1200" dirty="0">
                <a:hlinkClick r:id="rId4"/>
              </a:rPr>
              <a:t>https://www.pinterest.com/pin/296674694187240243/</a:t>
            </a:r>
            <a:endParaRPr lang="zh-TW" altLang="en-US" sz="1200" dirty="0"/>
          </a:p>
        </p:txBody>
      </p:sp>
    </p:spTree>
    <p:extLst>
      <p:ext uri="{BB962C8B-B14F-4D97-AF65-F5344CB8AC3E}">
        <p14:creationId xmlns:p14="http://schemas.microsoft.com/office/powerpoint/2010/main" val="2554479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zh-TW" dirty="0"/>
              <a:t>8.5 Iterated Facet Model</a:t>
            </a:r>
          </a:p>
        </p:txBody>
      </p:sp>
      <mc:AlternateContent xmlns:mc="http://schemas.openxmlformats.org/markup-compatibility/2006" xmlns:a14="http://schemas.microsoft.com/office/drawing/2010/main">
        <mc:Choice Requires="a14">
          <p:sp>
            <p:nvSpPr>
              <p:cNvPr id="14340" name="Rectangle 3"/>
              <p:cNvSpPr>
                <a:spLocks noGrp="1" noChangeArrowheads="1"/>
              </p:cNvSpPr>
              <p:nvPr>
                <p:ph type="body" sz="half" idx="1"/>
              </p:nvPr>
            </p:nvSpPr>
            <p:spPr>
              <a:xfrm>
                <a:off x="685800" y="1981200"/>
                <a:ext cx="7847013" cy="4184650"/>
              </a:xfrm>
            </p:spPr>
            <p:txBody>
              <a:bodyPr/>
              <a:lstStyle/>
              <a:p>
                <a:pPr eaLnBrk="1" hangingPunct="1"/>
                <a:r>
                  <a:rPr lang="en-US" altLang="zh-TW" sz="2800" dirty="0"/>
                  <a:t>Shape region constraint: </a:t>
                </a:r>
              </a:p>
              <a:p>
                <a:pPr marL="742950" lvl="1" indent="-285750" eaLnBrk="1" hangingPunct="1"/>
                <a:r>
                  <a:rPr lang="en-US" altLang="zh-TW" sz="2000" dirty="0"/>
                  <a:t>each facet must be sufficiently smooth in shape</a:t>
                </a:r>
              </a:p>
              <a:p>
                <a:pPr eaLnBrk="1" hangingPunct="1"/>
                <a:r>
                  <a:rPr lang="en-US" altLang="zh-TW" sz="2800" dirty="0"/>
                  <a:t>Region gray level constraint: </a:t>
                </a:r>
              </a:p>
              <a:p>
                <a:pPr marL="742950" lvl="1" indent="-285750" eaLnBrk="1" hangingPunct="1"/>
                <a:r>
                  <a:rPr lang="en-US" altLang="zh-TW" sz="2000" dirty="0"/>
                  <a:t>gray levels in each facet must be a polynomial function of row-column coordinates</a:t>
                </a:r>
              </a:p>
              <a:p>
                <a:r>
                  <a:rPr lang="en-US" altLang="zh-TW" sz="2800" dirty="0"/>
                  <a:t>Each region can be represented as the union of </a:t>
                </a:r>
                <a14:m>
                  <m:oMath xmlns:m="http://schemas.openxmlformats.org/officeDocument/2006/math">
                    <m:r>
                      <a:rPr lang="en-US" altLang="zh-TW" sz="2800" i="1" dirty="0">
                        <a:latin typeface="Cambria Math" panose="02040503050406030204" pitchFamily="18" charset="0"/>
                      </a:rPr>
                      <m:t>𝐾</m:t>
                    </m:r>
                    <m:r>
                      <a:rPr lang="en-US" altLang="zh-TW" sz="2800" i="1" dirty="0">
                        <a:latin typeface="Cambria Math" panose="02040503050406030204" pitchFamily="18" charset="0"/>
                      </a:rPr>
                      <m:t>×</m:t>
                    </m:r>
                    <m:r>
                      <a:rPr lang="en-US" altLang="zh-TW" sz="2800" i="1" dirty="0">
                        <a:latin typeface="Cambria Math" panose="02040503050406030204" pitchFamily="18" charset="0"/>
                      </a:rPr>
                      <m:t>𝐾</m:t>
                    </m:r>
                  </m:oMath>
                </a14:m>
                <a:r>
                  <a:rPr lang="en-US" altLang="zh-TW" sz="2800" dirty="0"/>
                  <a:t> blocks of pixels.</a:t>
                </a:r>
              </a:p>
              <a:p>
                <a:r>
                  <a:rPr lang="en-US" altLang="zh-TW" sz="2800" dirty="0"/>
                  <a:t>Set the output gray value to be that gray value fitted by the block with smallest error variance.</a:t>
                </a:r>
                <a:endParaRPr lang="zh-TW" altLang="en-US" sz="2800" dirty="0"/>
              </a:p>
            </p:txBody>
          </p:sp>
        </mc:Choice>
        <mc:Fallback xmlns="">
          <p:sp>
            <p:nvSpPr>
              <p:cNvPr id="14340" name="Rectangle 3"/>
              <p:cNvSpPr>
                <a:spLocks noGrp="1" noRot="1" noChangeAspect="1" noMove="1" noResize="1" noEditPoints="1" noAdjustHandles="1" noChangeArrowheads="1" noChangeShapeType="1" noTextEdit="1"/>
              </p:cNvSpPr>
              <p:nvPr>
                <p:ph type="body" sz="half" idx="1"/>
              </p:nvPr>
            </p:nvSpPr>
            <p:spPr>
              <a:xfrm>
                <a:off x="685800" y="1981200"/>
                <a:ext cx="7847013" cy="4184650"/>
              </a:xfrm>
              <a:blipFill>
                <a:blip r:embed="rId3"/>
                <a:stretch>
                  <a:fillRect l="-699" t="-1458" r="-2331"/>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4D8AF31D-2500-4D41-865A-80BA6A6E3FD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dirty="0">
                <a:solidFill>
                  <a:schemeClr val="tx1">
                    <a:lumMod val="50000"/>
                    <a:lumOff val="50000"/>
                  </a:schemeClr>
                </a:solidFill>
                <a:latin typeface="Calibri"/>
                <a:cs typeface="Calibri"/>
              </a:rPr>
              <a:t>8.1 Introduction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dirty="0">
                <a:solidFill>
                  <a:schemeClr val="tx1">
                    <a:lumMod val="50000"/>
                    <a:lumOff val="50000"/>
                  </a:schemeClr>
                </a:solidFill>
                <a:latin typeface="Calibri"/>
                <a:cs typeface="Calibri"/>
              </a:rPr>
              <a:t>Relative Maxima</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8.3 Sloped Facet Parameter and Error Estimation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8.4 Facet-Based Peak Noise Removal</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8.5 Iterated Facet Model</a:t>
            </a:r>
            <a:endParaRPr lang="en-US" sz="2000" dirty="0">
              <a:solidFill>
                <a:schemeClr val="tx1">
                  <a:lumMod val="50000"/>
                  <a:lumOff val="50000"/>
                </a:schemeClr>
              </a:solidFill>
              <a:ea typeface="+mn-lt"/>
              <a:cs typeface="+mn-lt"/>
            </a:endParaRPr>
          </a:p>
          <a:p>
            <a:pPr>
              <a:lnSpc>
                <a:spcPct val="90000"/>
              </a:lnSpc>
            </a:pPr>
            <a:r>
              <a:rPr lang="en-US" sz="2000" b="1" dirty="0">
                <a:latin typeface="Calibri"/>
                <a:cs typeface="Calibri"/>
              </a:rPr>
              <a:t>8.6 Gradient-Based Facet Edge Detection</a:t>
            </a:r>
            <a:endParaRPr lang="en-US" sz="2000" b="1" dirty="0">
              <a:ea typeface="+mn-lt"/>
              <a:cs typeface="+mn-lt"/>
            </a:endParaRPr>
          </a:p>
          <a:p>
            <a:pPr>
              <a:lnSpc>
                <a:spcPct val="90000"/>
              </a:lnSpc>
            </a:pPr>
            <a:r>
              <a:rPr lang="en-US" sz="2000" dirty="0">
                <a:solidFill>
                  <a:schemeClr val="tx1">
                    <a:lumMod val="50000"/>
                    <a:lumOff val="50000"/>
                  </a:schemeClr>
                </a:solidFill>
                <a:latin typeface="Calibri"/>
                <a:cs typeface="Calibri"/>
              </a:rPr>
              <a:t>8.7 Bayesian Approach to Gradient Edge Detection</a:t>
            </a:r>
            <a:endParaRPr lang="en-US" sz="2000" dirty="0">
              <a:solidFill>
                <a:schemeClr val="tx1">
                  <a:lumMod val="50000"/>
                  <a:lumOff val="50000"/>
                </a:schemeClr>
              </a:solidFill>
              <a:ea typeface="+mn-lt"/>
              <a:cs typeface="+mn-lt"/>
            </a:endParaRPr>
          </a:p>
          <a:p>
            <a:pPr>
              <a:lnSpc>
                <a:spcPct val="90000"/>
              </a:lnSpc>
            </a:pPr>
            <a:r>
              <a:rPr lang="en-US" sz="2000" dirty="0">
                <a:solidFill>
                  <a:schemeClr val="tx1">
                    <a:lumMod val="50000"/>
                    <a:lumOff val="50000"/>
                  </a:schemeClr>
                </a:solidFill>
                <a:latin typeface="Calibri"/>
                <a:cs typeface="Calibri"/>
              </a:rPr>
              <a:t>8.8 Zero-Crossing Edge Detector</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8.9 Integrated Directional Derivative Gradient Operator</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8.10 Corner Detection</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8.11 Isotropic Derivative</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8.12 Ridges and Ravines on Digital Images</a:t>
            </a:r>
            <a:endParaRPr lang="en-US" sz="2000" dirty="0">
              <a:solidFill>
                <a:schemeClr val="tx1">
                  <a:lumMod val="50000"/>
                  <a:lumOff val="50000"/>
                </a:schemeClr>
              </a:solidFill>
              <a:latin typeface="Calibri"/>
              <a:ea typeface="+mn-lt"/>
              <a:cs typeface="Calibri"/>
            </a:endParaRPr>
          </a:p>
          <a:p>
            <a:pPr>
              <a:lnSpc>
                <a:spcPct val="90000"/>
              </a:lnSpc>
            </a:pPr>
            <a:r>
              <a:rPr lang="en-US" sz="2000" dirty="0">
                <a:solidFill>
                  <a:schemeClr val="tx1">
                    <a:lumMod val="50000"/>
                    <a:lumOff val="50000"/>
                  </a:schemeClr>
                </a:solidFill>
                <a:latin typeface="Calibri"/>
                <a:cs typeface="Calibri"/>
              </a:rPr>
              <a:t>8.13 Topographic Primal Sketch</a:t>
            </a:r>
            <a:endParaRPr lang="zh-TW" sz="2400" dirty="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CCE54F58-19A1-455F-A883-07D6F5DC7F1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8D8249DB-40CC-49F5-8192-5359266C61DB}"/>
              </a:ext>
            </a:extLst>
          </p:cNvPr>
          <p:cNvSpPr>
            <a:spLocks noGrp="1"/>
          </p:cNvSpPr>
          <p:nvPr>
            <p:ph type="sldNum" sz="quarter" idx="4"/>
          </p:nvPr>
        </p:nvSpPr>
        <p:spPr/>
        <p:txBody>
          <a:bodyPr/>
          <a:lstStyle/>
          <a:p>
            <a:fld id="{D14E9653-E941-43F1-AAD4-97DDCA7ECE97}" type="slidenum">
              <a:rPr lang="zh-TW" altLang="en-US" smtClean="0"/>
              <a:t>66</a:t>
            </a:fld>
            <a:endParaRPr lang="zh-TW" altLang="en-US"/>
          </a:p>
        </p:txBody>
      </p:sp>
    </p:spTree>
    <p:extLst>
      <p:ext uri="{BB962C8B-B14F-4D97-AF65-F5344CB8AC3E}">
        <p14:creationId xmlns:p14="http://schemas.microsoft.com/office/powerpoint/2010/main" val="768228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zh-TW" dirty="0"/>
              <a:t>8.6 Gradient-Based Facet Edge Detection</a:t>
            </a:r>
          </a:p>
        </p:txBody>
      </p:sp>
      <p:sp>
        <p:nvSpPr>
          <p:cNvPr id="15364" name="Rectangle 3"/>
          <p:cNvSpPr>
            <a:spLocks noGrp="1" noChangeArrowheads="1"/>
          </p:cNvSpPr>
          <p:nvPr>
            <p:ph type="body" sz="half" idx="1"/>
          </p:nvPr>
        </p:nvSpPr>
        <p:spPr>
          <a:xfrm>
            <a:off x="684213" y="2041525"/>
            <a:ext cx="8280400" cy="4483100"/>
          </a:xfrm>
        </p:spPr>
        <p:txBody>
          <a:bodyPr/>
          <a:lstStyle/>
          <a:p>
            <a:pPr eaLnBrk="1" hangingPunct="1"/>
            <a:r>
              <a:rPr lang="en-US" altLang="zh-TW" sz="3200" dirty="0"/>
              <a:t>gradient-based facet edge detection: high values in first partial derivative (sharp discontinuities)</a:t>
            </a:r>
          </a:p>
          <a:p>
            <a:pPr eaLnBrk="1" hangingPunct="1"/>
            <a:endParaRPr lang="en-US" altLang="zh-TW" sz="2600" dirty="0"/>
          </a:p>
        </p:txBody>
      </p:sp>
      <p:sp>
        <p:nvSpPr>
          <p:cNvPr id="2" name="頁尾版面配置區 1">
            <a:extLst>
              <a:ext uri="{FF2B5EF4-FFF2-40B4-BE49-F238E27FC236}">
                <a16:creationId xmlns:a16="http://schemas.microsoft.com/office/drawing/2014/main" id="{83BB29CB-65E3-4372-B6F2-B2078D5189C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3" name="圖片 2">
            <a:extLst>
              <a:ext uri="{FF2B5EF4-FFF2-40B4-BE49-F238E27FC236}">
                <a16:creationId xmlns:a16="http://schemas.microsoft.com/office/drawing/2014/main" id="{04E29AD3-FEFB-40C9-A9E0-ED355688DF93}"/>
              </a:ext>
            </a:extLst>
          </p:cNvPr>
          <p:cNvPicPr>
            <a:picLocks noChangeAspect="1"/>
          </p:cNvPicPr>
          <p:nvPr/>
        </p:nvPicPr>
        <p:blipFill>
          <a:blip r:embed="rId3"/>
          <a:stretch>
            <a:fillRect/>
          </a:stretch>
        </p:blipFill>
        <p:spPr>
          <a:xfrm>
            <a:off x="1895475" y="3681413"/>
            <a:ext cx="5353050" cy="2819400"/>
          </a:xfrm>
          <a:prstGeom prst="rect">
            <a:avLst/>
          </a:prstGeom>
        </p:spPr>
      </p:pic>
      <p:sp>
        <p:nvSpPr>
          <p:cNvPr id="4" name="文字方塊 3">
            <a:extLst>
              <a:ext uri="{FF2B5EF4-FFF2-40B4-BE49-F238E27FC236}">
                <a16:creationId xmlns:a16="http://schemas.microsoft.com/office/drawing/2014/main" id="{A6A4AFE4-178B-47F4-B0A2-218DADD62668}"/>
              </a:ext>
            </a:extLst>
          </p:cNvPr>
          <p:cNvSpPr txBox="1"/>
          <p:nvPr/>
        </p:nvSpPr>
        <p:spPr>
          <a:xfrm>
            <a:off x="81715" y="6332722"/>
            <a:ext cx="9125832" cy="461665"/>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hlinkClick r:id="rId4"/>
              </a:rPr>
              <a:t>https://www.semanticscholar.org/paper/Gradient-Based-Edge-Detection-of-Songket-Motifs-Jamil-Sembok/eea31d166c062a3dddccb212474a6b8</a:t>
            </a:r>
            <a:endParaRPr lang="en-US" altLang="zh-TW" sz="1200" dirty="0">
              <a:latin typeface="Times New Roman" panose="02020603050405020304" pitchFamily="18" charset="0"/>
              <a:cs typeface="Times New Roman" panose="02020603050405020304" pitchFamily="18" charset="0"/>
              <a:hlinkClick r:id="rId5"/>
            </a:endParaRPr>
          </a:p>
          <a:p>
            <a:r>
              <a:rPr lang="en-US" altLang="zh-TW" sz="1200" dirty="0">
                <a:latin typeface="Times New Roman" panose="02020603050405020304" pitchFamily="18" charset="0"/>
                <a:cs typeface="Times New Roman" panose="02020603050405020304" pitchFamily="18" charset="0"/>
                <a:hlinkClick r:id="rId5"/>
              </a:rPr>
              <a:t>565ae6eee/figure/2</a:t>
            </a:r>
            <a:endParaRPr lang="zh-TW" alt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When a neighborhood is fitted with  the sloped facet model , </a:t>
                </a:r>
                <a14:m>
                  <m:oMath xmlns:m="http://schemas.openxmlformats.org/officeDocument/2006/math">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α</m:t>
                        </m:r>
                      </m:e>
                    </m:acc>
                    <m:r>
                      <m:rPr>
                        <m:sty m:val="p"/>
                      </m:rPr>
                      <a:rPr lang="en-US" altLang="zh-TW" b="0" i="0" smtClean="0">
                        <a:latin typeface="Cambria Math" panose="02040503050406030204" pitchFamily="18" charset="0"/>
                      </a:rPr>
                      <m:t>r</m:t>
                    </m:r>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β</m:t>
                        </m:r>
                      </m:e>
                    </m:acc>
                    <m:r>
                      <m:rPr>
                        <m:sty m:val="p"/>
                      </m:rPr>
                      <a:rPr lang="en-US" altLang="zh-TW" b="0" i="0" smtClean="0">
                        <a:latin typeface="Cambria Math" panose="02040503050406030204" pitchFamily="18" charset="0"/>
                      </a:rPr>
                      <m:t>c</m:t>
                    </m:r>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γ</m:t>
                        </m:r>
                      </m:e>
                    </m:acc>
                  </m:oMath>
                </a14:m>
                <a:r>
                  <a:rPr lang="en-US" altLang="zh-TW" dirty="0"/>
                  <a:t>, a gradient magnitude of </a:t>
                </a:r>
                <a14:m>
                  <m:oMath xmlns:m="http://schemas.openxmlformats.org/officeDocument/2006/math">
                    <m:rad>
                      <m:radPr>
                        <m:degHide m:val="on"/>
                        <m:ctrlPr>
                          <a:rPr lang="en-US" altLang="zh-TW" i="1" smtClean="0">
                            <a:latin typeface="Cambria Math" panose="02040503050406030204" pitchFamily="18" charset="0"/>
                          </a:rPr>
                        </m:ctrlPr>
                      </m:radPr>
                      <m:deg/>
                      <m:e>
                        <m:sSup>
                          <m:sSupPr>
                            <m:ctrlPr>
                              <a:rPr lang="en-US" altLang="zh-TW" i="1" smtClean="0">
                                <a:latin typeface="Cambria Math" panose="02040503050406030204" pitchFamily="18" charset="0"/>
                              </a:rPr>
                            </m:ctrlPr>
                          </m:sSupPr>
                          <m:e>
                            <m:acc>
                              <m:accPr>
                                <m:chr m:val="̂"/>
                                <m:ctrlPr>
                                  <a:rPr lang="en-US" altLang="zh-TW" i="1" smtClean="0">
                                    <a:latin typeface="Cambria Math" panose="02040503050406030204" pitchFamily="18" charset="0"/>
                                  </a:rPr>
                                </m:ctrlPr>
                              </m:accPr>
                              <m:e>
                                <m:r>
                                  <m:rPr>
                                    <m:sty m:val="p"/>
                                  </m:rPr>
                                  <a:rPr lang="zh-TW" altLang="en-US" i="0" smtClean="0">
                                    <a:latin typeface="Cambria Math" panose="02040503050406030204" pitchFamily="18" charset="0"/>
                                  </a:rPr>
                                  <m:t>α</m:t>
                                </m:r>
                              </m:e>
                            </m:acc>
                          </m:e>
                          <m:sup>
                            <m:r>
                              <a:rPr lang="en-US" altLang="zh-TW" b="0" i="0" smtClean="0">
                                <a:latin typeface="Cambria Math" panose="02040503050406030204" pitchFamily="18" charset="0"/>
                              </a:rPr>
                              <m:t>2</m:t>
                            </m:r>
                          </m:sup>
                        </m:sSup>
                        <m:r>
                          <a:rPr lang="en-US" altLang="zh-TW" b="0" i="0" smtClean="0">
                            <a:latin typeface="Cambria Math" panose="02040503050406030204" pitchFamily="18" charset="0"/>
                          </a:rPr>
                          <m:t>+</m:t>
                        </m:r>
                        <m:sSup>
                          <m:sSupPr>
                            <m:ctrlPr>
                              <a:rPr lang="en-US" altLang="zh-TW" b="0" i="1" smtClean="0">
                                <a:latin typeface="Cambria Math" panose="02040503050406030204" pitchFamily="18" charset="0"/>
                              </a:rPr>
                            </m:ctrlPr>
                          </m:sSupPr>
                          <m:e>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β</m:t>
                                </m:r>
                              </m:e>
                            </m:acc>
                          </m:e>
                          <m:sup>
                            <m:r>
                              <a:rPr lang="en-US" altLang="zh-TW" b="0" i="0" smtClean="0">
                                <a:latin typeface="Cambria Math" panose="02040503050406030204" pitchFamily="18" charset="0"/>
                              </a:rPr>
                              <m:t>2</m:t>
                            </m:r>
                          </m:sup>
                        </m:sSup>
                      </m:e>
                    </m:rad>
                  </m:oMath>
                </a14:m>
                <a:r>
                  <a:rPr lang="zh-TW" altLang="en-US" dirty="0"/>
                  <a:t> </a:t>
                </a:r>
                <a:r>
                  <a:rPr lang="en-US" altLang="zh-TW" dirty="0"/>
                  <a:t>will result.</a:t>
                </a:r>
              </a:p>
              <a:p>
                <a:endParaRPr lang="en-US" altLang="zh-TW" dirty="0"/>
              </a:p>
              <a:p>
                <a:r>
                  <a:rPr lang="en-US" altLang="zh-TW" dirty="0"/>
                  <a:t>Use the estimated gradient </a:t>
                </a:r>
                <a14:m>
                  <m:oMath xmlns:m="http://schemas.openxmlformats.org/officeDocument/2006/math">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i="0">
                                    <a:latin typeface="Cambria Math" panose="02040503050406030204" pitchFamily="18" charset="0"/>
                                  </a:rPr>
                                  <m:t>α</m:t>
                                </m:r>
                              </m:e>
                            </m:acc>
                          </m:e>
                          <m:sup>
                            <m:r>
                              <a:rPr lang="en-US" altLang="zh-TW" i="0">
                                <a:latin typeface="Cambria Math" panose="02040503050406030204" pitchFamily="18" charset="0"/>
                              </a:rPr>
                              <m:t>2</m:t>
                            </m:r>
                          </m:sup>
                        </m:sSup>
                        <m:r>
                          <a:rPr lang="en-US" altLang="zh-TW" i="0">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i="0">
                                    <a:latin typeface="Cambria Math" panose="02040503050406030204" pitchFamily="18" charset="0"/>
                                  </a:rPr>
                                  <m:t>β</m:t>
                                </m:r>
                              </m:e>
                            </m:acc>
                          </m:e>
                          <m:sup>
                            <m:r>
                              <a:rPr lang="en-US" altLang="zh-TW" i="0">
                                <a:latin typeface="Cambria Math" panose="02040503050406030204" pitchFamily="18" charset="0"/>
                              </a:rPr>
                              <m:t>2</m:t>
                            </m:r>
                          </m:sup>
                        </m:sSup>
                      </m:e>
                    </m:rad>
                  </m:oMath>
                </a14:m>
                <a:r>
                  <a:rPr lang="zh-TW" altLang="en-US" dirty="0"/>
                  <a:t> </a:t>
                </a:r>
                <a:r>
                  <a:rPr lang="en-US" altLang="zh-TW" dirty="0"/>
                  <a:t>as the basis for edge detection.</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3"/>
                <a:stretch>
                  <a:fillRect l="-667" t="-1796"/>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9F3AC545-4027-4795-8EA4-0133705166C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5E21AD98-867F-4283-A040-29DCB93A0EF9}"/>
              </a:ext>
            </a:extLst>
          </p:cNvPr>
          <p:cNvSpPr>
            <a:spLocks noGrp="1"/>
          </p:cNvSpPr>
          <p:nvPr>
            <p:ph type="sldNum" sz="quarter" idx="4"/>
          </p:nvPr>
        </p:nvSpPr>
        <p:spPr/>
        <p:txBody>
          <a:bodyPr/>
          <a:lstStyle/>
          <a:p>
            <a:fld id="{D14E9653-E941-43F1-AAD4-97DDCA7ECE97}" type="slidenum">
              <a:rPr lang="zh-TW" altLang="en-US" smtClean="0"/>
              <a:t>68</a:t>
            </a:fld>
            <a:endParaRPr lang="zh-TW" altLang="en-US"/>
          </a:p>
        </p:txBody>
      </p:sp>
    </p:spTree>
    <p:extLst>
      <p:ext uri="{BB962C8B-B14F-4D97-AF65-F5344CB8AC3E}">
        <p14:creationId xmlns:p14="http://schemas.microsoft.com/office/powerpoint/2010/main" val="409298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TW" dirty="0"/>
              <a:t>8.1 Introduction</a:t>
            </a:r>
          </a:p>
        </p:txBody>
      </p:sp>
      <p:sp>
        <p:nvSpPr>
          <p:cNvPr id="9220" name="Rectangle 3"/>
          <p:cNvSpPr>
            <a:spLocks noGrp="1" noChangeArrowheads="1"/>
          </p:cNvSpPr>
          <p:nvPr>
            <p:ph type="body" idx="1"/>
          </p:nvPr>
        </p:nvSpPr>
        <p:spPr/>
        <p:txBody>
          <a:bodyPr/>
          <a:lstStyle/>
          <a:p>
            <a:pPr eaLnBrk="1" hangingPunct="1">
              <a:lnSpc>
                <a:spcPct val="90000"/>
              </a:lnSpc>
            </a:pPr>
            <a:r>
              <a:rPr lang="en-US" altLang="zh-TW" sz="2800"/>
              <a:t>Cubic surfaces</a:t>
            </a:r>
            <a:endParaRPr lang="en-US" altLang="zh-TW" sz="2800">
              <a:cs typeface="Arial"/>
            </a:endParaRPr>
          </a:p>
          <a:p>
            <a:pPr eaLnBrk="1" hangingPunct="1">
              <a:lnSpc>
                <a:spcPct val="90000"/>
              </a:lnSpc>
            </a:pPr>
            <a:endParaRPr lang="en-US" altLang="zh-TW" dirty="0"/>
          </a:p>
        </p:txBody>
      </p:sp>
      <p:pic>
        <p:nvPicPr>
          <p:cNvPr id="2" name="圖片 2" descr="一張含有 配件, 傘, 雨 的圖片&#10;&#10;描述是以非常高的可信度產生">
            <a:extLst>
              <a:ext uri="{FF2B5EF4-FFF2-40B4-BE49-F238E27FC236}">
                <a16:creationId xmlns:a16="http://schemas.microsoft.com/office/drawing/2014/main" id="{113EF44B-5DEA-4D5F-A5DE-671C1746495A}"/>
              </a:ext>
            </a:extLst>
          </p:cNvPr>
          <p:cNvPicPr>
            <a:picLocks noChangeAspect="1"/>
          </p:cNvPicPr>
          <p:nvPr/>
        </p:nvPicPr>
        <p:blipFill>
          <a:blip r:embed="rId3"/>
          <a:stretch>
            <a:fillRect/>
          </a:stretch>
        </p:blipFill>
        <p:spPr>
          <a:xfrm>
            <a:off x="3964352" y="1875278"/>
            <a:ext cx="4636723" cy="4665298"/>
          </a:xfrm>
          <a:prstGeom prst="rect">
            <a:avLst/>
          </a:prstGeom>
        </p:spPr>
      </p:pic>
      <p:sp>
        <p:nvSpPr>
          <p:cNvPr id="5" name="文字方塊 4">
            <a:extLst>
              <a:ext uri="{FF2B5EF4-FFF2-40B4-BE49-F238E27FC236}">
                <a16:creationId xmlns:a16="http://schemas.microsoft.com/office/drawing/2014/main" id="{918E1B25-1098-4E80-A905-225C7AB173BA}"/>
              </a:ext>
            </a:extLst>
          </p:cNvPr>
          <p:cNvSpPr txBox="1"/>
          <p:nvPr/>
        </p:nvSpPr>
        <p:spPr>
          <a:xfrm>
            <a:off x="-6368" y="6536963"/>
            <a:ext cx="33215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dirty="0">
                <a:latin typeface="Times New Roman" panose="02020603050405020304" pitchFamily="18" charset="0"/>
                <a:ea typeface="新細明體"/>
                <a:cs typeface="Times New Roman" panose="02020603050405020304" pitchFamily="18" charset="0"/>
                <a:hlinkClick r:id="rId4"/>
              </a:rPr>
              <a:t>https://en.wikipedia.org/wiki/Cubic_surface</a:t>
            </a:r>
            <a:endParaRPr lang="en-US" altLang="zh-TW" sz="3200" dirty="0">
              <a:latin typeface="Times New Roman" panose="02020603050405020304" pitchFamily="18" charset="0"/>
              <a:ea typeface="新細明體"/>
              <a:cs typeface="Times New Roman" panose="02020603050405020304" pitchFamily="18" charset="0"/>
            </a:endParaRPr>
          </a:p>
          <a:p>
            <a:endParaRPr lang="en-US" altLang="zh-TW" sz="1200" dirty="0">
              <a:latin typeface="Times New Roman" panose="02020603050405020304" pitchFamily="18" charset="0"/>
              <a:ea typeface="新細明體"/>
              <a:cs typeface="Times New Roman" panose="02020603050405020304" pitchFamily="18" charset="0"/>
            </a:endParaRPr>
          </a:p>
        </p:txBody>
      </p:sp>
      <p:sp>
        <p:nvSpPr>
          <p:cNvPr id="3" name="頁尾版面配置區 2">
            <a:extLst>
              <a:ext uri="{FF2B5EF4-FFF2-40B4-BE49-F238E27FC236}">
                <a16:creationId xmlns:a16="http://schemas.microsoft.com/office/drawing/2014/main" id="{D8616A52-C418-4F03-90EC-8353D9366C28}"/>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686DF116-ABA5-47A3-8898-4CFB4D8AD4EA}"/>
              </a:ext>
            </a:extLst>
          </p:cNvPr>
          <p:cNvSpPr>
            <a:spLocks noGrp="1"/>
          </p:cNvSpPr>
          <p:nvPr>
            <p:ph type="sldNum" sz="quarter" idx="4"/>
          </p:nvPr>
        </p:nvSpPr>
        <p:spPr/>
        <p:txBody>
          <a:bodyPr/>
          <a:lstStyle/>
          <a:p>
            <a:fld id="{D14E9653-E941-43F1-AAD4-97DDCA7ECE97}" type="slidenum">
              <a:rPr lang="zh-TW" altLang="en-US" smtClean="0"/>
              <a:t>6</a:t>
            </a:fld>
            <a:endParaRPr lang="zh-TW" altLang="en-US"/>
          </a:p>
        </p:txBody>
      </p:sp>
    </p:spTree>
    <p:extLst>
      <p:ext uri="{BB962C8B-B14F-4D97-AF65-F5344CB8AC3E}">
        <p14:creationId xmlns:p14="http://schemas.microsoft.com/office/powerpoint/2010/main" val="4204954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p:sp>
        <p:nvSpPr>
          <p:cNvPr id="3" name="內容版面配置區 2"/>
          <p:cNvSpPr>
            <a:spLocks noGrp="1"/>
          </p:cNvSpPr>
          <p:nvPr>
            <p:ph idx="1"/>
          </p:nvPr>
        </p:nvSpPr>
        <p:spPr/>
        <p:txBody>
          <a:bodyPr/>
          <a:lstStyle/>
          <a:p>
            <a:r>
              <a:rPr lang="en-US" altLang="zh-TW" dirty="0"/>
              <a:t>The estimated gray level surface is given by </a:t>
            </a:r>
          </a:p>
        </p:txBody>
      </p:sp>
      <p:graphicFrame>
        <p:nvGraphicFramePr>
          <p:cNvPr id="5" name="表格 4"/>
          <p:cNvGraphicFramePr>
            <a:graphicFrameLocks noGrp="1"/>
          </p:cNvGraphicFramePr>
          <p:nvPr/>
        </p:nvGraphicFramePr>
        <p:xfrm>
          <a:off x="638414" y="3728030"/>
          <a:ext cx="2160000" cy="216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lvl="0" algn="ctr"/>
                      <a:r>
                        <a:rPr lang="en-US" altLang="zh-TW" sz="1800" dirty="0"/>
                        <a:t>3.5</a:t>
                      </a:r>
                      <a:endParaRPr lang="zh-TW" altLang="en-US" sz="1800" dirty="0"/>
                    </a:p>
                  </a:txBody>
                  <a:tcPr anchor="ctr"/>
                </a:tc>
                <a:tc>
                  <a:txBody>
                    <a:bodyPr/>
                    <a:lstStyle/>
                    <a:p>
                      <a:pPr lvl="0" algn="ctr"/>
                      <a:r>
                        <a:rPr lang="en-US" altLang="zh-TW" sz="1800" dirty="0"/>
                        <a:t>6.17</a:t>
                      </a:r>
                      <a:endParaRPr lang="zh-TW" altLang="en-US" sz="1800" dirty="0"/>
                    </a:p>
                  </a:txBody>
                  <a:tcPr anchor="ctr"/>
                </a:tc>
                <a:tc>
                  <a:txBody>
                    <a:bodyPr/>
                    <a:lstStyle/>
                    <a:p>
                      <a:pPr lvl="0" algn="ctr"/>
                      <a:r>
                        <a:rPr lang="en-US" altLang="zh-TW" sz="1800" dirty="0"/>
                        <a:t>8.84</a:t>
                      </a:r>
                      <a:endParaRPr lang="zh-TW" altLang="en-US" sz="1800" dirty="0"/>
                    </a:p>
                  </a:txBody>
                  <a:tcPr anchor="ctr"/>
                </a:tc>
                <a:extLst>
                  <a:ext uri="{0D108BD9-81ED-4DB2-BD59-A6C34878D82A}">
                    <a16:rowId xmlns:a16="http://schemas.microsoft.com/office/drawing/2014/main" val="10000"/>
                  </a:ext>
                </a:extLst>
              </a:tr>
              <a:tr h="720000">
                <a:tc>
                  <a:txBody>
                    <a:bodyPr/>
                    <a:lstStyle/>
                    <a:p>
                      <a:pPr lvl="0" algn="ctr"/>
                      <a:r>
                        <a:rPr lang="en-US" altLang="zh-TW" sz="1800" dirty="0"/>
                        <a:t>2.33</a:t>
                      </a:r>
                      <a:endParaRPr lang="zh-TW" altLang="en-US" sz="1800" dirty="0"/>
                    </a:p>
                  </a:txBody>
                  <a:tcPr anchor="ctr"/>
                </a:tc>
                <a:tc>
                  <a:txBody>
                    <a:bodyPr/>
                    <a:lstStyle/>
                    <a:p>
                      <a:pPr lvl="0" algn="ctr"/>
                      <a:r>
                        <a:rPr lang="en-US" altLang="zh-TW" sz="1800" dirty="0"/>
                        <a:t>5</a:t>
                      </a:r>
                      <a:endParaRPr lang="zh-TW" altLang="en-US" sz="1800" dirty="0"/>
                    </a:p>
                  </a:txBody>
                  <a:tcPr anchor="ctr"/>
                </a:tc>
                <a:tc>
                  <a:txBody>
                    <a:bodyPr/>
                    <a:lstStyle/>
                    <a:p>
                      <a:pPr lvl="0" algn="ctr"/>
                      <a:r>
                        <a:rPr lang="en-US" altLang="zh-TW" sz="1800" dirty="0"/>
                        <a:t>7.67</a:t>
                      </a:r>
                      <a:endParaRPr lang="zh-TW" altLang="en-US" sz="1800" dirty="0"/>
                    </a:p>
                  </a:txBody>
                  <a:tcPr anchor="ctr"/>
                </a:tc>
                <a:extLst>
                  <a:ext uri="{0D108BD9-81ED-4DB2-BD59-A6C34878D82A}">
                    <a16:rowId xmlns:a16="http://schemas.microsoft.com/office/drawing/2014/main" val="10001"/>
                  </a:ext>
                </a:extLst>
              </a:tr>
              <a:tr h="720000">
                <a:tc>
                  <a:txBody>
                    <a:bodyPr/>
                    <a:lstStyle/>
                    <a:p>
                      <a:pPr lvl="0" algn="ctr"/>
                      <a:r>
                        <a:rPr lang="en-US" altLang="zh-TW" sz="1800" dirty="0"/>
                        <a:t>1.17</a:t>
                      </a:r>
                      <a:endParaRPr lang="zh-TW" altLang="en-US" sz="1800" dirty="0"/>
                    </a:p>
                  </a:txBody>
                  <a:tcPr anchor="ctr"/>
                </a:tc>
                <a:tc>
                  <a:txBody>
                    <a:bodyPr/>
                    <a:lstStyle/>
                    <a:p>
                      <a:pPr lvl="0" algn="ctr"/>
                      <a:r>
                        <a:rPr lang="en-US" altLang="zh-TW" sz="1800" dirty="0"/>
                        <a:t>3.83</a:t>
                      </a:r>
                      <a:endParaRPr lang="zh-TW" altLang="en-US" sz="1800" dirty="0"/>
                    </a:p>
                  </a:txBody>
                  <a:tcPr anchor="ctr"/>
                </a:tc>
                <a:tc>
                  <a:txBody>
                    <a:bodyPr/>
                    <a:lstStyle/>
                    <a:p>
                      <a:pPr lvl="0" algn="ctr"/>
                      <a:r>
                        <a:rPr lang="en-US" altLang="zh-TW" sz="1800" dirty="0"/>
                        <a:t>6.5</a:t>
                      </a:r>
                      <a:endParaRPr lang="zh-TW" altLang="en-US" sz="1800" dirty="0"/>
                    </a:p>
                  </a:txBody>
                  <a:tcPr anchor="ct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14800" y="3018864"/>
                <a:ext cx="115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0" smtClean="0">
                          <a:latin typeface="Cambria Math" charset="0"/>
                          <a:ea typeface="Cambria Math" charset="0"/>
                          <a:cs typeface="Cambria Math" charset="0"/>
                        </a:rPr>
                        <m:t> </m:t>
                      </m:r>
                    </m:oMath>
                  </m:oMathPara>
                </a14:m>
                <a:endParaRPr kumimoji="1"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114800" y="3018864"/>
                <a:ext cx="115416" cy="276999"/>
              </a:xfrm>
              <a:prstGeom prst="rect">
                <a:avLst/>
              </a:prstGeom>
              <a:blipFill rotWithShape="0">
                <a:blip r:embed="rId3"/>
                <a:stretch>
                  <a:fillRect l="-73684" t="-141304" r="-68421" b="-1782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10010" y="2778279"/>
                <a:ext cx="2420206" cy="6115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TW" sz="3200" i="1" smtClean="0">
                              <a:latin typeface="Cambria Math" panose="02040503050406030204" pitchFamily="18" charset="0"/>
                            </a:rPr>
                          </m:ctrlPr>
                        </m:accPr>
                        <m:e>
                          <m:r>
                            <a:rPr lang="en-US" altLang="zh-TW" sz="3200" i="1">
                              <a:latin typeface="Cambria Math" charset="0"/>
                              <a:ea typeface="Cambria Math" charset="0"/>
                              <a:cs typeface="Cambria Math" charset="0"/>
                            </a:rPr>
                            <m:t>𝛼</m:t>
                          </m:r>
                        </m:e>
                      </m:acc>
                      <m:r>
                        <a:rPr lang="en-US" altLang="zh-TW" sz="3200" i="1">
                          <a:latin typeface="Cambria Math" charset="0"/>
                        </a:rPr>
                        <m:t>𝑟</m:t>
                      </m:r>
                      <m:r>
                        <a:rPr lang="mr-IN" altLang="zh-TW" sz="3200" i="1">
                          <a:latin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𝛽</m:t>
                          </m:r>
                        </m:e>
                      </m:acc>
                      <m:r>
                        <a:rPr lang="en-US" altLang="zh-TW" sz="3200" i="1">
                          <a:latin typeface="Cambria Math" charset="0"/>
                          <a:ea typeface="Cambria Math" charset="0"/>
                          <a:cs typeface="Cambria Math" charset="0"/>
                        </a:rPr>
                        <m:t>𝑐</m:t>
                      </m:r>
                      <m:r>
                        <a:rPr lang="en-US" altLang="zh-TW" sz="3200" i="1">
                          <a:latin typeface="Cambria Math" charset="0"/>
                          <a:ea typeface="Cambria Math" charset="0"/>
                          <a:cs typeface="Cambria Math" charset="0"/>
                        </a:rPr>
                        <m:t>+</m:t>
                      </m:r>
                      <m:acc>
                        <m:accPr>
                          <m:chr m:val="̂"/>
                          <m:ctrlPr>
                            <a:rPr lang="en-US" altLang="zh-TW" sz="3200" i="1">
                              <a:latin typeface="Cambria Math" panose="02040503050406030204" pitchFamily="18" charset="0"/>
                            </a:rPr>
                          </m:ctrlPr>
                        </m:accPr>
                        <m:e>
                          <m:r>
                            <a:rPr lang="en-US" altLang="zh-TW" sz="3200" i="1">
                              <a:latin typeface="Cambria Math" charset="0"/>
                              <a:ea typeface="Cambria Math" charset="0"/>
                              <a:cs typeface="Cambria Math" charset="0"/>
                            </a:rPr>
                            <m:t>𝛾</m:t>
                          </m:r>
                        </m:e>
                      </m:acc>
                    </m:oMath>
                  </m:oMathPara>
                </a14:m>
                <a:endParaRPr lang="zh-TW"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1810010" y="2778279"/>
                <a:ext cx="2420206" cy="61157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64062" y="2823893"/>
                <a:ext cx="3968377"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TW" sz="3200" i="1" dirty="0">
                          <a:latin typeface="Cambria Math" panose="02040503050406030204" pitchFamily="18" charset="0"/>
                          <a:ea typeface="Cambria Math" panose="02040503050406030204" pitchFamily="18" charset="0"/>
                        </a:rPr>
                        <m:t>−1.17 </m:t>
                      </m:r>
                      <m:r>
                        <a:rPr lang="en-US" altLang="zh-TW" sz="3200" i="1">
                          <a:latin typeface="Cambria Math" panose="02040503050406030204" pitchFamily="18" charset="0"/>
                          <a:ea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+2.67</m:t>
                      </m:r>
                      <m:r>
                        <m:rPr>
                          <m:nor/>
                        </m:rPr>
                        <a:rPr lang="en-US" altLang="zh-TW" sz="3200" i="1" dirty="0">
                          <a:latin typeface="Cambria Math" panose="02040503050406030204" pitchFamily="18" charset="0"/>
                          <a:ea typeface="Cambria Math" panose="02040503050406030204" pitchFamily="18" charset="0"/>
                          <a:cs typeface="Cambria Math" charset="0"/>
                        </a:rPr>
                        <m:t> </m:t>
                      </m:r>
                      <m:r>
                        <a:rPr lang="en-US" altLang="zh-TW" sz="3200" i="1">
                          <a:latin typeface="Cambria Math" panose="02040503050406030204" pitchFamily="18" charset="0"/>
                          <a:ea typeface="Cambria Math" panose="02040503050406030204" pitchFamily="18" charset="0"/>
                          <a:cs typeface="Cambria Math" charset="0"/>
                        </a:rPr>
                        <m:t>𝑐</m:t>
                      </m:r>
                      <m:r>
                        <m:rPr>
                          <m:nor/>
                        </m:rPr>
                        <a:rPr lang="zh-TW" altLang="en-US" sz="3200" i="1" dirty="0">
                          <a:latin typeface="Cambria Math" panose="02040503050406030204" pitchFamily="18" charset="0"/>
                        </a:rPr>
                        <m:t> </m:t>
                      </m:r>
                      <m:r>
                        <m:rPr>
                          <m:nor/>
                        </m:rPr>
                        <a:rPr lang="en-US" altLang="zh-TW" sz="3200" i="1" dirty="0">
                          <a:latin typeface="Cambria Math" panose="02040503050406030204" pitchFamily="18" charset="0"/>
                          <a:ea typeface="Cambria Math" panose="02040503050406030204" pitchFamily="18" charset="0"/>
                        </a:rPr>
                        <m:t>+5</m:t>
                      </m:r>
                    </m:oMath>
                  </m:oMathPara>
                </a14:m>
                <a:endParaRPr lang="zh-TW" altLang="en-US" sz="3200" i="1" dirty="0">
                  <a:latin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64062" y="2823893"/>
                <a:ext cx="3968377" cy="584775"/>
              </a:xfrm>
              <a:prstGeom prst="rect">
                <a:avLst/>
              </a:prstGeom>
              <a:blipFill rotWithShape="0">
                <a:blip r:embed="rId6"/>
                <a:stretch>
                  <a:fillRect/>
                </a:stretch>
              </a:blipFill>
            </p:spPr>
            <p:txBody>
              <a:bodyPr/>
              <a:lstStyle/>
              <a:p>
                <a:r>
                  <a:rPr lang="en-US">
                    <a:noFill/>
                  </a:rPr>
                  <a:t> </a:t>
                </a:r>
              </a:p>
            </p:txBody>
          </p:sp>
        </mc:Fallback>
      </mc:AlternateContent>
      <p:sp>
        <p:nvSpPr>
          <p:cNvPr id="7" name="頁尾版面配置區 6">
            <a:extLst>
              <a:ext uri="{FF2B5EF4-FFF2-40B4-BE49-F238E27FC236}">
                <a16:creationId xmlns:a16="http://schemas.microsoft.com/office/drawing/2014/main" id="{126B978C-3366-44FD-9484-22AC4EB1666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0A418E8A-64C9-47FE-A6B5-18FD1373C49C}"/>
              </a:ext>
            </a:extLst>
          </p:cNvPr>
          <p:cNvSpPr>
            <a:spLocks noGrp="1"/>
          </p:cNvSpPr>
          <p:nvPr>
            <p:ph type="sldNum" sz="quarter" idx="4"/>
          </p:nvPr>
        </p:nvSpPr>
        <p:spPr/>
        <p:txBody>
          <a:bodyPr/>
          <a:lstStyle/>
          <a:p>
            <a:fld id="{D14E9653-E941-43F1-AAD4-97DDCA7ECE97}" type="slidenum">
              <a:rPr lang="zh-TW" altLang="en-US" smtClean="0"/>
              <a:t>69</a:t>
            </a:fld>
            <a:endParaRPr lang="zh-TW" altLang="en-US"/>
          </a:p>
        </p:txBody>
      </p:sp>
      <mc:AlternateContent xmlns:mc="http://schemas.openxmlformats.org/markup-compatibility/2006" xmlns:a14="http://schemas.microsoft.com/office/drawing/2010/main">
        <mc:Choice Requires="a14">
          <p:sp>
            <p:nvSpPr>
              <p:cNvPr id="4" name="矩形 3"/>
              <p:cNvSpPr/>
              <p:nvPr/>
            </p:nvSpPr>
            <p:spPr>
              <a:xfrm>
                <a:off x="3020113" y="4126611"/>
                <a:ext cx="1738987" cy="10944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TW" sz="3200" i="1">
                              <a:latin typeface="Cambria Math" panose="02040503050406030204" pitchFamily="18" charset="0"/>
                            </a:rPr>
                          </m:ctrlPr>
                        </m:radPr>
                        <m:deg/>
                        <m:e>
                          <m:sSup>
                            <m:sSupPr>
                              <m:ctrlPr>
                                <a:rPr lang="en-US" altLang="zh-TW" sz="3200" i="1">
                                  <a:latin typeface="Cambria Math" panose="02040503050406030204" pitchFamily="18" charset="0"/>
                                </a:rPr>
                              </m:ctrlPr>
                            </m:sSupPr>
                            <m:e>
                              <m:acc>
                                <m:accPr>
                                  <m:chr m:val="̂"/>
                                  <m:ctrlPr>
                                    <a:rPr lang="en-US" altLang="zh-TW" sz="3200" i="1">
                                      <a:latin typeface="Cambria Math" panose="02040503050406030204" pitchFamily="18" charset="0"/>
                                    </a:rPr>
                                  </m:ctrlPr>
                                </m:accPr>
                                <m:e>
                                  <m:r>
                                    <m:rPr>
                                      <m:sty m:val="p"/>
                                    </m:rPr>
                                    <a:rPr lang="zh-TW" altLang="en-US" sz="3200">
                                      <a:latin typeface="Cambria Math" panose="02040503050406030204" pitchFamily="18" charset="0"/>
                                    </a:rPr>
                                    <m:t>α</m:t>
                                  </m:r>
                                </m:e>
                              </m:acc>
                            </m:e>
                            <m:sup>
                              <m:r>
                                <a:rPr lang="en-US" altLang="zh-TW" sz="3200">
                                  <a:latin typeface="Cambria Math" panose="02040503050406030204" pitchFamily="18" charset="0"/>
                                </a:rPr>
                                <m:t>2</m:t>
                              </m:r>
                            </m:sup>
                          </m:sSup>
                          <m:r>
                            <a:rPr lang="en-US" altLang="zh-TW" sz="3200">
                              <a:latin typeface="Cambria Math" panose="02040503050406030204" pitchFamily="18" charset="0"/>
                            </a:rPr>
                            <m:t>+</m:t>
                          </m:r>
                          <m:sSup>
                            <m:sSupPr>
                              <m:ctrlPr>
                                <a:rPr lang="en-US" altLang="zh-TW" sz="3200" i="1">
                                  <a:latin typeface="Cambria Math" panose="02040503050406030204" pitchFamily="18" charset="0"/>
                                </a:rPr>
                              </m:ctrlPr>
                            </m:sSupPr>
                            <m:e>
                              <m:acc>
                                <m:accPr>
                                  <m:chr m:val="̂"/>
                                  <m:ctrlPr>
                                    <a:rPr lang="en-US" altLang="zh-TW" sz="3200" i="1">
                                      <a:latin typeface="Cambria Math" panose="02040503050406030204" pitchFamily="18" charset="0"/>
                                    </a:rPr>
                                  </m:ctrlPr>
                                </m:accPr>
                                <m:e>
                                  <m:r>
                                    <m:rPr>
                                      <m:sty m:val="p"/>
                                    </m:rPr>
                                    <a:rPr lang="zh-TW" altLang="en-US" sz="3200">
                                      <a:latin typeface="Cambria Math" panose="02040503050406030204" pitchFamily="18" charset="0"/>
                                    </a:rPr>
                                    <m:t>β</m:t>
                                  </m:r>
                                </m:e>
                              </m:acc>
                            </m:e>
                            <m:sup>
                              <m:r>
                                <a:rPr lang="en-US" altLang="zh-TW" sz="3200">
                                  <a:latin typeface="Cambria Math" panose="02040503050406030204" pitchFamily="18" charset="0"/>
                                </a:rPr>
                                <m:t>2</m:t>
                              </m:r>
                            </m:sup>
                          </m:sSup>
                        </m:e>
                      </m:rad>
                    </m:oMath>
                  </m:oMathPara>
                </a14:m>
                <a:endParaRPr lang="zh-TW" altLang="en-US" sz="3200" dirty="0"/>
              </a:p>
            </p:txBody>
          </p:sp>
        </mc:Choice>
        <mc:Fallback xmlns="">
          <p:sp>
            <p:nvSpPr>
              <p:cNvPr id="4" name="矩形 3"/>
              <p:cNvSpPr>
                <a:spLocks noRot="1" noChangeAspect="1" noMove="1" noResize="1" noEditPoints="1" noAdjustHandles="1" noChangeArrowheads="1" noChangeShapeType="1" noTextEdit="1"/>
              </p:cNvSpPr>
              <p:nvPr/>
            </p:nvSpPr>
            <p:spPr>
              <a:xfrm>
                <a:off x="3020113" y="4126611"/>
                <a:ext cx="1738987" cy="109446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30092" y="4191036"/>
                <a:ext cx="1738987" cy="8548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TW" sz="4000" i="1" smtClean="0">
                              <a:latin typeface="Cambria Math" panose="02040503050406030204" pitchFamily="18" charset="0"/>
                            </a:rPr>
                          </m:ctrlPr>
                        </m:radPr>
                        <m:deg/>
                        <m:e>
                          <m:sSup>
                            <m:sSupPr>
                              <m:ctrlPr>
                                <a:rPr lang="en-US" altLang="zh-TW" sz="4000" i="1">
                                  <a:latin typeface="Cambria Math" panose="02040503050406030204" pitchFamily="18" charset="0"/>
                                </a:rPr>
                              </m:ctrlPr>
                            </m:sSupPr>
                            <m:e>
                              <m:r>
                                <a:rPr lang="en-US" altLang="zh-TW" sz="4000" b="0" i="1" smtClean="0">
                                  <a:latin typeface="Cambria Math" panose="02040503050406030204" pitchFamily="18" charset="0"/>
                                </a:rPr>
                                <m:t>−1.17</m:t>
                              </m:r>
                            </m:e>
                            <m:sup>
                              <m:r>
                                <a:rPr lang="en-US" altLang="zh-TW" sz="4000">
                                  <a:latin typeface="Cambria Math" panose="02040503050406030204" pitchFamily="18" charset="0"/>
                                </a:rPr>
                                <m:t>2</m:t>
                              </m:r>
                            </m:sup>
                          </m:sSup>
                          <m:r>
                            <a:rPr lang="en-US" altLang="zh-TW" sz="4000">
                              <a:latin typeface="Cambria Math" panose="02040503050406030204" pitchFamily="18" charset="0"/>
                            </a:rPr>
                            <m:t>+</m:t>
                          </m:r>
                          <m:sSup>
                            <m:sSupPr>
                              <m:ctrlPr>
                                <a:rPr lang="en-US" altLang="zh-TW" sz="4000" i="1">
                                  <a:latin typeface="Cambria Math" panose="02040503050406030204" pitchFamily="18" charset="0"/>
                                </a:rPr>
                              </m:ctrlPr>
                            </m:sSupPr>
                            <m:e>
                              <m:r>
                                <a:rPr lang="en-US" altLang="zh-TW" sz="4000" b="0" i="1" smtClean="0">
                                  <a:latin typeface="Cambria Math" panose="02040503050406030204" pitchFamily="18" charset="0"/>
                                </a:rPr>
                                <m:t>2.67</m:t>
                              </m:r>
                            </m:e>
                            <m:sup>
                              <m:r>
                                <a:rPr lang="en-US" altLang="zh-TW" sz="4000">
                                  <a:latin typeface="Cambria Math" panose="02040503050406030204" pitchFamily="18" charset="0"/>
                                </a:rPr>
                                <m:t>2</m:t>
                              </m:r>
                            </m:sup>
                          </m:sSup>
                        </m:e>
                      </m:rad>
                    </m:oMath>
                  </m:oMathPara>
                </a14:m>
                <a:endParaRPr lang="zh-TW" altLang="en-US" sz="4000" dirty="0"/>
              </a:p>
            </p:txBody>
          </p:sp>
        </mc:Choice>
        <mc:Fallback xmlns="">
          <p:sp>
            <p:nvSpPr>
              <p:cNvPr id="16" name="矩形 15"/>
              <p:cNvSpPr>
                <a:spLocks noRot="1" noChangeAspect="1" noMove="1" noResize="1" noEditPoints="1" noAdjustHandles="1" noChangeArrowheads="1" noChangeShapeType="1" noTextEdit="1"/>
              </p:cNvSpPr>
              <p:nvPr/>
            </p:nvSpPr>
            <p:spPr>
              <a:xfrm>
                <a:off x="5030092" y="4191036"/>
                <a:ext cx="1738987" cy="854849"/>
              </a:xfrm>
              <a:prstGeom prst="rect">
                <a:avLst/>
              </a:prstGeom>
              <a:blipFill>
                <a:blip r:embed="rId8"/>
                <a:stretch>
                  <a:fillRect r="-12035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89119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acc>
                      <m:accPr>
                        <m:chr m:val="̂"/>
                        <m:ctrlPr>
                          <a:rPr lang="zh-TW" altLang="en-US" i="1" smtClean="0">
                            <a:latin typeface="Cambria Math" panose="02040503050406030204" pitchFamily="18" charset="0"/>
                          </a:rPr>
                        </m:ctrlPr>
                      </m:accPr>
                      <m:e>
                        <m:r>
                          <m:rPr>
                            <m:sty m:val="p"/>
                          </m:rPr>
                          <a:rPr lang="zh-TW" altLang="en-US" i="0" smtClean="0">
                            <a:latin typeface="Cambria Math" panose="02040503050406030204" pitchFamily="18" charset="0"/>
                          </a:rPr>
                          <m:t>α</m:t>
                        </m:r>
                      </m:e>
                    </m:acc>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m:t>
                    </m:r>
                    <m:r>
                      <m:rPr>
                        <m:sty m:val="p"/>
                      </m:rPr>
                      <a:rPr lang="zh-TW" altLang="en-US" b="0" i="0" smtClean="0">
                        <a:latin typeface="Cambria Math" panose="02040503050406030204" pitchFamily="18" charset="0"/>
                      </a:rPr>
                      <m:t>α</m:t>
                    </m:r>
                    <m:r>
                      <a:rPr lang="en-US" altLang="zh-TW" b="0" i="0" smtClean="0">
                        <a:latin typeface="Cambria Math" panose="02040503050406030204" pitchFamily="18" charset="0"/>
                      </a:rPr>
                      <m:t>, </m:t>
                    </m:r>
                    <m:f>
                      <m:fPr>
                        <m:ctrlPr>
                          <a:rPr lang="en-US" altLang="zh-TW" b="0"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m:rPr>
                                <m:sty m:val="p"/>
                              </m:rPr>
                              <a:rPr lang="zh-TW" altLang="en-US" b="0" i="0" smtClean="0">
                                <a:latin typeface="Cambria Math" panose="02040503050406030204" pitchFamily="18" charset="0"/>
                              </a:rPr>
                              <m:t>σ</m:t>
                            </m:r>
                          </m:e>
                          <m:sup>
                            <m:r>
                              <a:rPr lang="en-US" altLang="zh-TW" b="0" i="0" smtClean="0">
                                <a:latin typeface="Cambria Math" panose="02040503050406030204" pitchFamily="18" charset="0"/>
                              </a:rPr>
                              <m:t>2</m:t>
                            </m:r>
                          </m:sup>
                        </m:sSup>
                      </m:num>
                      <m:den>
                        <m:nary>
                          <m:naryPr>
                            <m:chr m:val="∑"/>
                            <m:supHide m:val="on"/>
                            <m:ctrlPr>
                              <a:rPr lang="en-US" altLang="zh-TW" b="0"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r</m:t>
                            </m:r>
                          </m:sub>
                          <m:sup/>
                          <m:e>
                            <m:nary>
                              <m:naryPr>
                                <m:chr m:val="∑"/>
                                <m:supHide m:val="on"/>
                                <m:ctrlPr>
                                  <a:rPr lang="en-US" altLang="zh-TW" b="0"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c</m:t>
                                </m:r>
                              </m:sub>
                              <m:sup/>
                              <m:e>
                                <m:sSup>
                                  <m:sSupPr>
                                    <m:ctrlPr>
                                      <a:rPr lang="en-US" altLang="zh-TW" b="0" i="1" smtClean="0">
                                        <a:latin typeface="Cambria Math" panose="02040503050406030204" pitchFamily="18" charset="0"/>
                                      </a:rPr>
                                    </m:ctrlPr>
                                  </m:sSupPr>
                                  <m:e>
                                    <m:r>
                                      <m:rPr>
                                        <m:sty m:val="p"/>
                                      </m:rPr>
                                      <a:rPr lang="en-US" altLang="zh-TW" b="0" i="0" smtClean="0">
                                        <a:latin typeface="Cambria Math" panose="02040503050406030204" pitchFamily="18" charset="0"/>
                                      </a:rPr>
                                      <m:t>r</m:t>
                                    </m:r>
                                  </m:e>
                                  <m:sup>
                                    <m:r>
                                      <a:rPr lang="en-US" altLang="zh-TW" b="0" i="0" smtClean="0">
                                        <a:latin typeface="Cambria Math" panose="02040503050406030204" pitchFamily="18" charset="0"/>
                                      </a:rPr>
                                      <m:t>2</m:t>
                                    </m:r>
                                  </m:sup>
                                </m:sSup>
                              </m:e>
                            </m:nary>
                          </m:e>
                        </m:nary>
                      </m:den>
                    </m:f>
                    <m:r>
                      <a:rPr lang="en-US" altLang="zh-TW" b="0" i="0" smtClean="0">
                        <a:latin typeface="Cambria Math" panose="02040503050406030204" pitchFamily="18" charset="0"/>
                      </a:rPr>
                      <m:t>)</m:t>
                    </m:r>
                  </m:oMath>
                </a14:m>
                <a:endParaRPr lang="en-US" altLang="zh-TW" dirty="0"/>
              </a:p>
              <a:p>
                <a14:m>
                  <m:oMath xmlns:m="http://schemas.openxmlformats.org/officeDocument/2006/math">
                    <m:acc>
                      <m:accPr>
                        <m:chr m:val="̂"/>
                        <m:ctrlPr>
                          <a:rPr lang="zh-TW" altLang="en-US" i="1">
                            <a:latin typeface="Cambria Math" panose="02040503050406030204" pitchFamily="18" charset="0"/>
                          </a:rPr>
                        </m:ctrlPr>
                      </m:accPr>
                      <m:e>
                        <m:r>
                          <m:rPr>
                            <m:sty m:val="p"/>
                          </m:rPr>
                          <a:rPr lang="zh-TW" altLang="en-US" i="0" smtClean="0">
                            <a:latin typeface="Cambria Math" panose="02040503050406030204" pitchFamily="18" charset="0"/>
                          </a:rPr>
                          <m:t>β</m:t>
                        </m:r>
                      </m:e>
                    </m:acc>
                    <m:r>
                      <a:rPr lang="en-US" altLang="zh-TW" i="0">
                        <a:latin typeface="Cambria Math" panose="02040503050406030204" pitchFamily="18" charset="0"/>
                      </a:rPr>
                      <m:t>~</m:t>
                    </m:r>
                    <m:r>
                      <m:rPr>
                        <m:sty m:val="p"/>
                      </m:rPr>
                      <a:rPr lang="en-US" altLang="zh-TW" i="0">
                        <a:latin typeface="Cambria Math" panose="02040503050406030204" pitchFamily="18" charset="0"/>
                      </a:rPr>
                      <m:t>N</m:t>
                    </m:r>
                    <m:r>
                      <a:rPr lang="en-US" altLang="zh-TW" i="0">
                        <a:latin typeface="Cambria Math" panose="02040503050406030204" pitchFamily="18" charset="0"/>
                      </a:rPr>
                      <m:t>(</m:t>
                    </m:r>
                    <m:r>
                      <m:rPr>
                        <m:sty m:val="p"/>
                      </m:rPr>
                      <a:rPr lang="zh-TW" altLang="en-US" i="0" smtClean="0">
                        <a:latin typeface="Cambria Math" panose="02040503050406030204" pitchFamily="18" charset="0"/>
                      </a:rPr>
                      <m:t>β</m:t>
                    </m:r>
                    <m:r>
                      <a:rPr lang="en-US" altLang="zh-TW" i="0">
                        <a:latin typeface="Cambria Math" panose="02040503050406030204" pitchFamily="18" charset="0"/>
                      </a:rPr>
                      <m:t>, </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m:rPr>
                                <m:sty m:val="p"/>
                              </m:rPr>
                              <a:rPr lang="zh-TW" altLang="en-US" i="0">
                                <a:latin typeface="Cambria Math" panose="02040503050406030204" pitchFamily="18" charset="0"/>
                              </a:rPr>
                              <m:t>σ</m:t>
                            </m:r>
                          </m:e>
                          <m:sup>
                            <m:r>
                              <a:rPr lang="en-US" altLang="zh-TW" i="0">
                                <a:latin typeface="Cambria Math" panose="02040503050406030204" pitchFamily="18" charset="0"/>
                              </a:rPr>
                              <m:t>2</m:t>
                            </m:r>
                          </m:sup>
                        </m:sSup>
                      </m:num>
                      <m:den>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b="0" i="0" smtClean="0">
                                        <a:latin typeface="Cambria Math" panose="02040503050406030204" pitchFamily="18" charset="0"/>
                                      </a:rPr>
                                      <m:t>c</m:t>
                                    </m:r>
                                  </m:e>
                                  <m:sup>
                                    <m:r>
                                      <a:rPr lang="en-US" altLang="zh-TW" i="0">
                                        <a:latin typeface="Cambria Math" panose="02040503050406030204" pitchFamily="18" charset="0"/>
                                      </a:rPr>
                                      <m:t>2</m:t>
                                    </m:r>
                                  </m:sup>
                                </m:sSup>
                              </m:e>
                            </m:nary>
                          </m:e>
                        </m:nary>
                      </m:den>
                    </m:f>
                    <m:r>
                      <a:rPr lang="en-US" altLang="zh-TW" i="0">
                        <a:latin typeface="Cambria Math" panose="02040503050406030204" pitchFamily="18" charset="0"/>
                      </a:rPr>
                      <m:t>)</m:t>
                    </m:r>
                  </m:oMath>
                </a14:m>
                <a:endParaRPr lang="en-US" altLang="zh-TW" dirty="0"/>
              </a:p>
              <a:p>
                <a14:m>
                  <m:oMath xmlns:m="http://schemas.openxmlformats.org/officeDocument/2006/math">
                    <m:acc>
                      <m:accPr>
                        <m:chr m:val="̂"/>
                        <m:ctrlPr>
                          <a:rPr lang="zh-TW" altLang="en-US" i="1">
                            <a:latin typeface="Cambria Math" panose="02040503050406030204" pitchFamily="18" charset="0"/>
                          </a:rPr>
                        </m:ctrlPr>
                      </m:accPr>
                      <m:e>
                        <m:r>
                          <m:rPr>
                            <m:sty m:val="p"/>
                          </m:rPr>
                          <a:rPr lang="zh-TW" altLang="en-US" i="0">
                            <a:latin typeface="Cambria Math" panose="02040503050406030204" pitchFamily="18" charset="0"/>
                          </a:rPr>
                          <m:t>α</m:t>
                        </m:r>
                      </m:e>
                    </m:acc>
                  </m:oMath>
                </a14:m>
                <a:r>
                  <a:rPr lang="en-US" altLang="zh-TW" dirty="0"/>
                  <a:t> , </a:t>
                </a:r>
                <a14:m>
                  <m:oMath xmlns:m="http://schemas.openxmlformats.org/officeDocument/2006/math">
                    <m:acc>
                      <m:accPr>
                        <m:chr m:val="̂"/>
                        <m:ctrlPr>
                          <a:rPr lang="zh-TW" altLang="en-US" i="1">
                            <a:latin typeface="Cambria Math" panose="02040503050406030204" pitchFamily="18" charset="0"/>
                          </a:rPr>
                        </m:ctrlPr>
                      </m:accPr>
                      <m:e>
                        <m:r>
                          <m:rPr>
                            <m:sty m:val="p"/>
                          </m:rPr>
                          <a:rPr lang="zh-TW" altLang="en-US" i="0">
                            <a:latin typeface="Cambria Math" panose="02040503050406030204" pitchFamily="18" charset="0"/>
                          </a:rPr>
                          <m:t>β</m:t>
                        </m:r>
                      </m:e>
                    </m:acc>
                  </m:oMath>
                </a14:m>
                <a:r>
                  <a:rPr lang="en-US" altLang="zh-TW" dirty="0"/>
                  <a:t> are independent</a:t>
                </a:r>
              </a:p>
              <a:p>
                <a14:m>
                  <m:oMath xmlns:m="http://schemas.openxmlformats.org/officeDocument/2006/math">
                    <m:f>
                      <m:fPr>
                        <m:ctrlPr>
                          <a:rPr lang="en-US" altLang="zh-TW" i="1" smtClean="0">
                            <a:latin typeface="Cambria Math" panose="02040503050406030204" pitchFamily="18" charset="0"/>
                          </a:rPr>
                        </m:ctrlPr>
                      </m:fPr>
                      <m:num>
                        <m:sSup>
                          <m:sSupPr>
                            <m:ctrlPr>
                              <a:rPr lang="en-US" altLang="zh-TW" i="1" smtClean="0">
                                <a:latin typeface="Cambria Math" panose="02040503050406030204" pitchFamily="18" charset="0"/>
                              </a:rPr>
                            </m:ctrlPr>
                          </m:sSupPr>
                          <m:e>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m:rPr>
                                    <m:sty m:val="p"/>
                                  </m:rPr>
                                  <a:rPr lang="zh-TW" altLang="en-US" b="0" i="0" smtClean="0">
                                    <a:latin typeface="Cambria Math" panose="02040503050406030204" pitchFamily="18" charset="0"/>
                                  </a:rPr>
                                  <m:t>α</m:t>
                                </m:r>
                              </m:e>
                            </m:acc>
                            <m:r>
                              <a:rPr lang="en-US" altLang="zh-TW" b="0" i="0" smtClean="0">
                                <a:latin typeface="Cambria Math" panose="02040503050406030204" pitchFamily="18" charset="0"/>
                              </a:rPr>
                              <m:t>−</m:t>
                            </m:r>
                            <m:r>
                              <m:rPr>
                                <m:sty m:val="p"/>
                              </m:rPr>
                              <a:rPr lang="zh-TW" altLang="en-US" b="0" i="0" smtClean="0">
                                <a:latin typeface="Cambria Math" panose="02040503050406030204" pitchFamily="18" charset="0"/>
                              </a:rPr>
                              <m:t>α</m:t>
                            </m:r>
                            <m:r>
                              <a:rPr lang="en-US" altLang="zh-TW" b="0" i="0" smtClean="0">
                                <a:latin typeface="Cambria Math" panose="02040503050406030204" pitchFamily="18" charset="0"/>
                              </a:rPr>
                              <m:t>)</m:t>
                            </m:r>
                          </m:e>
                          <m:sup>
                            <m:r>
                              <a:rPr lang="en-US" altLang="zh-TW" b="0" i="0" smtClean="0">
                                <a:latin typeface="Cambria Math" panose="02040503050406030204" pitchFamily="18" charset="0"/>
                              </a:rPr>
                              <m:t>2</m:t>
                            </m:r>
                          </m:sup>
                        </m:sSup>
                        <m:nary>
                          <m:naryPr>
                            <m:chr m:val="∑"/>
                            <m:supHide m:val="on"/>
                            <m:ctrlPr>
                              <a:rPr lang="en-US" altLang="zh-TW"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r</m:t>
                            </m:r>
                          </m:sub>
                          <m:sup/>
                          <m:e>
                            <m:nary>
                              <m:naryPr>
                                <m:chr m:val="∑"/>
                                <m:supHide m:val="on"/>
                                <m:ctrlPr>
                                  <a:rPr lang="en-US" altLang="zh-TW"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c</m:t>
                                </m:r>
                              </m:sub>
                              <m:sup/>
                              <m:e>
                                <m:sSup>
                                  <m:sSupPr>
                                    <m:ctrlPr>
                                      <a:rPr lang="en-US" altLang="zh-TW" i="1" smtClean="0">
                                        <a:latin typeface="Cambria Math" panose="02040503050406030204" pitchFamily="18" charset="0"/>
                                      </a:rPr>
                                    </m:ctrlPr>
                                  </m:sSupPr>
                                  <m:e>
                                    <m:r>
                                      <m:rPr>
                                        <m:sty m:val="p"/>
                                      </m:rPr>
                                      <a:rPr lang="en-US" altLang="zh-TW" b="0" i="0" smtClean="0">
                                        <a:latin typeface="Cambria Math" panose="02040503050406030204" pitchFamily="18" charset="0"/>
                                      </a:rPr>
                                      <m:t>r</m:t>
                                    </m:r>
                                  </m:e>
                                  <m:sup>
                                    <m:r>
                                      <a:rPr lang="en-US" altLang="zh-TW" b="0" i="0" smtClean="0">
                                        <a:latin typeface="Cambria Math" panose="02040503050406030204" pitchFamily="18" charset="0"/>
                                      </a:rPr>
                                      <m:t>2</m:t>
                                    </m:r>
                                  </m:sup>
                                </m:sSup>
                              </m:e>
                            </m:nary>
                          </m:e>
                        </m:nary>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0">
                                <a:latin typeface="Cambria Math" panose="02040503050406030204" pitchFamily="18" charset="0"/>
                              </a:rPr>
                              <m:t>(</m:t>
                            </m:r>
                            <m:acc>
                              <m:accPr>
                                <m:chr m:val="̂"/>
                                <m:ctrlPr>
                                  <a:rPr lang="en-US" altLang="zh-TW" i="1">
                                    <a:latin typeface="Cambria Math" panose="02040503050406030204" pitchFamily="18" charset="0"/>
                                  </a:rPr>
                                </m:ctrlPr>
                              </m:accPr>
                              <m:e>
                                <m:r>
                                  <m:rPr>
                                    <m:sty m:val="p"/>
                                  </m:rPr>
                                  <a:rPr lang="zh-TW" altLang="en-US" i="0" smtClean="0">
                                    <a:latin typeface="Cambria Math" panose="02040503050406030204" pitchFamily="18" charset="0"/>
                                  </a:rPr>
                                  <m:t>β</m:t>
                                </m:r>
                              </m:e>
                            </m:acc>
                            <m:r>
                              <a:rPr lang="en-US" altLang="zh-TW" i="0">
                                <a:latin typeface="Cambria Math" panose="02040503050406030204" pitchFamily="18" charset="0"/>
                              </a:rPr>
                              <m:t>−</m:t>
                            </m:r>
                            <m:r>
                              <m:rPr>
                                <m:sty m:val="p"/>
                              </m:rPr>
                              <a:rPr lang="zh-TW" altLang="en-US" i="0" smtClean="0">
                                <a:latin typeface="Cambria Math" panose="02040503050406030204" pitchFamily="18" charset="0"/>
                              </a:rPr>
                              <m:t>β</m:t>
                            </m:r>
                            <m:r>
                              <a:rPr lang="en-US" altLang="zh-TW" i="0">
                                <a:latin typeface="Cambria Math" panose="02040503050406030204" pitchFamily="18" charset="0"/>
                              </a:rPr>
                              <m:t>)</m:t>
                            </m:r>
                          </m:e>
                          <m:sup>
                            <m:r>
                              <a:rPr lang="en-US" altLang="zh-TW" i="0">
                                <a:latin typeface="Cambria Math" panose="02040503050406030204" pitchFamily="18" charset="0"/>
                              </a:rPr>
                              <m:t>2</m:t>
                            </m:r>
                          </m:sup>
                        </m:sSup>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b="0" i="0" smtClean="0">
                                        <a:latin typeface="Cambria Math" panose="02040503050406030204" pitchFamily="18" charset="0"/>
                                      </a:rPr>
                                      <m:t>c</m:t>
                                    </m:r>
                                  </m:e>
                                  <m:sup>
                                    <m:r>
                                      <a:rPr lang="en-US" altLang="zh-TW" i="0">
                                        <a:latin typeface="Cambria Math" panose="02040503050406030204" pitchFamily="18" charset="0"/>
                                      </a:rPr>
                                      <m:t>2</m:t>
                                    </m:r>
                                  </m:sup>
                                </m:sSup>
                              </m:e>
                            </m:nary>
                          </m:e>
                        </m:nary>
                      </m:num>
                      <m:den>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den>
                    </m:f>
                    <m:r>
                      <a:rPr lang="en-US" altLang="zh-TW" b="0" i="0"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m:rPr>
                            <m:sty m:val="p"/>
                          </m:rPr>
                          <a:rPr lang="zh-TW" altLang="en-US" b="0" i="0" smtClean="0">
                            <a:latin typeface="Cambria Math" panose="02040503050406030204" pitchFamily="18" charset="0"/>
                          </a:rPr>
                          <m:t>χ</m:t>
                        </m:r>
                      </m:e>
                      <m:sub>
                        <m:r>
                          <a:rPr lang="en-US" altLang="zh-TW" b="0" i="0" smtClean="0">
                            <a:latin typeface="Cambria Math" panose="02040503050406030204" pitchFamily="18" charset="0"/>
                          </a:rPr>
                          <m:t>2</m:t>
                        </m:r>
                      </m:sub>
                      <m:sup>
                        <m:r>
                          <a:rPr lang="en-US" altLang="zh-TW" b="0" i="0" smtClean="0">
                            <a:latin typeface="Cambria Math" panose="02040503050406030204" pitchFamily="18" charset="0"/>
                          </a:rPr>
                          <m:t>2</m:t>
                        </m:r>
                      </m:sup>
                    </m:sSubSup>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3F685168-C9D1-47D1-B4D5-7FCF498BDAC1}"/>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131EC19D-7249-4F5F-8B21-F9FA8780A389}"/>
              </a:ext>
            </a:extLst>
          </p:cNvPr>
          <p:cNvSpPr>
            <a:spLocks noGrp="1"/>
          </p:cNvSpPr>
          <p:nvPr>
            <p:ph type="sldNum" sz="quarter" idx="4"/>
          </p:nvPr>
        </p:nvSpPr>
        <p:spPr/>
        <p:txBody>
          <a:bodyPr/>
          <a:lstStyle/>
          <a:p>
            <a:fld id="{D14E9653-E941-43F1-AAD4-97DDCA7ECE97}" type="slidenum">
              <a:rPr lang="zh-TW" altLang="en-US" smtClean="0"/>
              <a:t>70</a:t>
            </a:fld>
            <a:endParaRPr lang="zh-TW" altLang="en-US"/>
          </a:p>
        </p:txBody>
      </p:sp>
    </p:spTree>
    <p:extLst>
      <p:ext uri="{BB962C8B-B14F-4D97-AF65-F5344CB8AC3E}">
        <p14:creationId xmlns:p14="http://schemas.microsoft.com/office/powerpoint/2010/main" val="3423330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It follows that to test the hypothesis of no edge under the assumption that </a:t>
                </a:r>
                <a14:m>
                  <m:oMath xmlns:m="http://schemas.openxmlformats.org/officeDocument/2006/math">
                    <m:r>
                      <a:rPr lang="zh-TW" altLang="en-US" i="1" smtClean="0">
                        <a:latin typeface="Cambria Math" panose="02040503050406030204" pitchFamily="18" charset="0"/>
                      </a:rPr>
                      <m:t>𝛼</m:t>
                    </m:r>
                    <m:r>
                      <a:rPr lang="en-US" altLang="zh-TW" b="0" i="1" smtClean="0">
                        <a:latin typeface="Cambria Math" panose="02040503050406030204" pitchFamily="18" charset="0"/>
                      </a:rPr>
                      <m:t>=</m:t>
                    </m:r>
                    <m:r>
                      <a:rPr lang="zh-TW" altLang="en-US" b="0" i="1" smtClean="0">
                        <a:latin typeface="Cambria Math" panose="02040503050406030204" pitchFamily="18" charset="0"/>
                      </a:rPr>
                      <m:t>𝛽</m:t>
                    </m:r>
                    <m:r>
                      <a:rPr lang="en-US" altLang="zh-TW" b="0" i="1" smtClean="0">
                        <a:latin typeface="Cambria Math" panose="02040503050406030204" pitchFamily="18" charset="0"/>
                      </a:rPr>
                      <m:t>=0</m:t>
                    </m:r>
                  </m:oMath>
                </a14:m>
                <a:r>
                  <a:rPr lang="en-US" altLang="zh-TW" dirty="0"/>
                  <a:t>, we use the statistic G:</a:t>
                </a:r>
              </a:p>
              <a:p>
                <a:r>
                  <a:rPr lang="en-US" altLang="zh-TW" dirty="0"/>
                  <a:t>If the statistic G has high enough value, then we reject that there is no edge.</a:t>
                </a:r>
              </a:p>
              <a:p>
                <a:endParaRPr lang="en-US" altLang="zh-TW" dirty="0"/>
              </a:p>
              <a:p>
                <a14:m>
                  <m:oMath xmlns:m="http://schemas.openxmlformats.org/officeDocument/2006/math">
                    <m:r>
                      <m:rPr>
                        <m:sty m:val="p"/>
                      </m:rPr>
                      <a:rPr lang="en-US" altLang="zh-TW" b="0" i="0" smtClean="0">
                        <a:latin typeface="Cambria Math" panose="02040503050406030204" pitchFamily="18" charset="0"/>
                      </a:rPr>
                      <m:t>G</m:t>
                    </m:r>
                    <m:r>
                      <a:rPr lang="en-US" altLang="zh-TW" b="0" i="0"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i="0">
                                    <a:latin typeface="Cambria Math" panose="02040503050406030204" pitchFamily="18" charset="0"/>
                                  </a:rPr>
                                  <m:t>α</m:t>
                                </m:r>
                              </m:e>
                            </m:acc>
                          </m:e>
                          <m:sup>
                            <m:r>
                              <a:rPr lang="en-US" altLang="zh-TW" i="0">
                                <a:latin typeface="Cambria Math" panose="02040503050406030204" pitchFamily="18" charset="0"/>
                              </a:rPr>
                              <m:t>2</m:t>
                            </m:r>
                          </m:sup>
                        </m:sSup>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i="0">
                                        <a:latin typeface="Cambria Math" panose="02040503050406030204" pitchFamily="18" charset="0"/>
                                      </a:rPr>
                                      <m:t>r</m:t>
                                    </m:r>
                                  </m:e>
                                  <m:sup>
                                    <m:r>
                                      <a:rPr lang="en-US" altLang="zh-TW" i="0">
                                        <a:latin typeface="Cambria Math" panose="02040503050406030204" pitchFamily="18" charset="0"/>
                                      </a:rPr>
                                      <m:t>2</m:t>
                                    </m:r>
                                  </m:sup>
                                </m:sSup>
                              </m:e>
                            </m:nary>
                          </m:e>
                        </m:nary>
                        <m:r>
                          <a:rPr lang="en-US" altLang="zh-TW" i="0">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i="0">
                                    <a:latin typeface="Cambria Math" panose="02040503050406030204" pitchFamily="18" charset="0"/>
                                  </a:rPr>
                                  <m:t>β</m:t>
                                </m:r>
                              </m:e>
                            </m:acc>
                          </m:e>
                          <m:sup>
                            <m:r>
                              <a:rPr lang="en-US" altLang="zh-TW" i="0">
                                <a:latin typeface="Cambria Math" panose="02040503050406030204" pitchFamily="18" charset="0"/>
                              </a:rPr>
                              <m:t>2</m:t>
                            </m:r>
                          </m:sup>
                        </m:sSup>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i="0">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i="0">
                                        <a:latin typeface="Cambria Math" panose="02040503050406030204" pitchFamily="18" charset="0"/>
                                      </a:rPr>
                                      <m:t>c</m:t>
                                    </m:r>
                                  </m:e>
                                  <m:sup>
                                    <m:r>
                                      <a:rPr lang="en-US" altLang="zh-TW" i="0">
                                        <a:latin typeface="Cambria Math" panose="02040503050406030204" pitchFamily="18" charset="0"/>
                                      </a:rPr>
                                      <m:t>2</m:t>
                                    </m:r>
                                  </m:sup>
                                </m:sSup>
                              </m:e>
                            </m:nary>
                          </m:e>
                        </m:nary>
                      </m:num>
                      <m:den>
                        <m:sSup>
                          <m:sSupPr>
                            <m:ctrlPr>
                              <a:rPr lang="en-US" altLang="zh-TW" i="1">
                                <a:latin typeface="Cambria Math" panose="02040503050406030204" pitchFamily="18" charset="0"/>
                              </a:rPr>
                            </m:ctrlPr>
                          </m:sSupPr>
                          <m:e>
                            <m:r>
                              <m:rPr>
                                <m:sty m:val="p"/>
                              </m:rPr>
                              <a:rPr lang="zh-TW" altLang="en-US" i="0">
                                <a:latin typeface="Cambria Math" panose="02040503050406030204" pitchFamily="18" charset="0"/>
                              </a:rPr>
                              <m:t>σ</m:t>
                            </m:r>
                          </m:e>
                          <m:sup>
                            <m:r>
                              <a:rPr lang="en-US" altLang="zh-TW" i="0">
                                <a:latin typeface="Cambria Math" panose="02040503050406030204" pitchFamily="18" charset="0"/>
                              </a:rPr>
                              <m:t>2</m:t>
                            </m:r>
                          </m:sup>
                        </m:sSup>
                      </m:den>
                    </m:f>
                    <m:r>
                      <a:rPr lang="en-US" altLang="zh-TW">
                        <a:latin typeface="Cambria Math" panose="02040503050406030204" pitchFamily="18" charset="0"/>
                      </a:rPr>
                      <m:t>~</m:t>
                    </m:r>
                    <m:sSubSup>
                      <m:sSubSupPr>
                        <m:ctrlPr>
                          <a:rPr lang="en-US" altLang="zh-TW" i="1">
                            <a:latin typeface="Cambria Math" panose="02040503050406030204" pitchFamily="18" charset="0"/>
                          </a:rPr>
                        </m:ctrlPr>
                      </m:sSubSupPr>
                      <m:e>
                        <m:r>
                          <m:rPr>
                            <m:sty m:val="p"/>
                          </m:rPr>
                          <a:rPr lang="zh-TW" altLang="en-US">
                            <a:latin typeface="Cambria Math" panose="02040503050406030204" pitchFamily="18" charset="0"/>
                          </a:rPr>
                          <m:t>χ</m:t>
                        </m:r>
                      </m:e>
                      <m:sub>
                        <m:r>
                          <a:rPr lang="en-US" altLang="zh-TW">
                            <a:latin typeface="Cambria Math" panose="02040503050406030204" pitchFamily="18" charset="0"/>
                          </a:rPr>
                          <m:t>2</m:t>
                        </m:r>
                      </m:sub>
                      <m:sup>
                        <m:r>
                          <a:rPr lang="en-US" altLang="zh-TW">
                            <a:latin typeface="Cambria Math" panose="02040503050406030204" pitchFamily="18" charset="0"/>
                          </a:rPr>
                          <m:t>2</m:t>
                        </m:r>
                      </m:sup>
                    </m:sSubSup>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741" t="-1796" r="-667"/>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C12C5B55-3AFF-4579-B8A9-6A0967718D95}"/>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93452F9D-9718-4D1D-A7BF-228EF6E68538}"/>
              </a:ext>
            </a:extLst>
          </p:cNvPr>
          <p:cNvSpPr>
            <a:spLocks noGrp="1"/>
          </p:cNvSpPr>
          <p:nvPr>
            <p:ph type="sldNum" sz="quarter" idx="4"/>
          </p:nvPr>
        </p:nvSpPr>
        <p:spPr/>
        <p:txBody>
          <a:bodyPr/>
          <a:lstStyle/>
          <a:p>
            <a:fld id="{D14E9653-E941-43F1-AAD4-97DDCA7ECE97}" type="slidenum">
              <a:rPr lang="zh-TW" altLang="en-US" smtClean="0"/>
              <a:t>71</a:t>
            </a:fld>
            <a:endParaRPr lang="zh-TW" altLang="en-US"/>
          </a:p>
        </p:txBody>
      </p:sp>
    </p:spTree>
    <p:extLst>
      <p:ext uri="{BB962C8B-B14F-4D97-AF65-F5344CB8AC3E}">
        <p14:creationId xmlns:p14="http://schemas.microsoft.com/office/powerpoint/2010/main" val="2791908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If </a:t>
                </a:r>
                <a14:m>
                  <m:oMath xmlns:m="http://schemas.openxmlformats.org/officeDocument/2006/math">
                    <m:sSubSup>
                      <m:sSubSupPr>
                        <m:ctrlPr>
                          <a:rPr lang="en-US" altLang="zh-TW" i="1" smtClean="0">
                            <a:latin typeface="Cambria Math" panose="02040503050406030204" pitchFamily="18" charset="0"/>
                          </a:rPr>
                        </m:ctrlPr>
                      </m:sSubSupPr>
                      <m:e>
                        <m:r>
                          <m:rPr>
                            <m:sty m:val="p"/>
                          </m:rPr>
                          <a:rPr lang="zh-TW" altLang="en-US" i="0" smtClean="0">
                            <a:latin typeface="Cambria Math" panose="02040503050406030204" pitchFamily="18" charset="0"/>
                          </a:rPr>
                          <m:t>ε</m:t>
                        </m:r>
                      </m:e>
                      <m:sub>
                        <m:r>
                          <m:rPr>
                            <m:sty m:val="p"/>
                          </m:rPr>
                          <a:rPr lang="en-US" altLang="zh-TW" b="0" i="0" smtClean="0">
                            <a:latin typeface="Cambria Math" panose="02040503050406030204" pitchFamily="18" charset="0"/>
                          </a:rPr>
                          <m:t>n</m:t>
                        </m:r>
                      </m:sub>
                      <m:sup>
                        <m:r>
                          <a:rPr lang="en-US" altLang="zh-TW" b="0" i="0" smtClean="0">
                            <a:latin typeface="Cambria Math" panose="02040503050406030204" pitchFamily="18" charset="0"/>
                          </a:rPr>
                          <m:t>2</m:t>
                        </m:r>
                      </m:sup>
                    </m:sSubSup>
                  </m:oMath>
                </a14:m>
                <a:r>
                  <a:rPr lang="zh-TW" altLang="en-US" dirty="0"/>
                  <a:t> </a:t>
                </a:r>
                <a:r>
                  <a:rPr lang="en-US" altLang="zh-TW" dirty="0"/>
                  <a:t>represents the squared residual fitting error from the </a:t>
                </a:r>
                <a:r>
                  <a:rPr lang="en-US" altLang="zh-TW" i="1" dirty="0"/>
                  <a:t>n-</a:t>
                </a:r>
                <a:r>
                  <a:rPr lang="en-US" altLang="zh-TW" dirty="0" err="1"/>
                  <a:t>th</a:t>
                </a:r>
                <a:r>
                  <a:rPr lang="en-US" altLang="zh-TW" dirty="0"/>
                  <a:t> neighborhood and the images has </a:t>
                </a:r>
                <a:r>
                  <a:rPr lang="en-US" altLang="zh-TW" i="1" dirty="0"/>
                  <a:t>N</a:t>
                </a:r>
                <a:r>
                  <a:rPr lang="zh-TW" altLang="en-US" dirty="0"/>
                  <a:t> </a:t>
                </a:r>
                <a:r>
                  <a:rPr lang="en-US" altLang="zh-TW" dirty="0"/>
                  <a:t>neighborhoods, then we may use </a:t>
                </a:r>
                <a14:m>
                  <m:oMath xmlns:m="http://schemas.openxmlformats.org/officeDocument/2006/math">
                    <m:acc>
                      <m:accPr>
                        <m:chr m:val="̂"/>
                        <m:ctrlPr>
                          <a:rPr lang="en-US" altLang="zh-TW" i="1" smtClean="0">
                            <a:latin typeface="Cambria Math" panose="02040503050406030204" pitchFamily="18" charset="0"/>
                          </a:rPr>
                        </m:ctrlPr>
                      </m:accPr>
                      <m:e>
                        <m:sSup>
                          <m:sSupPr>
                            <m:ctrlPr>
                              <a:rPr lang="en-US" altLang="zh-TW" i="1" smtClean="0">
                                <a:latin typeface="Cambria Math" panose="02040503050406030204" pitchFamily="18" charset="0"/>
                              </a:rPr>
                            </m:ctrlPr>
                          </m:sSupPr>
                          <m:e>
                            <m:r>
                              <m:rPr>
                                <m:sty m:val="p"/>
                              </m:rPr>
                              <a:rPr lang="zh-TW" altLang="en-US" i="0" smtClean="0">
                                <a:latin typeface="Cambria Math" panose="02040503050406030204" pitchFamily="18" charset="0"/>
                              </a:rPr>
                              <m:t>σ</m:t>
                            </m:r>
                          </m:e>
                          <m:sup>
                            <m:r>
                              <a:rPr lang="en-US" altLang="zh-TW" b="0" i="0" smtClean="0">
                                <a:latin typeface="Cambria Math" panose="02040503050406030204" pitchFamily="18" charset="0"/>
                              </a:rPr>
                              <m:t>2</m:t>
                            </m:r>
                          </m:sup>
                        </m:sSup>
                      </m:e>
                    </m:acc>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f>
                          <m:fPr>
                            <m:ctrlPr>
                              <a:rPr lang="en-US" altLang="zh-TW" b="0" i="1" smtClean="0">
                                <a:latin typeface="Cambria Math" panose="02040503050406030204" pitchFamily="18" charset="0"/>
                              </a:rPr>
                            </m:ctrlPr>
                          </m:fPr>
                          <m:num>
                            <m:r>
                              <a:rPr lang="en-US" altLang="zh-TW" b="0" i="0" smtClean="0">
                                <a:latin typeface="Cambria Math" panose="02040503050406030204" pitchFamily="18" charset="0"/>
                              </a:rPr>
                              <m:t>1</m:t>
                            </m:r>
                          </m:num>
                          <m:den>
                            <m:r>
                              <m:rPr>
                                <m:sty m:val="p"/>
                              </m:rPr>
                              <a:rPr lang="en-US" altLang="zh-TW" b="0" i="0" smtClean="0">
                                <a:latin typeface="Cambria Math" panose="02040503050406030204" pitchFamily="18" charset="0"/>
                              </a:rPr>
                              <m:t>N</m:t>
                            </m:r>
                          </m:den>
                        </m:f>
                        <m:nary>
                          <m:naryPr>
                            <m:chr m:val="∑"/>
                            <m:ctrlPr>
                              <a:rPr lang="en-US" altLang="zh-TW" b="0" i="1" smtClean="0">
                                <a:latin typeface="Cambria Math" panose="02040503050406030204" pitchFamily="18" charset="0"/>
                              </a:rPr>
                            </m:ctrlPr>
                          </m:naryPr>
                          <m:sub>
                            <m:r>
                              <m:rPr>
                                <m:sty m:val="p"/>
                                <m:brk m:alnAt="23"/>
                              </m:rPr>
                              <a:rPr lang="en-US" altLang="zh-TW" b="0" i="0" smtClean="0">
                                <a:latin typeface="Cambria Math" panose="02040503050406030204" pitchFamily="18" charset="0"/>
                              </a:rPr>
                              <m:t>n</m:t>
                            </m:r>
                            <m:r>
                              <a:rPr lang="en-US" altLang="zh-TW" b="0" i="0" smtClean="0">
                                <a:latin typeface="Cambria Math" panose="02040503050406030204" pitchFamily="18" charset="0"/>
                              </a:rPr>
                              <m:t>=1</m:t>
                            </m:r>
                          </m:sub>
                          <m:sup>
                            <m:r>
                              <m:rPr>
                                <m:sty m:val="p"/>
                              </m:rPr>
                              <a:rPr lang="en-US" altLang="zh-TW" b="0" i="0" smtClean="0">
                                <a:latin typeface="Cambria Math" panose="02040503050406030204" pitchFamily="18" charset="0"/>
                              </a:rPr>
                              <m:t>N</m:t>
                            </m:r>
                          </m:sup>
                          <m:e>
                            <m:sSubSup>
                              <m:sSubSupPr>
                                <m:ctrlPr>
                                  <a:rPr lang="en-US" altLang="zh-TW" i="1">
                                    <a:latin typeface="Cambria Math" panose="02040503050406030204" pitchFamily="18" charset="0"/>
                                  </a:rPr>
                                </m:ctrlPr>
                              </m:sSubSupPr>
                              <m:e>
                                <m:r>
                                  <m:rPr>
                                    <m:sty m:val="p"/>
                                  </m:rPr>
                                  <a:rPr lang="zh-TW" altLang="en-US" i="0">
                                    <a:latin typeface="Cambria Math" panose="02040503050406030204" pitchFamily="18" charset="0"/>
                                  </a:rPr>
                                  <m:t>ε</m:t>
                                </m:r>
                              </m:e>
                              <m:sub>
                                <m:r>
                                  <m:rPr>
                                    <m:sty m:val="p"/>
                                  </m:rPr>
                                  <a:rPr lang="en-US" altLang="zh-TW" i="0">
                                    <a:latin typeface="Cambria Math" panose="02040503050406030204" pitchFamily="18" charset="0"/>
                                  </a:rPr>
                                  <m:t>n</m:t>
                                </m:r>
                              </m:sub>
                              <m:sup>
                                <m:r>
                                  <a:rPr lang="en-US" altLang="zh-TW" i="0">
                                    <a:latin typeface="Cambria Math" panose="02040503050406030204" pitchFamily="18" charset="0"/>
                                  </a:rPr>
                                  <m:t>2</m:t>
                                </m:r>
                              </m:sup>
                            </m:sSubSup>
                          </m:e>
                        </m:nary>
                      </m:num>
                      <m:den>
                        <m:nary>
                          <m:naryPr>
                            <m:chr m:val="∑"/>
                            <m:supHide m:val="on"/>
                            <m:ctrlPr>
                              <a:rPr lang="en-US" altLang="zh-TW" b="0"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r</m:t>
                            </m:r>
                          </m:sub>
                          <m:sup/>
                          <m:e>
                            <m:nary>
                              <m:naryPr>
                                <m:chr m:val="∑"/>
                                <m:supHide m:val="on"/>
                                <m:ctrlPr>
                                  <a:rPr lang="en-US" altLang="zh-TW" b="0" i="1" smtClean="0">
                                    <a:latin typeface="Cambria Math" panose="02040503050406030204" pitchFamily="18" charset="0"/>
                                  </a:rPr>
                                </m:ctrlPr>
                              </m:naryPr>
                              <m:sub>
                                <m:r>
                                  <m:rPr>
                                    <m:sty m:val="p"/>
                                    <m:brk m:alnAt="7"/>
                                  </m:rPr>
                                  <a:rPr lang="en-US" altLang="zh-TW" b="0" i="0" smtClean="0">
                                    <a:latin typeface="Cambria Math" panose="02040503050406030204" pitchFamily="18" charset="0"/>
                                  </a:rPr>
                                  <m:t>c</m:t>
                                </m:r>
                              </m:sub>
                              <m:sup/>
                              <m:e>
                                <m:r>
                                  <a:rPr lang="en-US" altLang="zh-TW" b="0" i="0" smtClean="0">
                                    <a:latin typeface="Cambria Math" panose="02040503050406030204" pitchFamily="18" charset="0"/>
                                  </a:rPr>
                                  <m:t>1</m:t>
                                </m:r>
                              </m:e>
                            </m:nary>
                          </m:e>
                        </m:nary>
                        <m:r>
                          <a:rPr lang="en-US" altLang="zh-TW" b="0" i="0" smtClean="0">
                            <a:latin typeface="Cambria Math" panose="02040503050406030204" pitchFamily="18" charset="0"/>
                          </a:rPr>
                          <m:t>−3</m:t>
                        </m:r>
                      </m:den>
                    </m:f>
                  </m:oMath>
                </a14:m>
                <a:r>
                  <a:rPr lang="zh-TW" altLang="en-US" dirty="0"/>
                  <a:t> </a:t>
                </a:r>
                <a:r>
                  <a:rPr lang="en-US" altLang="zh-TW" dirty="0"/>
                  <a:t>in replace of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en-US" altLang="zh-TW" dirty="0"/>
                  <a:t>.</a:t>
                </a:r>
              </a:p>
              <a:p>
                <a14:m>
                  <m:oMath xmlns:m="http://schemas.openxmlformats.org/officeDocument/2006/math">
                    <m:r>
                      <m:rPr>
                        <m:sty m:val="p"/>
                      </m:rPr>
                      <a:rPr lang="en-US" altLang="zh-TW">
                        <a:latin typeface="Cambria Math" panose="02040503050406030204" pitchFamily="18" charset="0"/>
                      </a:rPr>
                      <m:t>G</m:t>
                    </m:r>
                    <m:r>
                      <a:rPr lang="en-US" altLang="zh-TW">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a:latin typeface="Cambria Math" panose="02040503050406030204" pitchFamily="18" charset="0"/>
                                  </a:rPr>
                                  <m:t>α</m:t>
                                </m:r>
                              </m:e>
                            </m:acc>
                          </m:e>
                          <m:sup>
                            <m:r>
                              <a:rPr lang="en-US" altLang="zh-TW">
                                <a:latin typeface="Cambria Math" panose="02040503050406030204" pitchFamily="18" charset="0"/>
                              </a:rPr>
                              <m:t>2</m:t>
                            </m:r>
                          </m:sup>
                        </m:sSup>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a:latin typeface="Cambria Math" panose="02040503050406030204" pitchFamily="18" charset="0"/>
                                      </a:rPr>
                                      <m:t>r</m:t>
                                    </m:r>
                                  </m:e>
                                  <m:sup>
                                    <m:r>
                                      <a:rPr lang="en-US" altLang="zh-TW">
                                        <a:latin typeface="Cambria Math" panose="02040503050406030204" pitchFamily="18" charset="0"/>
                                      </a:rPr>
                                      <m:t>2</m:t>
                                    </m:r>
                                  </m:sup>
                                </m:sSup>
                              </m:e>
                            </m:nary>
                          </m:e>
                        </m:nary>
                        <m:r>
                          <a:rPr lang="en-US" altLang="zh-TW">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m:rPr>
                                    <m:sty m:val="p"/>
                                  </m:rPr>
                                  <a:rPr lang="zh-TW" altLang="en-US">
                                    <a:latin typeface="Cambria Math" panose="02040503050406030204" pitchFamily="18" charset="0"/>
                                  </a:rPr>
                                  <m:t>β</m:t>
                                </m:r>
                              </m:e>
                            </m:acc>
                          </m:e>
                          <m:sup>
                            <m:r>
                              <a:rPr lang="en-US" altLang="zh-TW">
                                <a:latin typeface="Cambria Math" panose="02040503050406030204" pitchFamily="18" charset="0"/>
                              </a:rPr>
                              <m:t>2</m:t>
                            </m:r>
                          </m:sup>
                        </m:sSup>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r</m:t>
                            </m:r>
                          </m:sub>
                          <m:sup/>
                          <m:e>
                            <m:nary>
                              <m:naryPr>
                                <m:chr m:val="∑"/>
                                <m:supHide m:val="on"/>
                                <m:ctrlPr>
                                  <a:rPr lang="en-US" altLang="zh-TW" i="1">
                                    <a:latin typeface="Cambria Math" panose="02040503050406030204" pitchFamily="18" charset="0"/>
                                  </a:rPr>
                                </m:ctrlPr>
                              </m:naryPr>
                              <m:sub>
                                <m:r>
                                  <m:rPr>
                                    <m:sty m:val="p"/>
                                    <m:brk m:alnAt="7"/>
                                  </m:rPr>
                                  <a:rPr lang="en-US" altLang="zh-TW">
                                    <a:latin typeface="Cambria Math" panose="02040503050406030204" pitchFamily="18" charset="0"/>
                                  </a:rPr>
                                  <m:t>c</m:t>
                                </m:r>
                              </m:sub>
                              <m:sup/>
                              <m:e>
                                <m:sSup>
                                  <m:sSupPr>
                                    <m:ctrlPr>
                                      <a:rPr lang="en-US" altLang="zh-TW" i="1">
                                        <a:latin typeface="Cambria Math" panose="02040503050406030204" pitchFamily="18" charset="0"/>
                                      </a:rPr>
                                    </m:ctrlPr>
                                  </m:sSupPr>
                                  <m:e>
                                    <m:r>
                                      <m:rPr>
                                        <m:sty m:val="p"/>
                                      </m:rPr>
                                      <a:rPr lang="en-US" altLang="zh-TW">
                                        <a:latin typeface="Cambria Math" panose="02040503050406030204" pitchFamily="18" charset="0"/>
                                      </a:rPr>
                                      <m:t>c</m:t>
                                    </m:r>
                                  </m:e>
                                  <m:sup>
                                    <m:r>
                                      <a:rPr lang="en-US" altLang="zh-TW">
                                        <a:latin typeface="Cambria Math" panose="02040503050406030204" pitchFamily="18" charset="0"/>
                                      </a:rPr>
                                      <m:t>2</m:t>
                                    </m:r>
                                  </m:sup>
                                </m:sSup>
                              </m:e>
                            </m:nary>
                          </m:e>
                        </m:nary>
                      </m:num>
                      <m:den>
                        <m:acc>
                          <m:accPr>
                            <m:chr m:val="̂"/>
                            <m:ctrlPr>
                              <a:rPr lang="en-US" altLang="zh-TW" i="1" smtClean="0">
                                <a:latin typeface="Cambria Math" panose="02040503050406030204" pitchFamily="18" charset="0"/>
                              </a:rPr>
                            </m:ctrlPr>
                          </m:accPr>
                          <m:e>
                            <m:sSup>
                              <m:sSupPr>
                                <m:ctrlPr>
                                  <a:rPr lang="en-US" altLang="zh-TW" i="1">
                                    <a:latin typeface="Cambria Math" panose="02040503050406030204" pitchFamily="18" charset="0"/>
                                  </a:rPr>
                                </m:ctrlPr>
                              </m:sSupPr>
                              <m:e>
                                <m:r>
                                  <m:rPr>
                                    <m:sty m:val="p"/>
                                  </m:rPr>
                                  <a:rPr lang="zh-TW" altLang="en-US">
                                    <a:latin typeface="Cambria Math" panose="02040503050406030204" pitchFamily="18" charset="0"/>
                                  </a:rPr>
                                  <m:t>σ</m:t>
                                </m:r>
                              </m:e>
                              <m:sup>
                                <m:r>
                                  <a:rPr lang="en-US" altLang="zh-TW">
                                    <a:latin typeface="Cambria Math" panose="02040503050406030204" pitchFamily="18" charset="0"/>
                                  </a:rPr>
                                  <m:t>2</m:t>
                                </m:r>
                              </m:sup>
                            </m:sSup>
                          </m:e>
                        </m:acc>
                      </m:den>
                    </m:f>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t="-1796"/>
                </a:stretch>
              </a:blipFill>
            </p:spPr>
            <p:txBody>
              <a:bodyPr/>
              <a:lstStyle/>
              <a:p>
                <a:r>
                  <a:rPr lang="zh-TW" altLang="en-US">
                    <a:noFill/>
                  </a:rPr>
                  <a:t> </a:t>
                </a:r>
              </a:p>
            </p:txBody>
          </p:sp>
        </mc:Fallback>
      </mc:AlternateContent>
      <p:sp>
        <p:nvSpPr>
          <p:cNvPr id="5" name="頁尾版面配置區 4">
            <a:extLst>
              <a:ext uri="{FF2B5EF4-FFF2-40B4-BE49-F238E27FC236}">
                <a16:creationId xmlns:a16="http://schemas.microsoft.com/office/drawing/2014/main" id="{3DAA88C6-7F51-4F26-9DAE-4A7BA9C4E7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9A6615D-6762-4EEC-97E4-489FE7639933}"/>
              </a:ext>
            </a:extLst>
          </p:cNvPr>
          <p:cNvSpPr>
            <a:spLocks noGrp="1"/>
          </p:cNvSpPr>
          <p:nvPr>
            <p:ph type="sldNum" sz="quarter" idx="4"/>
          </p:nvPr>
        </p:nvSpPr>
        <p:spPr/>
        <p:txBody>
          <a:bodyPr/>
          <a:lstStyle/>
          <a:p>
            <a:fld id="{D14E9653-E941-43F1-AAD4-97DDCA7ECE97}" type="slidenum">
              <a:rPr lang="zh-TW" altLang="en-US" smtClean="0"/>
              <a:t>72</a:t>
            </a:fld>
            <a:endParaRPr lang="zh-TW" altLang="en-US"/>
          </a:p>
        </p:txBody>
      </p:sp>
    </p:spTree>
    <p:extLst>
      <p:ext uri="{BB962C8B-B14F-4D97-AF65-F5344CB8AC3E}">
        <p14:creationId xmlns:p14="http://schemas.microsoft.com/office/powerpoint/2010/main" val="53355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p:sp>
        <p:nvSpPr>
          <p:cNvPr id="5" name="頁尾版面配置區 4">
            <a:extLst>
              <a:ext uri="{FF2B5EF4-FFF2-40B4-BE49-F238E27FC236}">
                <a16:creationId xmlns:a16="http://schemas.microsoft.com/office/drawing/2014/main" id="{3DAA88C6-7F51-4F26-9DAE-4A7BA9C4E7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9A6615D-6762-4EEC-97E4-489FE7639933}"/>
              </a:ext>
            </a:extLst>
          </p:cNvPr>
          <p:cNvSpPr>
            <a:spLocks noGrp="1"/>
          </p:cNvSpPr>
          <p:nvPr>
            <p:ph type="sldNum" sz="quarter" idx="4"/>
          </p:nvPr>
        </p:nvSpPr>
        <p:spPr/>
        <p:txBody>
          <a:bodyPr/>
          <a:lstStyle/>
          <a:p>
            <a:fld id="{D14E9653-E941-43F1-AAD4-97DDCA7ECE97}" type="slidenum">
              <a:rPr lang="zh-TW" altLang="en-US" smtClean="0"/>
              <a:t>73</a:t>
            </a:fld>
            <a:endParaRPr lang="zh-TW" altLang="en-US"/>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242119CF-A1F5-4A05-9D16-46556AA5CE18}"/>
                  </a:ext>
                </a:extLst>
              </p:cNvPr>
              <p:cNvSpPr txBox="1">
                <a:spLocks/>
              </p:cNvSpPr>
              <p:nvPr/>
            </p:nvSpPr>
            <p:spPr bwMode="auto">
              <a:xfrm>
                <a:off x="628650" y="1825625"/>
                <a:ext cx="7886700" cy="43513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r>
                  <a:rPr lang="en-US" altLang="zh-TW" sz="3200" kern="0" dirty="0"/>
                  <a:t>The false-alarm rate</a:t>
                </a:r>
              </a:p>
              <a:p>
                <a:pPr lvl="1"/>
                <a:r>
                  <a:rPr lang="en-US" altLang="zh-TW" sz="2800" kern="0" dirty="0"/>
                  <a:t>the conditional probability that the edge detector classifies a pixel </a:t>
                </a:r>
                <a:r>
                  <a:rPr lang="en-US" altLang="zh-TW" sz="2800" i="1" u="sng" kern="0" dirty="0"/>
                  <a:t>as an edge</a:t>
                </a:r>
                <a:r>
                  <a:rPr lang="en-US" altLang="zh-TW" sz="2800" i="1" kern="0" dirty="0"/>
                  <a:t> </a:t>
                </a:r>
                <a:r>
                  <a:rPr lang="en-US" altLang="zh-TW" sz="2800" kern="0" dirty="0"/>
                  <a:t>given that the pixel is not a edge.</a:t>
                </a:r>
                <a:endParaRPr lang="en-US" altLang="zh-TW" sz="3200" kern="0" dirty="0"/>
              </a:p>
              <a:p>
                <a:r>
                  <a:rPr lang="en-US" altLang="zh-TW" sz="3200" kern="0" dirty="0"/>
                  <a:t>Suppose the false-alarm rate is to be held to 1%. Then since </a:t>
                </a:r>
                <a14:m>
                  <m:oMath xmlns:m="http://schemas.openxmlformats.org/officeDocument/2006/math">
                    <m:r>
                      <a:rPr lang="en-US" altLang="zh-TW" sz="3200" i="1" kern="0">
                        <a:latin typeface="Cambria Math" panose="02040503050406030204" pitchFamily="18" charset="0"/>
                      </a:rPr>
                      <m:t>𝑃</m:t>
                    </m:r>
                    <m:d>
                      <m:dPr>
                        <m:ctrlPr>
                          <a:rPr lang="en-US" altLang="zh-TW" sz="3200" i="1" kern="0">
                            <a:latin typeface="Cambria Math" panose="02040503050406030204" pitchFamily="18" charset="0"/>
                          </a:rPr>
                        </m:ctrlPr>
                      </m:dPr>
                      <m:e>
                        <m:sSubSup>
                          <m:sSubSupPr>
                            <m:ctrlPr>
                              <a:rPr lang="en-US" altLang="zh-TW" sz="3200" i="1" kern="0">
                                <a:latin typeface="Cambria Math" panose="02040503050406030204" pitchFamily="18" charset="0"/>
                              </a:rPr>
                            </m:ctrlPr>
                          </m:sSubSupPr>
                          <m:e>
                            <m:r>
                              <a:rPr lang="zh-TW" altLang="en-US" sz="3200" i="1" kern="0">
                                <a:latin typeface="Cambria Math" panose="02040503050406030204" pitchFamily="18" charset="0"/>
                              </a:rPr>
                              <m:t>𝜒</m:t>
                            </m:r>
                          </m:e>
                          <m:sub>
                            <m:r>
                              <a:rPr lang="en-US" altLang="zh-TW" sz="3200" i="1" kern="0">
                                <a:latin typeface="Cambria Math" panose="02040503050406030204" pitchFamily="18" charset="0"/>
                              </a:rPr>
                              <m:t>2</m:t>
                            </m:r>
                          </m:sub>
                          <m:sup>
                            <m:r>
                              <a:rPr lang="en-US" altLang="zh-TW" sz="3200" i="1" kern="0">
                                <a:latin typeface="Cambria Math" panose="02040503050406030204" pitchFamily="18" charset="0"/>
                              </a:rPr>
                              <m:t>2</m:t>
                            </m:r>
                          </m:sup>
                        </m:sSubSup>
                        <m:r>
                          <a:rPr lang="en-US" altLang="zh-TW" sz="3200" i="1" kern="0">
                            <a:latin typeface="Cambria Math" panose="02040503050406030204" pitchFamily="18" charset="0"/>
                          </a:rPr>
                          <m:t>&gt;9.21</m:t>
                        </m:r>
                      </m:e>
                    </m:d>
                    <m:r>
                      <a:rPr lang="en-US" altLang="zh-TW" sz="3200" i="1" kern="0">
                        <a:latin typeface="Cambria Math" panose="02040503050406030204" pitchFamily="18" charset="0"/>
                      </a:rPr>
                      <m:t>=0.01</m:t>
                    </m:r>
                  </m:oMath>
                </a14:m>
                <a:r>
                  <a:rPr lang="en-US" altLang="zh-TW" sz="3200" kern="0" dirty="0"/>
                  <a:t>, the threshold we used must be at least 9.21</a:t>
                </a:r>
                <a:endParaRPr lang="zh-TW" altLang="en-US" sz="3200" kern="0" dirty="0"/>
              </a:p>
              <a:p>
                <a:endParaRPr lang="zh-TW" altLang="en-US" kern="0" dirty="0"/>
              </a:p>
            </p:txBody>
          </p:sp>
        </mc:Choice>
        <mc:Fallback xmlns="">
          <p:sp>
            <p:nvSpPr>
              <p:cNvPr id="4" name="內容版面配置區 2">
                <a:extLst>
                  <a:ext uri="{FF2B5EF4-FFF2-40B4-BE49-F238E27FC236}">
                    <a16:creationId xmlns:a16="http://schemas.microsoft.com/office/drawing/2014/main" id="{242119CF-A1F5-4A05-9D16-46556AA5CE18}"/>
                  </a:ext>
                </a:extLst>
              </p:cNvPr>
              <p:cNvSpPr txBox="1">
                <a:spLocks noRot="1" noChangeAspect="1" noMove="1" noResize="1" noEditPoints="1" noAdjustHandles="1" noChangeArrowheads="1" noChangeShapeType="1" noTextEdit="1"/>
              </p:cNvSpPr>
              <p:nvPr/>
            </p:nvSpPr>
            <p:spPr bwMode="auto">
              <a:xfrm>
                <a:off x="628650" y="1825625"/>
                <a:ext cx="7886700" cy="4351338"/>
              </a:xfrm>
              <a:prstGeom prst="rect">
                <a:avLst/>
              </a:prstGeom>
              <a:blipFill>
                <a:blip r:embed="rId3"/>
                <a:stretch>
                  <a:fillRect l="-850" t="-18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3006657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p:sp>
        <p:nvSpPr>
          <p:cNvPr id="5" name="頁尾版面配置區 4">
            <a:extLst>
              <a:ext uri="{FF2B5EF4-FFF2-40B4-BE49-F238E27FC236}">
                <a16:creationId xmlns:a16="http://schemas.microsoft.com/office/drawing/2014/main" id="{3DAA88C6-7F51-4F26-9DAE-4A7BA9C4E7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9A6615D-6762-4EEC-97E4-489FE7639933}"/>
              </a:ext>
            </a:extLst>
          </p:cNvPr>
          <p:cNvSpPr>
            <a:spLocks noGrp="1"/>
          </p:cNvSpPr>
          <p:nvPr>
            <p:ph type="sldNum" sz="quarter" idx="4"/>
          </p:nvPr>
        </p:nvSpPr>
        <p:spPr/>
        <p:txBody>
          <a:bodyPr/>
          <a:lstStyle/>
          <a:p>
            <a:fld id="{D14E9653-E941-43F1-AAD4-97DDCA7ECE97}" type="slidenum">
              <a:rPr lang="zh-TW" altLang="en-US" smtClean="0"/>
              <a:t>74</a:t>
            </a:fld>
            <a:endParaRPr lang="zh-TW" altLang="en-US"/>
          </a:p>
        </p:txBody>
      </p:sp>
      <p:pic>
        <p:nvPicPr>
          <p:cNvPr id="3" name="圖片 6" descr="一張含有 白色, 大, 鍵盤 的圖片&#10;&#10;描述是以非常高的可信度產生">
            <a:extLst>
              <a:ext uri="{FF2B5EF4-FFF2-40B4-BE49-F238E27FC236}">
                <a16:creationId xmlns:a16="http://schemas.microsoft.com/office/drawing/2014/main" id="{F3C169F4-03E6-477F-8DDC-27267D9CC29C}"/>
              </a:ext>
            </a:extLst>
          </p:cNvPr>
          <p:cNvPicPr>
            <a:picLocks noChangeAspect="1"/>
          </p:cNvPicPr>
          <p:nvPr/>
        </p:nvPicPr>
        <p:blipFill>
          <a:blip r:embed="rId3"/>
          <a:stretch>
            <a:fillRect/>
          </a:stretch>
        </p:blipFill>
        <p:spPr>
          <a:xfrm>
            <a:off x="448987" y="2464359"/>
            <a:ext cx="8246025" cy="3914130"/>
          </a:xfrm>
          <a:prstGeom prst="rect">
            <a:avLst/>
          </a:prstGeom>
        </p:spPr>
      </p:pic>
      <p:sp>
        <p:nvSpPr>
          <p:cNvPr id="8" name="文字方塊 7">
            <a:extLst>
              <a:ext uri="{FF2B5EF4-FFF2-40B4-BE49-F238E27FC236}">
                <a16:creationId xmlns:a16="http://schemas.microsoft.com/office/drawing/2014/main" id="{CA918D0B-6605-4E88-87FB-B862E6DFC33D}"/>
              </a:ext>
            </a:extLst>
          </p:cNvPr>
          <p:cNvSpPr txBox="1"/>
          <p:nvPr/>
        </p:nvSpPr>
        <p:spPr>
          <a:xfrm>
            <a:off x="914400" y="189998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a:latin typeface="Arial"/>
                <a:ea typeface="新細明體"/>
                <a:cs typeface="Arial"/>
              </a:rPr>
              <a:t>查表</a:t>
            </a:r>
            <a:endParaRPr lang="zh-TW" altLang="en-US" sz="2000">
              <a:cs typeface="Arial" panose="020B0604020202020204" pitchFamily="34" charset="0"/>
            </a:endParaRPr>
          </a:p>
        </p:txBody>
      </p:sp>
    </p:spTree>
    <p:extLst>
      <p:ext uri="{BB962C8B-B14F-4D97-AF65-F5344CB8AC3E}">
        <p14:creationId xmlns:p14="http://schemas.microsoft.com/office/powerpoint/2010/main" val="2641438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p:sp>
        <p:nvSpPr>
          <p:cNvPr id="5" name="頁尾版面配置區 4">
            <a:extLst>
              <a:ext uri="{FF2B5EF4-FFF2-40B4-BE49-F238E27FC236}">
                <a16:creationId xmlns:a16="http://schemas.microsoft.com/office/drawing/2014/main" id="{3DAA88C6-7F51-4F26-9DAE-4A7BA9C4E7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9A6615D-6762-4EEC-97E4-489FE7639933}"/>
              </a:ext>
            </a:extLst>
          </p:cNvPr>
          <p:cNvSpPr>
            <a:spLocks noGrp="1"/>
          </p:cNvSpPr>
          <p:nvPr>
            <p:ph type="sldNum" sz="quarter" idx="4"/>
          </p:nvPr>
        </p:nvSpPr>
        <p:spPr/>
        <p:txBody>
          <a:bodyPr/>
          <a:lstStyle/>
          <a:p>
            <a:fld id="{D14E9653-E941-43F1-AAD4-97DDCA7ECE97}" type="slidenum">
              <a:rPr lang="zh-TW" altLang="en-US" smtClean="0"/>
              <a:t>75</a:t>
            </a:fld>
            <a:endParaRPr lang="zh-TW" altLang="en-US"/>
          </a:p>
        </p:txBody>
      </p:sp>
      <p:pic>
        <p:nvPicPr>
          <p:cNvPr id="4" name="內容版面配置區 3">
            <a:extLst>
              <a:ext uri="{FF2B5EF4-FFF2-40B4-BE49-F238E27FC236}">
                <a16:creationId xmlns:a16="http://schemas.microsoft.com/office/drawing/2014/main" id="{F31005B5-28F8-454F-BE31-B26A919C849F}"/>
              </a:ext>
            </a:extLst>
          </p:cNvPr>
          <p:cNvPicPr>
            <a:picLocks noGrp="1" noChangeAspect="1"/>
          </p:cNvPicPr>
          <p:nvPr>
            <p:ph idx="1"/>
          </p:nvPr>
        </p:nvPicPr>
        <p:blipFill>
          <a:blip r:embed="rId3"/>
          <a:stretch>
            <a:fillRect/>
          </a:stretch>
        </p:blipFill>
        <p:spPr>
          <a:xfrm>
            <a:off x="1371598" y="1854953"/>
            <a:ext cx="6537690" cy="4649253"/>
          </a:xfrm>
          <a:prstGeom prst="rect">
            <a:avLst/>
          </a:prstGeom>
        </p:spPr>
      </p:pic>
    </p:spTree>
    <p:extLst>
      <p:ext uri="{BB962C8B-B14F-4D97-AF65-F5344CB8AC3E}">
        <p14:creationId xmlns:p14="http://schemas.microsoft.com/office/powerpoint/2010/main" val="561203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8.6 Gradient-Based Facet Edge Detection</a:t>
            </a:r>
            <a:endParaRPr lang="zh-TW" altLang="en-US" dirty="0"/>
          </a:p>
        </p:txBody>
      </p:sp>
      <p:sp>
        <p:nvSpPr>
          <p:cNvPr id="5" name="頁尾版面配置區 4">
            <a:extLst>
              <a:ext uri="{FF2B5EF4-FFF2-40B4-BE49-F238E27FC236}">
                <a16:creationId xmlns:a16="http://schemas.microsoft.com/office/drawing/2014/main" id="{3DAA88C6-7F51-4F26-9DAE-4A7BA9C4E79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9A6615D-6762-4EEC-97E4-489FE7639933}"/>
              </a:ext>
            </a:extLst>
          </p:cNvPr>
          <p:cNvSpPr>
            <a:spLocks noGrp="1"/>
          </p:cNvSpPr>
          <p:nvPr>
            <p:ph type="sldNum" sz="quarter" idx="4"/>
          </p:nvPr>
        </p:nvSpPr>
        <p:spPr/>
        <p:txBody>
          <a:bodyPr/>
          <a:lstStyle/>
          <a:p>
            <a:fld id="{D14E9653-E941-43F1-AAD4-97DDCA7ECE97}" type="slidenum">
              <a:rPr lang="zh-TW" altLang="en-US" smtClean="0"/>
              <a:t>76</a:t>
            </a:fld>
            <a:endParaRPr lang="zh-TW" altLang="en-US"/>
          </a:p>
        </p:txBody>
      </p:sp>
      <p:pic>
        <p:nvPicPr>
          <p:cNvPr id="4" name="圖片 6">
            <a:extLst>
              <a:ext uri="{FF2B5EF4-FFF2-40B4-BE49-F238E27FC236}">
                <a16:creationId xmlns:a16="http://schemas.microsoft.com/office/drawing/2014/main" id="{3F3F227B-DFA1-46C5-B936-64CA40EA8D7C}"/>
              </a:ext>
            </a:extLst>
          </p:cNvPr>
          <p:cNvPicPr>
            <a:picLocks noChangeAspect="1"/>
          </p:cNvPicPr>
          <p:nvPr/>
        </p:nvPicPr>
        <p:blipFill>
          <a:blip r:embed="rId3"/>
          <a:stretch>
            <a:fillRect/>
          </a:stretch>
        </p:blipFill>
        <p:spPr>
          <a:xfrm>
            <a:off x="1461945" y="1855265"/>
            <a:ext cx="6220108" cy="4639529"/>
          </a:xfrm>
          <a:prstGeom prst="rect">
            <a:avLst/>
          </a:prstGeom>
        </p:spPr>
      </p:pic>
    </p:spTree>
    <p:extLst>
      <p:ext uri="{BB962C8B-B14F-4D97-AF65-F5344CB8AC3E}">
        <p14:creationId xmlns:p14="http://schemas.microsoft.com/office/powerpoint/2010/main" val="183700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8.7 Bayesian Approach to Gradient Edge Detection</a:t>
            </a:r>
            <a:endParaRPr lang="en-US" sz="2000">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4CDFCC8B-E0E6-40DD-8857-87A36A09637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AF77DAC7-3AA5-4F44-A59C-16468E698DF3}"/>
              </a:ext>
            </a:extLst>
          </p:cNvPr>
          <p:cNvSpPr>
            <a:spLocks noGrp="1"/>
          </p:cNvSpPr>
          <p:nvPr>
            <p:ph type="sldNum" sz="quarter" idx="4"/>
          </p:nvPr>
        </p:nvSpPr>
        <p:spPr/>
        <p:txBody>
          <a:bodyPr/>
          <a:lstStyle/>
          <a:p>
            <a:fld id="{D14E9653-E941-43F1-AAD4-97DDCA7ECE97}" type="slidenum">
              <a:rPr lang="zh-TW" altLang="en-US" smtClean="0"/>
              <a:t>77</a:t>
            </a:fld>
            <a:endParaRPr lang="zh-TW" altLang="en-US"/>
          </a:p>
        </p:txBody>
      </p:sp>
    </p:spTree>
    <p:extLst>
      <p:ext uri="{BB962C8B-B14F-4D97-AF65-F5344CB8AC3E}">
        <p14:creationId xmlns:p14="http://schemas.microsoft.com/office/powerpoint/2010/main" val="3899280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zh-TW" dirty="0"/>
              <a:t>8.7 Bayesian Approach to Gradient Edge Detection</a:t>
            </a:r>
          </a:p>
        </p:txBody>
      </p:sp>
      <p:sp>
        <p:nvSpPr>
          <p:cNvPr id="16388" name="Rectangle 3"/>
          <p:cNvSpPr>
            <a:spLocks noGrp="1" noChangeArrowheads="1"/>
          </p:cNvSpPr>
          <p:nvPr>
            <p:ph type="body" sz="half" idx="1"/>
          </p:nvPr>
        </p:nvSpPr>
        <p:spPr>
          <a:xfrm>
            <a:off x="684213" y="2041525"/>
            <a:ext cx="8459787" cy="4556125"/>
          </a:xfrm>
        </p:spPr>
        <p:txBody>
          <a:bodyPr/>
          <a:lstStyle/>
          <a:p>
            <a:pPr eaLnBrk="1" hangingPunct="1">
              <a:lnSpc>
                <a:spcPct val="90000"/>
              </a:lnSpc>
            </a:pPr>
            <a:r>
              <a:rPr lang="en-US" altLang="zh-TW" sz="2600" dirty="0"/>
              <a:t>The Bayesian approach to the decision of whether or not </a:t>
            </a:r>
            <a:r>
              <a:rPr lang="en-US" altLang="zh-TW" sz="2600" dirty="0">
                <a:solidFill>
                  <a:srgbClr val="0000FF"/>
                </a:solidFill>
              </a:rPr>
              <a:t>an observed gradient magnitude </a:t>
            </a:r>
            <a:r>
              <a:rPr lang="en-US" altLang="zh-TW" sz="2600" b="1" i="1" dirty="0">
                <a:solidFill>
                  <a:srgbClr val="0000FF"/>
                </a:solidFill>
              </a:rPr>
              <a:t>G</a:t>
            </a:r>
            <a:r>
              <a:rPr lang="en-US" altLang="zh-TW" sz="2600" dirty="0"/>
              <a:t> is statistically significant and therefore participates in some edge is to decide there is an edge (statistically significant gradient) when,</a:t>
            </a:r>
          </a:p>
          <a:p>
            <a:pPr eaLnBrk="1" hangingPunct="1">
              <a:lnSpc>
                <a:spcPct val="90000"/>
              </a:lnSpc>
            </a:pPr>
            <a:endParaRPr lang="en-US" altLang="zh-TW" sz="2600" dirty="0"/>
          </a:p>
          <a:p>
            <a:pPr eaLnBrk="1" hangingPunct="1">
              <a:lnSpc>
                <a:spcPct val="90000"/>
              </a:lnSpc>
            </a:pPr>
            <a:endParaRPr lang="en-US" altLang="zh-TW" sz="2600" dirty="0"/>
          </a:p>
          <a:p>
            <a:pPr eaLnBrk="1" hangingPunct="1">
              <a:lnSpc>
                <a:spcPct val="90000"/>
              </a:lnSpc>
            </a:pPr>
            <a:r>
              <a:rPr lang="en-US" altLang="zh-TW" sz="2600" dirty="0"/>
              <a:t>                : given gradient magnitude conditional probability of edge.</a:t>
            </a:r>
          </a:p>
          <a:p>
            <a:pPr eaLnBrk="1" hangingPunct="1">
              <a:lnSpc>
                <a:spcPct val="90000"/>
              </a:lnSpc>
            </a:pPr>
            <a:r>
              <a:rPr lang="en-US" altLang="zh-TW" sz="2600" dirty="0"/>
              <a:t>                     : given gradient magnitude conditional probability of nonedged.</a:t>
            </a:r>
          </a:p>
        </p:txBody>
      </p:sp>
      <p:sp>
        <p:nvSpPr>
          <p:cNvPr id="2" name="頁尾版面配置區 1">
            <a:extLst>
              <a:ext uri="{FF2B5EF4-FFF2-40B4-BE49-F238E27FC236}">
                <a16:creationId xmlns:a16="http://schemas.microsoft.com/office/drawing/2014/main" id="{A271D2E8-6E8F-4887-9C31-DD2B0BD3E637}"/>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688D6E4-B0F2-44CF-8A1A-D9E43614ED61}"/>
                  </a:ext>
                </a:extLst>
              </p:cNvPr>
              <p:cNvSpPr/>
              <p:nvPr/>
            </p:nvSpPr>
            <p:spPr>
              <a:xfrm>
                <a:off x="1890150" y="4067830"/>
                <a:ext cx="53637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𝑒𝑑𝑔𝑒</m:t>
                          </m:r>
                        </m:e>
                        <m:e>
                          <m:r>
                            <a:rPr lang="en-US" altLang="zh-TW" sz="2800" i="1">
                              <a:latin typeface="Cambria Math" panose="02040503050406030204" pitchFamily="18" charset="0"/>
                            </a:rPr>
                            <m:t>𝐺</m:t>
                          </m:r>
                        </m:e>
                      </m:d>
                      <m:r>
                        <a:rPr lang="en-US" altLang="zh-TW" sz="2800" i="1">
                          <a:latin typeface="Cambria Math" panose="02040503050406030204" pitchFamily="18" charset="0"/>
                        </a:rPr>
                        <m:t>&gt;</m:t>
                      </m:r>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𝑛𝑜𝑛𝑒𝑑𝑔𝑒</m:t>
                          </m:r>
                          <m:r>
                            <a:rPr lang="en-US" altLang="zh-TW" sz="2800" i="1">
                              <a:latin typeface="Cambria Math" panose="02040503050406030204" pitchFamily="18" charset="0"/>
                            </a:rPr>
                            <m:t>|</m:t>
                          </m:r>
                          <m:r>
                            <a:rPr lang="en-US" altLang="zh-TW" sz="2800" i="1">
                              <a:latin typeface="Cambria Math" panose="02040503050406030204" pitchFamily="18" charset="0"/>
                            </a:rPr>
                            <m:t>𝐺</m:t>
                          </m:r>
                        </m:e>
                      </m:d>
                    </m:oMath>
                  </m:oMathPara>
                </a14:m>
                <a:endParaRPr lang="zh-TW" altLang="en-US" sz="2800" dirty="0"/>
              </a:p>
            </p:txBody>
          </p:sp>
        </mc:Choice>
        <mc:Fallback xmlns="">
          <p:sp>
            <p:nvSpPr>
              <p:cNvPr id="4" name="矩形 3">
                <a:extLst>
                  <a:ext uri="{FF2B5EF4-FFF2-40B4-BE49-F238E27FC236}">
                    <a16:creationId xmlns:a16="http://schemas.microsoft.com/office/drawing/2014/main" id="{F688D6E4-B0F2-44CF-8A1A-D9E43614ED61}"/>
                  </a:ext>
                </a:extLst>
              </p:cNvPr>
              <p:cNvSpPr>
                <a:spLocks noRot="1" noChangeAspect="1" noMove="1" noResize="1" noEditPoints="1" noAdjustHandles="1" noChangeArrowheads="1" noChangeShapeType="1" noTextEdit="1"/>
              </p:cNvSpPr>
              <p:nvPr/>
            </p:nvSpPr>
            <p:spPr>
              <a:xfrm>
                <a:off x="1890150" y="4067830"/>
                <a:ext cx="5363700"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243BD8F-1754-49E4-B9F8-979A65A451D8}"/>
                  </a:ext>
                </a:extLst>
              </p:cNvPr>
              <p:cNvSpPr/>
              <p:nvPr/>
            </p:nvSpPr>
            <p:spPr>
              <a:xfrm>
                <a:off x="955504" y="4739239"/>
                <a:ext cx="165680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𝑒𝑑𝑔𝑒</m:t>
                          </m:r>
                        </m:e>
                        <m:e>
                          <m:r>
                            <a:rPr lang="en-US" altLang="zh-TW" sz="2400" i="1">
                              <a:latin typeface="Cambria Math" panose="02040503050406030204" pitchFamily="18" charset="0"/>
                            </a:rPr>
                            <m:t>𝐺</m:t>
                          </m:r>
                        </m:e>
                      </m:d>
                    </m:oMath>
                  </m:oMathPara>
                </a14:m>
                <a:endParaRPr lang="zh-TW" altLang="en-US" sz="1600" dirty="0"/>
              </a:p>
            </p:txBody>
          </p:sp>
        </mc:Choice>
        <mc:Fallback xmlns="">
          <p:sp>
            <p:nvSpPr>
              <p:cNvPr id="6" name="矩形 5">
                <a:extLst>
                  <a:ext uri="{FF2B5EF4-FFF2-40B4-BE49-F238E27FC236}">
                    <a16:creationId xmlns:a16="http://schemas.microsoft.com/office/drawing/2014/main" id="{1243BD8F-1754-49E4-B9F8-979A65A451D8}"/>
                  </a:ext>
                </a:extLst>
              </p:cNvPr>
              <p:cNvSpPr>
                <a:spLocks noRot="1" noChangeAspect="1" noMove="1" noResize="1" noEditPoints="1" noAdjustHandles="1" noChangeArrowheads="1" noChangeShapeType="1" noTextEdit="1"/>
              </p:cNvSpPr>
              <p:nvPr/>
            </p:nvSpPr>
            <p:spPr>
              <a:xfrm>
                <a:off x="955504" y="4739239"/>
                <a:ext cx="1656804" cy="461665"/>
              </a:xfrm>
              <a:prstGeom prst="rect">
                <a:avLst/>
              </a:prstGeom>
              <a:blipFill>
                <a:blip r:embed="rId4"/>
                <a:stretch>
                  <a:fillRect b="-19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9EF5FAB-3CC1-4CED-8D57-B7BED8B002BF}"/>
                  </a:ext>
                </a:extLst>
              </p:cNvPr>
              <p:cNvSpPr/>
              <p:nvPr/>
            </p:nvSpPr>
            <p:spPr>
              <a:xfrm>
                <a:off x="955504" y="5561267"/>
                <a:ext cx="210236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𝑛𝑜𝑛𝑒𝑑𝑔𝑒</m:t>
                          </m:r>
                          <m:r>
                            <a:rPr lang="en-US" altLang="zh-TW" sz="2400" i="1">
                              <a:latin typeface="Cambria Math" panose="02040503050406030204" pitchFamily="18" charset="0"/>
                            </a:rPr>
                            <m:t>|</m:t>
                          </m:r>
                          <m:r>
                            <a:rPr lang="en-US" altLang="zh-TW" sz="2400" i="1">
                              <a:latin typeface="Cambria Math" panose="02040503050406030204" pitchFamily="18" charset="0"/>
                            </a:rPr>
                            <m:t>𝐺</m:t>
                          </m:r>
                        </m:e>
                      </m:d>
                    </m:oMath>
                  </m:oMathPara>
                </a14:m>
                <a:endParaRPr lang="zh-TW" altLang="en-US" sz="2400" dirty="0"/>
              </a:p>
            </p:txBody>
          </p:sp>
        </mc:Choice>
        <mc:Fallback xmlns="">
          <p:sp>
            <p:nvSpPr>
              <p:cNvPr id="7" name="矩形 6">
                <a:extLst>
                  <a:ext uri="{FF2B5EF4-FFF2-40B4-BE49-F238E27FC236}">
                    <a16:creationId xmlns:a16="http://schemas.microsoft.com/office/drawing/2014/main" id="{C9EF5FAB-3CC1-4CED-8D57-B7BED8B002BF}"/>
                  </a:ext>
                </a:extLst>
              </p:cNvPr>
              <p:cNvSpPr>
                <a:spLocks noRot="1" noChangeAspect="1" noMove="1" noResize="1" noEditPoints="1" noAdjustHandles="1" noChangeArrowheads="1" noChangeShapeType="1" noTextEdit="1"/>
              </p:cNvSpPr>
              <p:nvPr/>
            </p:nvSpPr>
            <p:spPr>
              <a:xfrm>
                <a:off x="955504" y="5561267"/>
                <a:ext cx="2102361" cy="461665"/>
              </a:xfrm>
              <a:prstGeom prst="rect">
                <a:avLst/>
              </a:prstGeom>
              <a:blipFill>
                <a:blip r:embed="rId5"/>
                <a:stretch>
                  <a:fillRect l="-870" b="-19737"/>
                </a:stretch>
              </a:blipFill>
            </p:spPr>
            <p:txBody>
              <a:bodyPr/>
              <a:lstStyle/>
              <a:p>
                <a:r>
                  <a:rPr lang="zh-TW"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8.2</a:t>
            </a:r>
            <a:r>
              <a:rPr lang="zh-TW" altLang="en-US" sz="2000" b="1" dirty="0">
                <a:latin typeface="Calibri"/>
                <a:cs typeface="Calibri"/>
              </a:rPr>
              <a:t> </a:t>
            </a:r>
            <a:r>
              <a:rPr lang="en-US" sz="2000" b="1">
                <a:latin typeface="Calibri"/>
                <a:cs typeface="Calibri"/>
              </a:rPr>
              <a:t>Relative Maxima</a:t>
            </a:r>
            <a:endParaRPr lang="en-US" sz="2000" b="1">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8.8 Zero-Crossing Edge Detector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DCBD6639-45C6-4D29-BD37-A103713EAB8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9B70D581-690A-46CF-996B-E660DC84F017}"/>
              </a:ext>
            </a:extLst>
          </p:cNvPr>
          <p:cNvSpPr>
            <a:spLocks noGrp="1"/>
          </p:cNvSpPr>
          <p:nvPr>
            <p:ph type="sldNum" sz="quarter" idx="4"/>
          </p:nvPr>
        </p:nvSpPr>
        <p:spPr/>
        <p:txBody>
          <a:bodyPr/>
          <a:lstStyle/>
          <a:p>
            <a:fld id="{D14E9653-E941-43F1-AAD4-97DDCA7ECE97}" type="slidenum">
              <a:rPr lang="zh-TW" altLang="en-US" smtClean="0"/>
              <a:t>7</a:t>
            </a:fld>
            <a:endParaRPr lang="zh-TW" altLang="en-US"/>
          </a:p>
        </p:txBody>
      </p:sp>
    </p:spTree>
    <p:extLst>
      <p:ext uri="{BB962C8B-B14F-4D97-AF65-F5344CB8AC3E}">
        <p14:creationId xmlns:p14="http://schemas.microsoft.com/office/powerpoint/2010/main" val="3299250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8.7 Bayesian Approach to Gradient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Hence a decision for edge is made whenever</a:t>
                </a:r>
              </a:p>
              <a:p>
                <a:endParaRPr lang="en-US" altLang="zh-TW" sz="2400" dirty="0"/>
              </a:p>
              <a:p>
                <a:endParaRPr lang="en-US" altLang="zh-TW" sz="2400" dirty="0"/>
              </a:p>
              <a:p>
                <a14:m>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𝑃</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𝐺</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𝑛𝑜𝑛𝑒𝑑𝑔𝑒</m:t>
                    </m:r>
                    <m:r>
                      <a:rPr lang="en-US" altLang="zh-TW" sz="2400" b="0" i="1" smtClean="0">
                        <a:latin typeface="Cambria Math" panose="02040503050406030204" pitchFamily="18" charset="0"/>
                        <a:ea typeface="Cambria Math" panose="02040503050406030204" pitchFamily="18" charset="0"/>
                      </a:rPr>
                      <m:t>)</m:t>
                    </m:r>
                  </m:oMath>
                </a14:m>
                <a:r>
                  <a:rPr lang="en-US" altLang="zh-TW" sz="2400" i="1" dirty="0">
                    <a:latin typeface="Cambria Math" panose="02040503050406030204" pitchFamily="18" charset="0"/>
                    <a:ea typeface="Cambria Math" panose="02040503050406030204" pitchFamily="18" charset="0"/>
                  </a:rPr>
                  <a:t> </a:t>
                </a:r>
                <a:r>
                  <a:rPr lang="en-US" altLang="zh-TW" sz="2400" dirty="0"/>
                  <a:t>is known to be the density function of a </a:t>
                </a:r>
                <a14:m>
                  <m:oMath xmlns:m="http://schemas.openxmlformats.org/officeDocument/2006/math">
                    <m:sSubSup>
                      <m:sSubSupPr>
                        <m:ctrlPr>
                          <a:rPr lang="en-US" altLang="zh-TW" sz="2400" i="1" smtClean="0">
                            <a:latin typeface="Cambria Math" panose="02040503050406030204" pitchFamily="18" charset="0"/>
                          </a:rPr>
                        </m:ctrlPr>
                      </m:sSubSupPr>
                      <m:e>
                        <m:r>
                          <m:rPr>
                            <m:sty m:val="p"/>
                          </m:rPr>
                          <a:rPr lang="zh-TW" altLang="en-US" sz="2400" i="0" smtClean="0">
                            <a:latin typeface="Cambria Math" panose="02040503050406030204" pitchFamily="18" charset="0"/>
                          </a:rPr>
                          <m:t>χ</m:t>
                        </m:r>
                      </m:e>
                      <m:sub>
                        <m:r>
                          <a:rPr lang="en-US" altLang="zh-TW" sz="2400" b="0" i="0" smtClean="0">
                            <a:latin typeface="Cambria Math" panose="02040503050406030204" pitchFamily="18" charset="0"/>
                          </a:rPr>
                          <m:t>2</m:t>
                        </m:r>
                      </m:sub>
                      <m:sup>
                        <m:r>
                          <a:rPr lang="en-US" altLang="zh-TW" sz="2400" b="0" i="0" smtClean="0">
                            <a:latin typeface="Cambria Math" panose="02040503050406030204" pitchFamily="18" charset="0"/>
                          </a:rPr>
                          <m:t>2</m:t>
                        </m:r>
                      </m:sup>
                    </m:sSubSup>
                  </m:oMath>
                </a14:m>
                <a:r>
                  <a:rPr lang="en-US" altLang="zh-TW" sz="2400" dirty="0"/>
                  <a:t> variate.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96" b="-1657"/>
                </a:stretch>
              </a:blipFill>
            </p:spPr>
            <p:txBody>
              <a:bodyPr/>
              <a:lstStyle/>
              <a:p>
                <a:r>
                  <a:rPr lang="zh-TW" altLang="en-US">
                    <a:noFill/>
                  </a:rPr>
                  <a:t> </a:t>
                </a:r>
              </a:p>
            </p:txBody>
          </p:sp>
        </mc:Fallback>
      </mc:AlternateContent>
      <p:sp>
        <p:nvSpPr>
          <p:cNvPr id="9" name="頁尾版面配置區 8">
            <a:extLst>
              <a:ext uri="{FF2B5EF4-FFF2-40B4-BE49-F238E27FC236}">
                <a16:creationId xmlns:a16="http://schemas.microsoft.com/office/drawing/2014/main" id="{E4E24858-7ABF-4267-B176-9DF26A4B6A9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10" name="投影片編號版面配置區 9">
            <a:extLst>
              <a:ext uri="{FF2B5EF4-FFF2-40B4-BE49-F238E27FC236}">
                <a16:creationId xmlns:a16="http://schemas.microsoft.com/office/drawing/2014/main" id="{02B3AA69-1353-4B29-8695-AE8A81E7C7DA}"/>
              </a:ext>
            </a:extLst>
          </p:cNvPr>
          <p:cNvSpPr>
            <a:spLocks noGrp="1"/>
          </p:cNvSpPr>
          <p:nvPr>
            <p:ph type="sldNum" sz="quarter" idx="4"/>
          </p:nvPr>
        </p:nvSpPr>
        <p:spPr/>
        <p:txBody>
          <a:bodyPr/>
          <a:lstStyle/>
          <a:p>
            <a:fld id="{D14E9653-E941-43F1-AAD4-97DDCA7ECE97}" type="slidenum">
              <a:rPr lang="zh-TW" altLang="en-US" smtClean="0"/>
              <a:t>79</a:t>
            </a:fld>
            <a:endParaRPr lang="zh-TW"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C379799-6B2A-4A27-8A8B-5FC6A724E4CB}"/>
                  </a:ext>
                </a:extLst>
              </p:cNvPr>
              <p:cNvSpPr/>
              <p:nvPr/>
            </p:nvSpPr>
            <p:spPr>
              <a:xfrm>
                <a:off x="1164757" y="1919602"/>
                <a:ext cx="4671086" cy="86132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𝑒𝑑𝑔𝑒</m:t>
                          </m:r>
                        </m:e>
                        <m:e>
                          <m:r>
                            <a:rPr lang="en-US" altLang="zh-TW" sz="2400" i="1">
                              <a:latin typeface="Cambria Math" panose="02040503050406030204" pitchFamily="18" charset="0"/>
                            </a:rPr>
                            <m:t>𝐺</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e>
                              <m:r>
                                <a:rPr lang="en-US" altLang="zh-TW" sz="2400" i="1">
                                  <a:latin typeface="Cambria Math" panose="02040503050406030204" pitchFamily="18" charset="0"/>
                                </a:rPr>
                                <m:t>𝑒𝑑𝑔𝑒</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𝑒𝑑𝑔𝑒</m:t>
                              </m:r>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d>
                        </m:den>
                      </m:f>
                    </m:oMath>
                  </m:oMathPara>
                </a14:m>
                <a:endParaRPr lang="zh-TW" altLang="en-US" sz="1600" dirty="0"/>
              </a:p>
            </p:txBody>
          </p:sp>
        </mc:Choice>
        <mc:Fallback xmlns="">
          <p:sp>
            <p:nvSpPr>
              <p:cNvPr id="4" name="矩形 3">
                <a:extLst>
                  <a:ext uri="{FF2B5EF4-FFF2-40B4-BE49-F238E27FC236}">
                    <a16:creationId xmlns:a16="http://schemas.microsoft.com/office/drawing/2014/main" id="{8C379799-6B2A-4A27-8A8B-5FC6A724E4CB}"/>
                  </a:ext>
                </a:extLst>
              </p:cNvPr>
              <p:cNvSpPr>
                <a:spLocks noRot="1" noChangeAspect="1" noMove="1" noResize="1" noEditPoints="1" noAdjustHandles="1" noChangeArrowheads="1" noChangeShapeType="1" noTextEdit="1"/>
              </p:cNvSpPr>
              <p:nvPr/>
            </p:nvSpPr>
            <p:spPr>
              <a:xfrm>
                <a:off x="1164757" y="1919602"/>
                <a:ext cx="4671086" cy="86132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3815FB0-B2BE-43D4-8B26-70394FA3B94A}"/>
                  </a:ext>
                </a:extLst>
              </p:cNvPr>
              <p:cNvSpPr/>
              <p:nvPr/>
            </p:nvSpPr>
            <p:spPr>
              <a:xfrm>
                <a:off x="1164757" y="2708920"/>
                <a:ext cx="6604111" cy="8613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𝑛𝑜𝑛𝑒𝑑𝑔𝑒</m:t>
                          </m:r>
                        </m:e>
                        <m:e>
                          <m:r>
                            <a:rPr lang="en-US" altLang="zh-TW" sz="2400" i="1">
                              <a:latin typeface="Cambria Math" panose="02040503050406030204" pitchFamily="18" charset="0"/>
                            </a:rPr>
                            <m:t>𝐺</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e>
                              <m:r>
                                <a:rPr lang="en-US" altLang="zh-TW" sz="2400" i="1">
                                  <a:latin typeface="Cambria Math" panose="02040503050406030204" pitchFamily="18" charset="0"/>
                                </a:rPr>
                                <m:t>𝑛𝑜𝑛𝑒𝑑𝑔𝑒</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𝑛𝑜𝑛𝑒𝑑𝑔𝑒</m:t>
                              </m:r>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d>
                        </m:den>
                      </m:f>
                    </m:oMath>
                  </m:oMathPara>
                </a14:m>
                <a:endParaRPr lang="zh-TW" altLang="en-US" dirty="0"/>
              </a:p>
            </p:txBody>
          </p:sp>
        </mc:Choice>
        <mc:Fallback xmlns="">
          <p:sp>
            <p:nvSpPr>
              <p:cNvPr id="11" name="矩形 10">
                <a:extLst>
                  <a:ext uri="{FF2B5EF4-FFF2-40B4-BE49-F238E27FC236}">
                    <a16:creationId xmlns:a16="http://schemas.microsoft.com/office/drawing/2014/main" id="{F3815FB0-B2BE-43D4-8B26-70394FA3B94A}"/>
                  </a:ext>
                </a:extLst>
              </p:cNvPr>
              <p:cNvSpPr>
                <a:spLocks noRot="1" noChangeAspect="1" noMove="1" noResize="1" noEditPoints="1" noAdjustHandles="1" noChangeArrowheads="1" noChangeShapeType="1" noTextEdit="1"/>
              </p:cNvSpPr>
              <p:nvPr/>
            </p:nvSpPr>
            <p:spPr>
              <a:xfrm>
                <a:off x="1164757" y="2708920"/>
                <a:ext cx="6604111" cy="86132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D471D2A-6557-436A-B37D-8D5A064C8517}"/>
                  </a:ext>
                </a:extLst>
              </p:cNvPr>
              <p:cNvSpPr/>
              <p:nvPr/>
            </p:nvSpPr>
            <p:spPr>
              <a:xfrm>
                <a:off x="1164757" y="3615407"/>
                <a:ext cx="5363700"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𝑒𝑑𝑔𝑒</m:t>
                          </m:r>
                        </m:e>
                        <m:e>
                          <m:r>
                            <a:rPr lang="en-US" altLang="zh-TW" sz="2400" i="1">
                              <a:latin typeface="Cambria Math" panose="02040503050406030204" pitchFamily="18" charset="0"/>
                            </a:rPr>
                            <m:t>𝐺</m:t>
                          </m:r>
                        </m:e>
                      </m:d>
                      <m:r>
                        <a:rPr lang="en-US" altLang="zh-TW" sz="2400" i="1">
                          <a:latin typeface="Cambria Math" panose="02040503050406030204" pitchFamily="18" charset="0"/>
                        </a:rPr>
                        <m:t>&gt;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𝑛𝑜𝑛𝑒𝑑𝑔𝑒</m:t>
                          </m:r>
                          <m:r>
                            <a:rPr lang="en-US" altLang="zh-TW" sz="2400" i="1">
                              <a:latin typeface="Cambria Math" panose="02040503050406030204" pitchFamily="18" charset="0"/>
                            </a:rPr>
                            <m:t>|</m:t>
                          </m:r>
                          <m:r>
                            <a:rPr lang="en-US" altLang="zh-TW" sz="2400" i="1">
                              <a:latin typeface="Cambria Math" panose="02040503050406030204" pitchFamily="18" charset="0"/>
                            </a:rPr>
                            <m:t>𝐺</m:t>
                          </m:r>
                        </m:e>
                      </m:d>
                    </m:oMath>
                  </m:oMathPara>
                </a14:m>
                <a:endParaRPr lang="zh-TW" altLang="en-US" sz="2400" dirty="0"/>
              </a:p>
            </p:txBody>
          </p:sp>
        </mc:Choice>
        <mc:Fallback xmlns="">
          <p:sp>
            <p:nvSpPr>
              <p:cNvPr id="12" name="矩形 11">
                <a:extLst>
                  <a:ext uri="{FF2B5EF4-FFF2-40B4-BE49-F238E27FC236}">
                    <a16:creationId xmlns:a16="http://schemas.microsoft.com/office/drawing/2014/main" id="{9D471D2A-6557-436A-B37D-8D5A064C8517}"/>
                  </a:ext>
                </a:extLst>
              </p:cNvPr>
              <p:cNvSpPr>
                <a:spLocks noRot="1" noChangeAspect="1" noMove="1" noResize="1" noEditPoints="1" noAdjustHandles="1" noChangeArrowheads="1" noChangeShapeType="1" noTextEdit="1"/>
              </p:cNvSpPr>
              <p:nvPr/>
            </p:nvSpPr>
            <p:spPr>
              <a:xfrm>
                <a:off x="1164757" y="3615407"/>
                <a:ext cx="5363700" cy="461665"/>
              </a:xfrm>
              <a:prstGeom prst="rect">
                <a:avLst/>
              </a:prstGeom>
              <a:blipFill>
                <a:blip r:embed="rId6"/>
                <a:stretch>
                  <a:fillRect l="-227" b="-19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0260232-6E3E-49F2-8FB1-74DCAA26A890}"/>
                  </a:ext>
                </a:extLst>
              </p:cNvPr>
              <p:cNvSpPr/>
              <p:nvPr/>
            </p:nvSpPr>
            <p:spPr>
              <a:xfrm>
                <a:off x="1164757" y="4823358"/>
                <a:ext cx="695629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e>
                          <m:r>
                            <a:rPr lang="en-US" altLang="zh-TW" sz="2400" i="1">
                              <a:latin typeface="Cambria Math" panose="02040503050406030204" pitchFamily="18" charset="0"/>
                            </a:rPr>
                            <m:t>𝑒𝑑𝑔𝑒</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𝑒𝑑𝑔𝑒</m:t>
                          </m:r>
                        </m:e>
                      </m:d>
                      <m:r>
                        <a:rPr lang="en-US" altLang="zh-TW" sz="2400" i="1">
                          <a:latin typeface="Cambria Math" panose="02040503050406030204" pitchFamily="18" charset="0"/>
                        </a:rPr>
                        <m:t>&gt;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e>
                        <m:e>
                          <m:r>
                            <a:rPr lang="en-US" altLang="zh-TW" sz="2400" i="1">
                              <a:latin typeface="Cambria Math" panose="02040503050406030204" pitchFamily="18" charset="0"/>
                            </a:rPr>
                            <m:t>𝑛𝑜𝑛𝑒𝑑𝑔𝑒</m:t>
                          </m:r>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𝑛𝑜𝑛𝑒𝑑𝑔𝑒</m:t>
                          </m:r>
                        </m:e>
                      </m:d>
                    </m:oMath>
                  </m:oMathPara>
                </a14:m>
                <a:endParaRPr lang="zh-TW" altLang="en-US" sz="2400" dirty="0"/>
              </a:p>
            </p:txBody>
          </p:sp>
        </mc:Choice>
        <mc:Fallback xmlns="">
          <p:sp>
            <p:nvSpPr>
              <p:cNvPr id="13" name="矩形 12">
                <a:extLst>
                  <a:ext uri="{FF2B5EF4-FFF2-40B4-BE49-F238E27FC236}">
                    <a16:creationId xmlns:a16="http://schemas.microsoft.com/office/drawing/2014/main" id="{A0260232-6E3E-49F2-8FB1-74DCAA26A890}"/>
                  </a:ext>
                </a:extLst>
              </p:cNvPr>
              <p:cNvSpPr>
                <a:spLocks noRot="1" noChangeAspect="1" noMove="1" noResize="1" noEditPoints="1" noAdjustHandles="1" noChangeArrowheads="1" noChangeShapeType="1" noTextEdit="1"/>
              </p:cNvSpPr>
              <p:nvPr/>
            </p:nvSpPr>
            <p:spPr>
              <a:xfrm>
                <a:off x="1164757" y="4823358"/>
                <a:ext cx="6956293" cy="461665"/>
              </a:xfrm>
              <a:prstGeom prst="rect">
                <a:avLst/>
              </a:prstGeom>
              <a:blipFill>
                <a:blip r:embed="rId7"/>
                <a:stretch>
                  <a:fillRect l="-175" b="-1973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8888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8.7 Bayesian Approach to Gradient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Infer </a:t>
                </a:r>
                <a14:m>
                  <m:oMath xmlns:m="http://schemas.openxmlformats.org/officeDocument/2006/math">
                    <m:r>
                      <m:rPr>
                        <m:sty m:val="p"/>
                      </m:rPr>
                      <a:rPr lang="en-US" altLang="zh-TW" b="0" i="0" smtClean="0">
                        <a:latin typeface="Cambria Math" panose="02040503050406030204" pitchFamily="18" charset="0"/>
                      </a:rPr>
                      <m:t>P</m:t>
                    </m:r>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G</m:t>
                        </m:r>
                      </m:e>
                      <m:e>
                        <m:r>
                          <m:rPr>
                            <m:sty m:val="p"/>
                          </m:rPr>
                          <a:rPr lang="en-US" altLang="zh-TW" b="0" i="0" smtClean="0">
                            <a:latin typeface="Cambria Math" panose="02040503050406030204" pitchFamily="18" charset="0"/>
                          </a:rPr>
                          <m:t>edge</m:t>
                        </m:r>
                      </m:e>
                    </m:d>
                  </m:oMath>
                </a14:m>
                <a:r>
                  <a:rPr lang="zh-TW" altLang="en-US" dirty="0"/>
                  <a:t> </a:t>
                </a:r>
                <a:r>
                  <a:rPr lang="en-US" altLang="zh-TW" dirty="0"/>
                  <a:t>from </a:t>
                </a:r>
                <a14:m>
                  <m:oMath xmlns:m="http://schemas.openxmlformats.org/officeDocument/2006/math">
                    <m:r>
                      <m:rPr>
                        <m:sty m:val="p"/>
                      </m:rPr>
                      <a:rPr lang="en-US" altLang="zh-TW" b="0" i="0" smtClean="0">
                        <a:latin typeface="Cambria Math" panose="02040503050406030204" pitchFamily="18" charset="0"/>
                      </a:rPr>
                      <m:t>P</m:t>
                    </m:r>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G</m:t>
                    </m:r>
                    <m:r>
                      <a:rPr lang="en-US" altLang="zh-TW" b="0" i="0" smtClean="0">
                        <a:latin typeface="Cambria Math" panose="02040503050406030204" pitchFamily="18" charset="0"/>
                      </a:rPr>
                      <m:t>)</m:t>
                    </m:r>
                  </m:oMath>
                </a14:m>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741" t="-179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2267" y="5126569"/>
                <a:ext cx="8333491" cy="1384995"/>
              </a:xfrm>
              <a:prstGeom prst="rect">
                <a:avLst/>
              </a:prstGeom>
              <a:noFill/>
            </p:spPr>
            <p:txBody>
              <a:bodyPr wrap="square" rtlCol="0">
                <a:spAutoFit/>
              </a:bodyPr>
              <a:lstStyle/>
              <a:p>
                <a14:m>
                  <m:oMath xmlns:m="http://schemas.openxmlformats.org/officeDocument/2006/math">
                    <m:r>
                      <m:rPr>
                        <m:sty m:val="p"/>
                      </m:rPr>
                      <a:rPr lang="en-US" altLang="zh-TW" sz="2800">
                        <a:latin typeface="Cambria Math" panose="02040503050406030204" pitchFamily="18" charset="0"/>
                      </a:rPr>
                      <m:t>P</m:t>
                    </m:r>
                    <m:d>
                      <m:dPr>
                        <m:ctrlPr>
                          <a:rPr lang="en-US" altLang="zh-TW" sz="2800" i="1">
                            <a:latin typeface="Cambria Math" panose="02040503050406030204" pitchFamily="18" charset="0"/>
                          </a:rPr>
                        </m:ctrlPr>
                      </m:dPr>
                      <m:e>
                        <m:r>
                          <m:rPr>
                            <m:sty m:val="p"/>
                          </m:rPr>
                          <a:rPr lang="en-US" altLang="zh-TW" sz="2800">
                            <a:latin typeface="Cambria Math" panose="02040503050406030204" pitchFamily="18" charset="0"/>
                          </a:rPr>
                          <m:t>nonedge</m:t>
                        </m:r>
                      </m:e>
                    </m:d>
                  </m:oMath>
                </a14:m>
                <a:r>
                  <a:rPr lang="en-US" altLang="zh-TW" sz="2800" dirty="0"/>
                  <a:t> is a user-specified prior probability of </a:t>
                </a:r>
                <a:r>
                  <a:rPr lang="en-US" altLang="zh-TW" sz="2800" dirty="0" err="1"/>
                  <a:t>nonedge</a:t>
                </a:r>
                <a:r>
                  <a:rPr lang="en-US" altLang="zh-TW" sz="2800" dirty="0"/>
                  <a:t>, 0.9 to 0.95 are reasonable.</a:t>
                </a:r>
              </a:p>
              <a:p>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632267" y="5126569"/>
                <a:ext cx="8333491" cy="1384995"/>
              </a:xfrm>
              <a:prstGeom prst="rect">
                <a:avLst/>
              </a:prstGeom>
              <a:blipFill rotWithShape="0">
                <a:blip r:embed="rId5"/>
                <a:stretch>
                  <a:fillRect l="-1536" t="-4846"/>
                </a:stretch>
              </a:blipFill>
            </p:spPr>
            <p:txBody>
              <a:bodyPr/>
              <a:lstStyle/>
              <a:p>
                <a:r>
                  <a:rPr lang="en-US">
                    <a:noFill/>
                  </a:rPr>
                  <a:t> </a:t>
                </a:r>
              </a:p>
            </p:txBody>
          </p:sp>
        </mc:Fallback>
      </mc:AlternateContent>
      <p:sp>
        <p:nvSpPr>
          <p:cNvPr id="7" name="頁尾版面配置區 6">
            <a:extLst>
              <a:ext uri="{FF2B5EF4-FFF2-40B4-BE49-F238E27FC236}">
                <a16:creationId xmlns:a16="http://schemas.microsoft.com/office/drawing/2014/main" id="{BB95F3E5-D569-404D-BDD0-0F49E7DC8BAC}"/>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8" name="投影片編號版面配置區 7">
            <a:extLst>
              <a:ext uri="{FF2B5EF4-FFF2-40B4-BE49-F238E27FC236}">
                <a16:creationId xmlns:a16="http://schemas.microsoft.com/office/drawing/2014/main" id="{5D3C40E7-5691-4855-BB6F-AF8E2DDC3268}"/>
              </a:ext>
            </a:extLst>
          </p:cNvPr>
          <p:cNvSpPr>
            <a:spLocks noGrp="1"/>
          </p:cNvSpPr>
          <p:nvPr>
            <p:ph type="sldNum" sz="quarter" idx="4"/>
          </p:nvPr>
        </p:nvSpPr>
        <p:spPr/>
        <p:txBody>
          <a:bodyPr/>
          <a:lstStyle/>
          <a:p>
            <a:fld id="{D14E9653-E941-43F1-AAD4-97DDCA7ECE97}" type="slidenum">
              <a:rPr lang="zh-TW" altLang="en-US" smtClean="0"/>
              <a:t>80</a:t>
            </a:fld>
            <a:endParaRPr lang="zh-TW" altLang="en-US"/>
          </a:p>
        </p:txBody>
      </p:sp>
      <mc:AlternateContent xmlns:mc="http://schemas.openxmlformats.org/markup-compatibility/2006" xmlns:a14="http://schemas.microsoft.com/office/drawing/2010/main">
        <mc:Choice Requires="a14">
          <p:sp>
            <p:nvSpPr>
              <p:cNvPr id="10" name="內容版面配置區 2">
                <a:extLst>
                  <a:ext uri="{FF2B5EF4-FFF2-40B4-BE49-F238E27FC236}">
                    <a16:creationId xmlns:a16="http://schemas.microsoft.com/office/drawing/2014/main" id="{CA8DD17E-B067-409C-9D8F-E3FC8AC6990C}"/>
                  </a:ext>
                </a:extLst>
              </p:cNvPr>
              <p:cNvSpPr txBox="1">
                <a:spLocks/>
              </p:cNvSpPr>
              <p:nvPr/>
            </p:nvSpPr>
            <p:spPr bwMode="auto">
              <a:xfrm>
                <a:off x="56169" y="2324920"/>
                <a:ext cx="9031661" cy="27363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marL="0" indent="0">
                  <a:buFont typeface="Wingdings" panose="05000000000000000000" pitchFamily="2" charset="2"/>
                  <a:buNone/>
                </a:pPr>
                <a:endParaRPr lang="en-US" altLang="zh-TW" sz="2800" kern="0" dirty="0"/>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d>
                      <m:r>
                        <a:rPr lang="en-US" altLang="zh-TW" sz="2800" kern="0" smtClean="0">
                          <a:latin typeface="Cambria Math" panose="02040503050406030204" pitchFamily="18" charset="0"/>
                        </a:rPr>
                        <m:t>=</m:t>
                      </m:r>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𝑒𝑑𝑔𝑒</m:t>
                          </m:r>
                        </m:e>
                      </m:d>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𝑒𝑑𝑔𝑒</m:t>
                          </m:r>
                        </m:e>
                      </m:d>
                      <m:r>
                        <a:rPr lang="en-US" altLang="zh-TW" sz="2800" kern="0" smtClean="0">
                          <a:latin typeface="Cambria Math" panose="02040503050406030204" pitchFamily="18" charset="0"/>
                        </a:rPr>
                        <m:t>+</m:t>
                      </m:r>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𝑛𝑜𝑛𝑒𝑑𝑔𝑒</m:t>
                          </m:r>
                        </m:e>
                      </m:d>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𝑛𝑜𝑛𝑒𝑑𝑔𝑒</m:t>
                          </m:r>
                        </m:e>
                      </m:d>
                    </m:oMath>
                  </m:oMathPara>
                </a14:m>
                <a:endParaRPr lang="en-US" altLang="zh-TW" sz="2800" kern="0" dirty="0"/>
              </a:p>
              <a:p>
                <a:pPr marL="0" indent="0">
                  <a:buFont typeface="Wingdings" panose="05000000000000000000" pitchFamily="2" charset="2"/>
                  <a:buNone/>
                </a:pPr>
                <a:endParaRPr lang="en-US" altLang="zh-TW" sz="1100" kern="0" dirty="0"/>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𝑒𝑑𝑔𝑒</m:t>
                          </m:r>
                        </m:e>
                      </m:d>
                      <m:r>
                        <a:rPr lang="en-US" altLang="zh-TW" sz="2800" i="1" kern="0">
                          <a:latin typeface="Cambria Math" panose="02040503050406030204" pitchFamily="18" charset="0"/>
                        </a:rPr>
                        <m:t>=</m:t>
                      </m:r>
                      <m:f>
                        <m:fPr>
                          <m:ctrlPr>
                            <a:rPr lang="en-US" altLang="zh-TW" sz="2800" i="1" kern="0" smtClean="0">
                              <a:latin typeface="Cambria Math" panose="02040503050406030204" pitchFamily="18" charset="0"/>
                            </a:rPr>
                          </m:ctrlPr>
                        </m:fPr>
                        <m:num>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d>
                          <m:r>
                            <a:rPr lang="en-US" altLang="zh-TW" sz="2800" i="1" kern="0" smtClean="0">
                              <a:latin typeface="Cambria Math" panose="02040503050406030204" pitchFamily="18" charset="0"/>
                            </a:rPr>
                            <m:t>−</m:t>
                          </m:r>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𝑛𝑜𝑛𝑒𝑑𝑔𝑒</m:t>
                              </m:r>
                            </m:e>
                          </m:d>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𝑛𝑜𝑛𝑒𝑑𝑔𝑒</m:t>
                              </m:r>
                            </m:e>
                          </m:d>
                        </m:num>
                        <m:den>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𝑒𝑑𝑔𝑒</m:t>
                              </m:r>
                            </m:e>
                          </m:d>
                        </m:den>
                      </m:f>
                    </m:oMath>
                  </m:oMathPara>
                </a14:m>
                <a:endParaRPr lang="en-US" altLang="zh-TW" sz="2800" kern="0" dirty="0"/>
              </a:p>
              <a:p>
                <a:pPr marL="0" indent="0">
                  <a:buFont typeface="Wingdings" panose="05000000000000000000" pitchFamily="2" charset="2"/>
                  <a:buNone/>
                </a:pPr>
                <a:endParaRPr lang="en-US" altLang="zh-TW" sz="1100" kern="0" dirty="0"/>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𝑒𝑑𝑔𝑒</m:t>
                          </m:r>
                        </m:e>
                      </m:d>
                      <m:r>
                        <a:rPr lang="en-US" altLang="zh-TW" sz="2800" kern="0" smtClean="0">
                          <a:latin typeface="Cambria Math" panose="02040503050406030204" pitchFamily="18" charset="0"/>
                        </a:rPr>
                        <m:t>=</m:t>
                      </m:r>
                      <m:f>
                        <m:fPr>
                          <m:ctrlPr>
                            <a:rPr lang="en-US" altLang="zh-TW" sz="2800" i="1" kern="0">
                              <a:latin typeface="Cambria Math" panose="02040503050406030204" pitchFamily="18" charset="0"/>
                            </a:rPr>
                          </m:ctrlPr>
                        </m:fPr>
                        <m:num>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d>
                          <m:r>
                            <a:rPr lang="en-US" altLang="zh-TW" sz="2800" i="1" kern="0">
                              <a:latin typeface="Cambria Math" panose="02040503050406030204" pitchFamily="18" charset="0"/>
                            </a:rPr>
                            <m:t>−</m:t>
                          </m:r>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𝐺</m:t>
                              </m:r>
                            </m:e>
                            <m:e>
                              <m:r>
                                <a:rPr lang="en-US" altLang="zh-TW" sz="2800" i="1" kern="0">
                                  <a:latin typeface="Cambria Math" panose="02040503050406030204" pitchFamily="18" charset="0"/>
                                </a:rPr>
                                <m:t>𝑛𝑜𝑛𝑒𝑑𝑔𝑒</m:t>
                              </m:r>
                            </m:e>
                          </m:d>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a:latin typeface="Cambria Math" panose="02040503050406030204" pitchFamily="18" charset="0"/>
                                </a:rPr>
                                <m:t>𝑛𝑜𝑛𝑒𝑑𝑔𝑒</m:t>
                              </m:r>
                            </m:e>
                          </m:d>
                        </m:num>
                        <m:den>
                          <m:r>
                            <a:rPr lang="en-US" altLang="zh-TW" sz="2800" i="1" kern="0" smtClean="0">
                              <a:latin typeface="Cambria Math" panose="02040503050406030204" pitchFamily="18" charset="0"/>
                            </a:rPr>
                            <m:t>1−</m:t>
                          </m:r>
                          <m:r>
                            <a:rPr lang="en-US" altLang="zh-TW" sz="2800" i="1" kern="0">
                              <a:latin typeface="Cambria Math" panose="02040503050406030204" pitchFamily="18" charset="0"/>
                            </a:rPr>
                            <m:t>𝑃</m:t>
                          </m:r>
                          <m:d>
                            <m:dPr>
                              <m:ctrlPr>
                                <a:rPr lang="en-US" altLang="zh-TW" sz="2800" i="1" kern="0">
                                  <a:latin typeface="Cambria Math" panose="02040503050406030204" pitchFamily="18" charset="0"/>
                                </a:rPr>
                              </m:ctrlPr>
                            </m:dPr>
                            <m:e>
                              <m:r>
                                <a:rPr lang="en-US" altLang="zh-TW" sz="2800" i="1" kern="0" smtClean="0">
                                  <a:latin typeface="Cambria Math" panose="02040503050406030204" pitchFamily="18" charset="0"/>
                                </a:rPr>
                                <m:t>𝑛𝑜𝑛</m:t>
                              </m:r>
                              <m:r>
                                <a:rPr lang="en-US" altLang="zh-TW" sz="2800" i="1" kern="0">
                                  <a:latin typeface="Cambria Math" panose="02040503050406030204" pitchFamily="18" charset="0"/>
                                </a:rPr>
                                <m:t>𝑒𝑑𝑔𝑒</m:t>
                              </m:r>
                            </m:e>
                          </m:d>
                        </m:den>
                      </m:f>
                    </m:oMath>
                  </m:oMathPara>
                </a14:m>
                <a:endParaRPr lang="zh-TW" altLang="en-US" sz="2400" kern="0" dirty="0"/>
              </a:p>
            </p:txBody>
          </p:sp>
        </mc:Choice>
        <mc:Fallback xmlns="">
          <p:sp>
            <p:nvSpPr>
              <p:cNvPr id="10" name="內容版面配置區 2">
                <a:extLst>
                  <a:ext uri="{FF2B5EF4-FFF2-40B4-BE49-F238E27FC236}">
                    <a16:creationId xmlns:a16="http://schemas.microsoft.com/office/drawing/2014/main" id="{CA8DD17E-B067-409C-9D8F-E3FC8AC6990C}"/>
                  </a:ext>
                </a:extLst>
              </p:cNvPr>
              <p:cNvSpPr txBox="1">
                <a:spLocks noRot="1" noChangeAspect="1" noMove="1" noResize="1" noEditPoints="1" noAdjustHandles="1" noChangeArrowheads="1" noChangeShapeType="1" noTextEdit="1"/>
              </p:cNvSpPr>
              <p:nvPr/>
            </p:nvSpPr>
            <p:spPr bwMode="auto">
              <a:xfrm>
                <a:off x="56169" y="2324920"/>
                <a:ext cx="9031661" cy="2736304"/>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2909208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8.7 Bayesian Approach to Gradient Edge Detection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57200" y="1858962"/>
                <a:ext cx="8229600" cy="4411663"/>
              </a:xfrm>
            </p:spPr>
            <p:txBody>
              <a:bodyPr/>
              <a:lstStyle/>
              <a:p>
                <a:r>
                  <a:rPr lang="en-US" altLang="zh-TW" sz="3200" dirty="0"/>
                  <a:t>The threshold t for G is determined as that value t for which</a:t>
                </a:r>
              </a:p>
              <a:p>
                <a:endParaRPr lang="en-US" altLang="zh-TW" sz="1600" dirty="0"/>
              </a:p>
              <a:p>
                <a:pPr marL="0" indent="0">
                  <a:buNone/>
                </a:pPr>
                <a14:m>
                  <m:oMathPara xmlns:m="http://schemas.openxmlformats.org/officeDocument/2006/math">
                    <m:oMathParaPr>
                      <m:jc m:val="center"/>
                    </m:oMathParaPr>
                    <m:oMath xmlns:m="http://schemas.openxmlformats.org/officeDocument/2006/math">
                      <m:r>
                        <m:rPr>
                          <m:sty m:val="p"/>
                        </m:rPr>
                        <a:rPr lang="en-US" altLang="zh-TW" sz="3200" b="0" i="0" smtClean="0">
                          <a:latin typeface="Cambria Math" panose="02040503050406030204" pitchFamily="18" charset="0"/>
                        </a:rPr>
                        <m:t>P</m:t>
                      </m:r>
                      <m:d>
                        <m:dPr>
                          <m:ctrlPr>
                            <a:rPr lang="en-US" altLang="zh-TW" sz="3200" b="0" i="1" smtClean="0">
                              <a:latin typeface="Cambria Math" panose="02040503050406030204" pitchFamily="18" charset="0"/>
                            </a:rPr>
                          </m:ctrlPr>
                        </m:dPr>
                        <m:e>
                          <m:r>
                            <m:rPr>
                              <m:sty m:val="p"/>
                            </m:rPr>
                            <a:rPr lang="en-US" altLang="zh-TW" sz="3200" b="0" i="0" smtClean="0">
                              <a:latin typeface="Cambria Math" panose="02040503050406030204" pitchFamily="18" charset="0"/>
                            </a:rPr>
                            <m:t>t</m:t>
                          </m:r>
                        </m:e>
                        <m:e>
                          <m:r>
                            <m:rPr>
                              <m:sty m:val="p"/>
                            </m:rPr>
                            <a:rPr lang="en-US" altLang="zh-TW" sz="3200" b="0" i="0" smtClean="0">
                              <a:latin typeface="Cambria Math" panose="02040503050406030204" pitchFamily="18" charset="0"/>
                            </a:rPr>
                            <m:t>edge</m:t>
                          </m:r>
                        </m:e>
                      </m:d>
                      <m:r>
                        <m:rPr>
                          <m:sty m:val="p"/>
                        </m:rPr>
                        <a:rPr lang="en-US" altLang="zh-TW" sz="3200" b="0" i="0" smtClean="0">
                          <a:latin typeface="Cambria Math" panose="02040503050406030204" pitchFamily="18" charset="0"/>
                        </a:rPr>
                        <m:t>P</m:t>
                      </m:r>
                      <m:d>
                        <m:dPr>
                          <m:ctrlPr>
                            <a:rPr lang="en-US" altLang="zh-TW" sz="3200" b="0" i="1" smtClean="0">
                              <a:latin typeface="Cambria Math" panose="02040503050406030204" pitchFamily="18" charset="0"/>
                            </a:rPr>
                          </m:ctrlPr>
                        </m:dPr>
                        <m:e>
                          <m:r>
                            <m:rPr>
                              <m:sty m:val="p"/>
                            </m:rPr>
                            <a:rPr lang="en-US" altLang="zh-TW" sz="3200" b="0" i="0" smtClean="0">
                              <a:latin typeface="Cambria Math" panose="02040503050406030204" pitchFamily="18" charset="0"/>
                            </a:rPr>
                            <m:t>edge</m:t>
                          </m:r>
                        </m:e>
                      </m:d>
                      <m:r>
                        <a:rPr lang="en-US" altLang="zh-TW" sz="3200" b="0" i="0" smtClean="0">
                          <a:latin typeface="Cambria Math" panose="02040503050406030204" pitchFamily="18" charset="0"/>
                        </a:rPr>
                        <m:t>=</m:t>
                      </m:r>
                      <m:r>
                        <m:rPr>
                          <m:sty m:val="p"/>
                        </m:rPr>
                        <a:rPr lang="en-US" altLang="zh-TW" sz="3200" i="0">
                          <a:latin typeface="Cambria Math" panose="02040503050406030204" pitchFamily="18" charset="0"/>
                        </a:rPr>
                        <m:t>P</m:t>
                      </m:r>
                      <m:d>
                        <m:dPr>
                          <m:ctrlPr>
                            <a:rPr lang="en-US" altLang="zh-TW" sz="3200" i="1">
                              <a:latin typeface="Cambria Math" panose="02040503050406030204" pitchFamily="18" charset="0"/>
                            </a:rPr>
                          </m:ctrlPr>
                        </m:dPr>
                        <m:e>
                          <m:r>
                            <m:rPr>
                              <m:sty m:val="p"/>
                            </m:rPr>
                            <a:rPr lang="en-US" altLang="zh-TW" sz="3200" i="0">
                              <a:latin typeface="Cambria Math" panose="02040503050406030204" pitchFamily="18" charset="0"/>
                            </a:rPr>
                            <m:t>t</m:t>
                          </m:r>
                        </m:e>
                        <m:e>
                          <m:r>
                            <m:rPr>
                              <m:sty m:val="p"/>
                            </m:rPr>
                            <a:rPr lang="en-US" altLang="zh-TW" sz="3200" b="0" i="0" smtClean="0">
                              <a:latin typeface="Cambria Math" panose="02040503050406030204" pitchFamily="18" charset="0"/>
                            </a:rPr>
                            <m:t>non</m:t>
                          </m:r>
                          <m:r>
                            <m:rPr>
                              <m:sty m:val="p"/>
                            </m:rPr>
                            <a:rPr lang="en-US" altLang="zh-TW" sz="3200" i="0">
                              <a:latin typeface="Cambria Math" panose="02040503050406030204" pitchFamily="18" charset="0"/>
                            </a:rPr>
                            <m:t>edge</m:t>
                          </m:r>
                        </m:e>
                      </m:d>
                      <m:r>
                        <m:rPr>
                          <m:sty m:val="p"/>
                        </m:rPr>
                        <a:rPr lang="en-US" altLang="zh-TW" sz="3200" i="0">
                          <a:latin typeface="Cambria Math" panose="02040503050406030204" pitchFamily="18" charset="0"/>
                        </a:rPr>
                        <m:t>P</m:t>
                      </m:r>
                      <m:d>
                        <m:dPr>
                          <m:ctrlPr>
                            <a:rPr lang="en-US" altLang="zh-TW" sz="3200" i="1">
                              <a:latin typeface="Cambria Math" panose="02040503050406030204" pitchFamily="18" charset="0"/>
                            </a:rPr>
                          </m:ctrlPr>
                        </m:dPr>
                        <m:e>
                          <m:r>
                            <m:rPr>
                              <m:sty m:val="p"/>
                            </m:rPr>
                            <a:rPr lang="en-US" altLang="zh-TW" sz="3200" b="0" i="0" smtClean="0">
                              <a:latin typeface="Cambria Math" panose="02040503050406030204" pitchFamily="18" charset="0"/>
                            </a:rPr>
                            <m:t>non</m:t>
                          </m:r>
                          <m:r>
                            <m:rPr>
                              <m:sty m:val="p"/>
                            </m:rPr>
                            <a:rPr lang="en-US" altLang="zh-TW" sz="3200" i="0">
                              <a:latin typeface="Cambria Math" panose="02040503050406030204" pitchFamily="18" charset="0"/>
                            </a:rPr>
                            <m:t>edge</m:t>
                          </m:r>
                        </m:e>
                      </m:d>
                    </m:oMath>
                  </m:oMathPara>
                </a14:m>
                <a:endParaRPr lang="en-US" altLang="zh-TW" sz="3200" dirty="0"/>
              </a:p>
              <a:p>
                <a:pPr marL="0" indent="0">
                  <a:buNone/>
                </a:pPr>
                <a:endParaRPr lang="en-US" altLang="zh-TW" sz="1200" dirty="0"/>
              </a:p>
              <a:p>
                <a:r>
                  <a:rPr lang="en-US" altLang="zh-TW" sz="3200" dirty="0"/>
                  <a:t>Implies that the threshold t must satisfy that</a:t>
                </a:r>
                <a:r>
                  <a:rPr lang="zh-TW" altLang="en-US" sz="3200" dirty="0"/>
                  <a:t> </a:t>
                </a:r>
                <a:endParaRPr lang="en-US" altLang="zh-TW" sz="3200" dirty="0">
                  <a:latin typeface="Cambria Math" panose="02040503050406030204" pitchFamily="18" charset="0"/>
                </a:endParaRPr>
              </a:p>
              <a:p>
                <a:pPr marL="0" indent="0">
                  <a:buNone/>
                </a:pPr>
                <a:endParaRPr lang="en-US" altLang="zh-TW" sz="1000" dirty="0">
                  <a:latin typeface="Cambria Math" panose="02040503050406030204" pitchFamily="18" charset="0"/>
                </a:endParaRPr>
              </a:p>
              <a:p>
                <a:pPr marL="0" indent="0" algn="ctr">
                  <a:buNone/>
                </a:pPr>
                <a:r>
                  <a:rPr lang="zh-TW" altLang="en-US" sz="3200" b="0" dirty="0"/>
                  <a:t> </a:t>
                </a:r>
                <a14:m>
                  <m:oMath xmlns:m="http://schemas.openxmlformats.org/officeDocument/2006/math">
                    <m:r>
                      <m:rPr>
                        <m:sty m:val="p"/>
                      </m:rPr>
                      <a:rPr lang="en-US" altLang="zh-TW" sz="3200" b="0" i="0" smtClean="0">
                        <a:latin typeface="Cambria Math" panose="02040503050406030204" pitchFamily="18" charset="0"/>
                      </a:rPr>
                      <m:t>P</m:t>
                    </m:r>
                    <m:d>
                      <m:dPr>
                        <m:ctrlPr>
                          <a:rPr lang="en-US" altLang="zh-TW" sz="3200" b="0" i="1" smtClean="0">
                            <a:latin typeface="Cambria Math" panose="02040503050406030204" pitchFamily="18" charset="0"/>
                          </a:rPr>
                        </m:ctrlPr>
                      </m:dPr>
                      <m:e>
                        <m:r>
                          <m:rPr>
                            <m:sty m:val="p"/>
                          </m:rPr>
                          <a:rPr lang="en-US" altLang="zh-TW" sz="3200" b="0" i="0" smtClean="0">
                            <a:latin typeface="Cambria Math" panose="02040503050406030204" pitchFamily="18" charset="0"/>
                          </a:rPr>
                          <m:t>t</m:t>
                        </m:r>
                      </m:e>
                    </m:d>
                    <m:r>
                      <a:rPr lang="en-US" altLang="zh-TW" sz="3200" b="0" i="0" smtClean="0">
                        <a:latin typeface="Cambria Math" panose="02040503050406030204" pitchFamily="18" charset="0"/>
                      </a:rPr>
                      <m:t>=2</m:t>
                    </m:r>
                    <m:r>
                      <m:rPr>
                        <m:sty m:val="p"/>
                      </m:rPr>
                      <a:rPr lang="en-US" altLang="zh-TW" sz="3200">
                        <a:latin typeface="Cambria Math" panose="02040503050406030204" pitchFamily="18" charset="0"/>
                      </a:rPr>
                      <m:t>P</m:t>
                    </m:r>
                    <m:d>
                      <m:dPr>
                        <m:ctrlPr>
                          <a:rPr lang="en-US" altLang="zh-TW" sz="3200" i="1">
                            <a:latin typeface="Cambria Math" panose="02040503050406030204" pitchFamily="18" charset="0"/>
                          </a:rPr>
                        </m:ctrlPr>
                      </m:dPr>
                      <m:e>
                        <m:r>
                          <m:rPr>
                            <m:sty m:val="p"/>
                          </m:rPr>
                          <a:rPr lang="en-US" altLang="zh-TW" sz="3200">
                            <a:latin typeface="Cambria Math" panose="02040503050406030204" pitchFamily="18" charset="0"/>
                          </a:rPr>
                          <m:t>t</m:t>
                        </m:r>
                      </m:e>
                      <m:e>
                        <m:r>
                          <m:rPr>
                            <m:sty m:val="p"/>
                          </m:rPr>
                          <a:rPr lang="en-US" altLang="zh-TW" sz="3200">
                            <a:latin typeface="Cambria Math" panose="02040503050406030204" pitchFamily="18" charset="0"/>
                          </a:rPr>
                          <m:t>nonedge</m:t>
                        </m:r>
                      </m:e>
                    </m:d>
                    <m:r>
                      <m:rPr>
                        <m:sty m:val="p"/>
                      </m:rPr>
                      <a:rPr lang="en-US" altLang="zh-TW" sz="3200">
                        <a:latin typeface="Cambria Math" panose="02040503050406030204" pitchFamily="18" charset="0"/>
                      </a:rPr>
                      <m:t>P</m:t>
                    </m:r>
                    <m:d>
                      <m:dPr>
                        <m:ctrlPr>
                          <a:rPr lang="en-US" altLang="zh-TW" sz="3200" i="1">
                            <a:latin typeface="Cambria Math" panose="02040503050406030204" pitchFamily="18" charset="0"/>
                          </a:rPr>
                        </m:ctrlPr>
                      </m:dPr>
                      <m:e>
                        <m:r>
                          <m:rPr>
                            <m:sty m:val="p"/>
                          </m:rPr>
                          <a:rPr lang="en-US" altLang="zh-TW" sz="3200">
                            <a:latin typeface="Cambria Math" panose="02040503050406030204" pitchFamily="18" charset="0"/>
                          </a:rPr>
                          <m:t>nonedge</m:t>
                        </m:r>
                      </m:e>
                    </m:d>
                  </m:oMath>
                </a14:m>
                <a:endParaRPr lang="en-US" altLang="zh-TW" dirty="0"/>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57200" y="1858962"/>
                <a:ext cx="8229600" cy="4411663"/>
              </a:xfrm>
              <a:blipFill>
                <a:blip r:embed="rId3"/>
                <a:stretch>
                  <a:fillRect l="-815" t="-1796" r="-1926"/>
                </a:stretch>
              </a:blipFill>
            </p:spPr>
            <p:txBody>
              <a:bodyPr/>
              <a:lstStyle/>
              <a:p>
                <a:r>
                  <a:rPr lang="zh-TW" altLang="en-US">
                    <a:noFill/>
                  </a:rPr>
                  <a:t> </a:t>
                </a:r>
              </a:p>
            </p:txBody>
          </p:sp>
        </mc:Fallback>
      </mc:AlternateContent>
      <p:sp>
        <p:nvSpPr>
          <p:cNvPr id="6" name="頁尾版面配置區 5">
            <a:extLst>
              <a:ext uri="{FF2B5EF4-FFF2-40B4-BE49-F238E27FC236}">
                <a16:creationId xmlns:a16="http://schemas.microsoft.com/office/drawing/2014/main" id="{15D032DC-B776-4A57-859E-70C5CA24F76E}"/>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7" name="投影片編號版面配置區 6">
            <a:extLst>
              <a:ext uri="{FF2B5EF4-FFF2-40B4-BE49-F238E27FC236}">
                <a16:creationId xmlns:a16="http://schemas.microsoft.com/office/drawing/2014/main" id="{5985EECE-F740-4FBA-8E30-53DD5C7561BB}"/>
              </a:ext>
            </a:extLst>
          </p:cNvPr>
          <p:cNvSpPr>
            <a:spLocks noGrp="1"/>
          </p:cNvSpPr>
          <p:nvPr>
            <p:ph type="sldNum" sz="quarter" idx="4"/>
          </p:nvPr>
        </p:nvSpPr>
        <p:spPr/>
        <p:txBody>
          <a:bodyPr/>
          <a:lstStyle/>
          <a:p>
            <a:fld id="{D14E9653-E941-43F1-AAD4-97DDCA7ECE97}" type="slidenum">
              <a:rPr lang="zh-TW" altLang="en-US" smtClean="0"/>
              <a:t>81</a:t>
            </a:fld>
            <a:endParaRPr lang="zh-TW" altLang="en-US"/>
          </a:p>
        </p:txBody>
      </p:sp>
    </p:spTree>
    <p:extLst>
      <p:ext uri="{BB962C8B-B14F-4D97-AF65-F5344CB8AC3E}">
        <p14:creationId xmlns:p14="http://schemas.microsoft.com/office/powerpoint/2010/main" val="2599448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628650" y="1825625"/>
            <a:ext cx="8394580" cy="4351338"/>
          </a:xfrm>
        </p:spPr>
        <p:txBody>
          <a:bodyPr vert="horz" wrap="square" lIns="91440" tIns="45720" rIns="91440" bIns="45720" numCol="1" anchor="t" anchorCtr="0" compatLnSpc="1">
            <a:prstTxWarp prst="textNoShape">
              <a:avLst/>
            </a:prstTxWarp>
            <a:noAutofit/>
          </a:bodyPr>
          <a:lstStyle/>
          <a:p>
            <a:pPr>
              <a:lnSpc>
                <a:spcPct val="90000"/>
              </a:lnSpc>
            </a:pPr>
            <a:r>
              <a:rPr lang="en-US" sz="2000">
                <a:solidFill>
                  <a:schemeClr val="tx1">
                    <a:lumMod val="50000"/>
                    <a:lumOff val="50000"/>
                  </a:schemeClr>
                </a:solidFill>
                <a:latin typeface="Calibri"/>
                <a:cs typeface="Calibri"/>
              </a:rPr>
              <a:t>8.1 Introduction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8.2</a:t>
            </a:r>
            <a:r>
              <a:rPr lang="zh-TW" altLang="en-US" sz="2000" dirty="0">
                <a:solidFill>
                  <a:schemeClr val="tx1">
                    <a:lumMod val="50000"/>
                    <a:lumOff val="50000"/>
                  </a:schemeClr>
                </a:solidFill>
                <a:latin typeface="Calibri"/>
                <a:cs typeface="Calibri"/>
              </a:rPr>
              <a:t> </a:t>
            </a:r>
            <a:r>
              <a:rPr lang="en-US" sz="2000">
                <a:solidFill>
                  <a:schemeClr val="tx1">
                    <a:lumMod val="50000"/>
                    <a:lumOff val="50000"/>
                  </a:schemeClr>
                </a:solidFill>
                <a:latin typeface="Calibri"/>
                <a:cs typeface="Calibri"/>
              </a:rPr>
              <a:t>Relative Maxima</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8.3 Sloped Facet Parameter and Error Estimation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8.4 Facet-Based Peak Noise Removal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8.5 Iterated Facet Model</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8.6 Gradient-Based Facet Edge Detection</a:t>
            </a:r>
            <a:endParaRPr lang="en-US" sz="2000">
              <a:solidFill>
                <a:schemeClr val="tx1">
                  <a:lumMod val="50000"/>
                  <a:lumOff val="50000"/>
                </a:schemeClr>
              </a:solidFill>
              <a:ea typeface="+mn-lt"/>
              <a:cs typeface="+mn-lt"/>
            </a:endParaRPr>
          </a:p>
          <a:p>
            <a:pPr>
              <a:lnSpc>
                <a:spcPct val="90000"/>
              </a:lnSpc>
            </a:pPr>
            <a:r>
              <a:rPr lang="en-US" sz="2000">
                <a:solidFill>
                  <a:schemeClr val="tx1">
                    <a:lumMod val="50000"/>
                    <a:lumOff val="50000"/>
                  </a:schemeClr>
                </a:solidFill>
                <a:latin typeface="Calibri"/>
                <a:cs typeface="Calibri"/>
              </a:rPr>
              <a:t>8.7 Bayesian Approach to Gradient Edge Detection</a:t>
            </a:r>
            <a:endParaRPr lang="en-US" sz="2000">
              <a:solidFill>
                <a:schemeClr val="tx1">
                  <a:lumMod val="50000"/>
                  <a:lumOff val="50000"/>
                </a:schemeClr>
              </a:solidFill>
              <a:ea typeface="+mn-lt"/>
              <a:cs typeface="+mn-lt"/>
            </a:endParaRPr>
          </a:p>
          <a:p>
            <a:pPr>
              <a:lnSpc>
                <a:spcPct val="90000"/>
              </a:lnSpc>
            </a:pPr>
            <a:r>
              <a:rPr lang="en-US" sz="2000" b="1">
                <a:latin typeface="Calibri"/>
                <a:cs typeface="Calibri"/>
              </a:rPr>
              <a:t>8.8 Zero-Crossing Edge Detector</a:t>
            </a:r>
            <a:endParaRPr lang="en-US" sz="2000">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8.9 Integrated Directional Derivative Gradient Operator</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8.10 Corner Detection</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8.11 Isotropic Derivative</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8.12 Ridges and Ravines on Digital Images</a:t>
            </a:r>
            <a:endParaRPr lang="en-US" sz="2000">
              <a:solidFill>
                <a:schemeClr val="tx1">
                  <a:lumMod val="50000"/>
                  <a:lumOff val="50000"/>
                </a:schemeClr>
              </a:solidFill>
              <a:latin typeface="Calibri"/>
              <a:ea typeface="+mn-lt"/>
              <a:cs typeface="Calibri"/>
            </a:endParaRPr>
          </a:p>
          <a:p>
            <a:pPr>
              <a:lnSpc>
                <a:spcPct val="90000"/>
              </a:lnSpc>
            </a:pPr>
            <a:r>
              <a:rPr lang="en-US" sz="2000">
                <a:solidFill>
                  <a:schemeClr val="tx1">
                    <a:lumMod val="50000"/>
                    <a:lumOff val="50000"/>
                  </a:schemeClr>
                </a:solidFill>
                <a:latin typeface="Calibri"/>
                <a:cs typeface="Calibri"/>
              </a:rPr>
              <a:t>8.13 Topographic Primal Sketch</a:t>
            </a:r>
            <a:endParaRPr lang="zh-TW" sz="2400">
              <a:solidFill>
                <a:schemeClr val="tx1">
                  <a:lumMod val="50000"/>
                  <a:lumOff val="50000"/>
                </a:schemeClr>
              </a:solidFill>
              <a:latin typeface="Calibri"/>
              <a:cs typeface="Calibri"/>
            </a:endParaRPr>
          </a:p>
        </p:txBody>
      </p:sp>
      <p:sp>
        <p:nvSpPr>
          <p:cNvPr id="5" name="頁尾版面配置區 4">
            <a:extLst>
              <a:ext uri="{FF2B5EF4-FFF2-40B4-BE49-F238E27FC236}">
                <a16:creationId xmlns:a16="http://schemas.microsoft.com/office/drawing/2014/main" id="{850B5A4E-93BF-46B0-B36F-5FBFDA8722E6}"/>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6" name="投影片編號版面配置區 5">
            <a:extLst>
              <a:ext uri="{FF2B5EF4-FFF2-40B4-BE49-F238E27FC236}">
                <a16:creationId xmlns:a16="http://schemas.microsoft.com/office/drawing/2014/main" id="{B749B1CE-52A3-4394-9FC0-A7E980FCF904}"/>
              </a:ext>
            </a:extLst>
          </p:cNvPr>
          <p:cNvSpPr>
            <a:spLocks noGrp="1"/>
          </p:cNvSpPr>
          <p:nvPr>
            <p:ph type="sldNum" sz="quarter" idx="4"/>
          </p:nvPr>
        </p:nvSpPr>
        <p:spPr/>
        <p:txBody>
          <a:bodyPr/>
          <a:lstStyle/>
          <a:p>
            <a:fld id="{D14E9653-E941-43F1-AAD4-97DDCA7ECE97}" type="slidenum">
              <a:rPr lang="zh-TW" altLang="en-US" smtClean="0"/>
              <a:t>82</a:t>
            </a:fld>
            <a:endParaRPr lang="zh-TW" altLang="en-US"/>
          </a:p>
        </p:txBody>
      </p:sp>
    </p:spTree>
    <p:extLst>
      <p:ext uri="{BB962C8B-B14F-4D97-AF65-F5344CB8AC3E}">
        <p14:creationId xmlns:p14="http://schemas.microsoft.com/office/powerpoint/2010/main" val="298899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TW"/>
              <a:t>8.8 Zero-Crossing Edge Detector</a:t>
            </a:r>
          </a:p>
        </p:txBody>
      </p:sp>
      <p:sp>
        <p:nvSpPr>
          <p:cNvPr id="18436" name="Rectangle 3"/>
          <p:cNvSpPr>
            <a:spLocks noGrp="1" noChangeArrowheads="1"/>
          </p:cNvSpPr>
          <p:nvPr>
            <p:ph type="body" sz="half" idx="1"/>
          </p:nvPr>
        </p:nvSpPr>
        <p:spPr>
          <a:xfrm>
            <a:off x="684213" y="2041525"/>
            <a:ext cx="7991475" cy="4627563"/>
          </a:xfrm>
        </p:spPr>
        <p:txBody>
          <a:bodyPr/>
          <a:lstStyle/>
          <a:p>
            <a:pPr eaLnBrk="1" hangingPunct="1"/>
            <a:r>
              <a:rPr lang="en-US" altLang="zh-TW" sz="2600" dirty="0"/>
              <a:t>compare</a:t>
            </a:r>
          </a:p>
          <a:p>
            <a:pPr lvl="1" eaLnBrk="1" hangingPunct="1"/>
            <a:r>
              <a:rPr lang="en-US" altLang="zh-TW" sz="2200" dirty="0"/>
              <a:t>gradient edge detector: looks for high values of first derivatives</a:t>
            </a:r>
          </a:p>
          <a:p>
            <a:pPr lvl="1" eaLnBrk="1" hangingPunct="1"/>
            <a:r>
              <a:rPr lang="en-US" altLang="zh-TW" sz="2200" dirty="0"/>
              <a:t>zero-crossing edge detector: looks for relative maxima in first derivative</a:t>
            </a:r>
          </a:p>
          <a:p>
            <a:pPr eaLnBrk="1" hangingPunct="1"/>
            <a:r>
              <a:rPr lang="en-US" altLang="zh-TW" sz="2600" dirty="0"/>
              <a:t>In what follows we assume that in each neighborhood of the images, the underlying gray-level intensity function f takes the form</a:t>
            </a:r>
          </a:p>
        </p:txBody>
      </p:sp>
      <p:pic>
        <p:nvPicPr>
          <p:cNvPr id="18437" name="Picture 1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4213" y="5517232"/>
            <a:ext cx="8280400" cy="322135"/>
          </a:xfrm>
          <a:noFill/>
        </p:spPr>
      </p:pic>
      <p:sp>
        <p:nvSpPr>
          <p:cNvPr id="2" name="頁尾版面配置區 1">
            <a:extLst>
              <a:ext uri="{FF2B5EF4-FFF2-40B4-BE49-F238E27FC236}">
                <a16:creationId xmlns:a16="http://schemas.microsoft.com/office/drawing/2014/main" id="{4E4E6BBD-E1C7-4946-9CFC-3B2B8152CB3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TW"/>
              <a:t>8.8 Zero-Crossing Edge Detector</a:t>
            </a:r>
          </a:p>
        </p:txBody>
      </p:sp>
      <p:sp>
        <p:nvSpPr>
          <p:cNvPr id="2" name="頁尾版面配置區 1">
            <a:extLst>
              <a:ext uri="{FF2B5EF4-FFF2-40B4-BE49-F238E27FC236}">
                <a16:creationId xmlns:a16="http://schemas.microsoft.com/office/drawing/2014/main" id="{4E4E6BBD-E1C7-4946-9CFC-3B2B8152CB39}"/>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7" name="圖片 7">
            <a:extLst>
              <a:ext uri="{FF2B5EF4-FFF2-40B4-BE49-F238E27FC236}">
                <a16:creationId xmlns:a16="http://schemas.microsoft.com/office/drawing/2014/main" id="{6FA5BF29-61D9-4171-81F9-D3803C456879}"/>
              </a:ext>
            </a:extLst>
          </p:cNvPr>
          <p:cNvPicPr>
            <a:picLocks noChangeAspect="1"/>
          </p:cNvPicPr>
          <p:nvPr/>
        </p:nvPicPr>
        <p:blipFill>
          <a:blip r:embed="rId3"/>
          <a:stretch>
            <a:fillRect/>
          </a:stretch>
        </p:blipFill>
        <p:spPr>
          <a:xfrm>
            <a:off x="373336" y="2636912"/>
            <a:ext cx="8397328" cy="3106451"/>
          </a:xfrm>
          <a:prstGeom prst="rect">
            <a:avLst/>
          </a:prstGeom>
        </p:spPr>
      </p:pic>
      <p:sp>
        <p:nvSpPr>
          <p:cNvPr id="3" name="文字方塊 2">
            <a:extLst>
              <a:ext uri="{FF2B5EF4-FFF2-40B4-BE49-F238E27FC236}">
                <a16:creationId xmlns:a16="http://schemas.microsoft.com/office/drawing/2014/main" id="{C561C0DE-626D-440E-ADE4-3AA48089A690}"/>
              </a:ext>
            </a:extLst>
          </p:cNvPr>
          <p:cNvSpPr txBox="1"/>
          <p:nvPr/>
        </p:nvSpPr>
        <p:spPr>
          <a:xfrm>
            <a:off x="373336" y="5973089"/>
            <a:ext cx="7059753" cy="553998"/>
          </a:xfrm>
          <a:prstGeom prst="rect">
            <a:avLst/>
          </a:prstGeom>
          <a:noFill/>
        </p:spPr>
        <p:txBody>
          <a:bodyPr wrap="none" rtlCol="0">
            <a:spAutoFit/>
          </a:bodyPr>
          <a:lstStyle/>
          <a:p>
            <a:r>
              <a:rPr lang="zh-TW" altLang="zh-TW" sz="1200" dirty="0">
                <a:latin typeface="Times New Roman" panose="02020603050405020304" pitchFamily="18" charset="0"/>
                <a:ea typeface="新細明體"/>
                <a:cs typeface="Times New Roman" panose="02020603050405020304" pitchFamily="18" charset="0"/>
                <a:hlinkClick r:id="rId4"/>
              </a:rPr>
              <a:t>http://140.117.156.238/course/CSSV/2011/%E7%9B%A3%E6%8E%A7%E8%A6%96%E8%A8%8A_ch3.pdf</a:t>
            </a:r>
            <a:endParaRPr lang="zh-TW" altLang="zh-TW" sz="1200" dirty="0">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2494392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zh-TW"/>
              <a:t>8.8.1 Discrete Orthogonal Polynomials</a:t>
            </a:r>
          </a:p>
        </p:txBody>
      </p:sp>
      <p:sp>
        <p:nvSpPr>
          <p:cNvPr id="19460" name="Rectangle 3"/>
          <p:cNvSpPr>
            <a:spLocks noGrp="1" noChangeArrowheads="1"/>
          </p:cNvSpPr>
          <p:nvPr>
            <p:ph type="body" idx="1"/>
          </p:nvPr>
        </p:nvSpPr>
        <p:spPr/>
        <p:txBody>
          <a:bodyPr/>
          <a:lstStyle/>
          <a:p>
            <a:pPr eaLnBrk="1" hangingPunct="1"/>
            <a:r>
              <a:rPr lang="en-US" altLang="zh-TW" dirty="0"/>
              <a:t>The underlying functions from which the directional derivative are computed </a:t>
            </a:r>
            <a:r>
              <a:rPr lang="en-US" altLang="zh-TW" dirty="0">
                <a:solidFill>
                  <a:srgbClr val="0000FF"/>
                </a:solidFill>
              </a:rPr>
              <a:t>are easy to represent as linear combinations of the polynomials</a:t>
            </a:r>
            <a:r>
              <a:rPr lang="en-US" altLang="zh-TW" dirty="0"/>
              <a:t> in any polynomial basis set.</a:t>
            </a:r>
          </a:p>
          <a:p>
            <a:pPr eaLnBrk="1" hangingPunct="1"/>
            <a:endParaRPr lang="en-US" altLang="zh-TW" dirty="0"/>
          </a:p>
          <a:p>
            <a:pPr eaLnBrk="1" hangingPunct="1"/>
            <a:r>
              <a:rPr lang="en-US" altLang="zh-TW" dirty="0"/>
              <a:t>basis set:</a:t>
            </a:r>
          </a:p>
          <a:p>
            <a:pPr lvl="1" eaLnBrk="1" hangingPunct="1"/>
            <a:r>
              <a:rPr lang="en-US" altLang="zh-TW" dirty="0"/>
              <a:t>The discrete orthogonal polynomials</a:t>
            </a:r>
          </a:p>
          <a:p>
            <a:pPr lvl="1" eaLnBrk="1" hangingPunct="1"/>
            <a:endParaRPr lang="en-US" altLang="zh-TW" dirty="0"/>
          </a:p>
        </p:txBody>
      </p:sp>
      <p:sp>
        <p:nvSpPr>
          <p:cNvPr id="2" name="頁尾版面配置區 1">
            <a:extLst>
              <a:ext uri="{FF2B5EF4-FFF2-40B4-BE49-F238E27FC236}">
                <a16:creationId xmlns:a16="http://schemas.microsoft.com/office/drawing/2014/main" id="{A7C6C48E-FCDB-4CEC-B52E-6A10E9E255EF}"/>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E1FD6E45-AC3D-4A48-B3DB-6F9EC6F8A9B2}"/>
              </a:ext>
            </a:extLst>
          </p:cNvPr>
          <p:cNvSpPr>
            <a:spLocks noGrp="1"/>
          </p:cNvSpPr>
          <p:nvPr>
            <p:ph type="sldNum" sz="quarter" idx="4"/>
          </p:nvPr>
        </p:nvSpPr>
        <p:spPr/>
        <p:txBody>
          <a:bodyPr/>
          <a:lstStyle/>
          <a:p>
            <a:fld id="{D14E9653-E941-43F1-AAD4-97DDCA7ECE97}" type="slidenum">
              <a:rPr lang="zh-TW" altLang="en-US" smtClean="0"/>
              <a:t>85</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TW" dirty="0"/>
              <a:t>8.8.1 Discrete Orthogonal Polynomials</a:t>
            </a:r>
          </a:p>
        </p:txBody>
      </p:sp>
      <mc:AlternateContent xmlns:mc="http://schemas.openxmlformats.org/markup-compatibility/2006" xmlns:a14="http://schemas.microsoft.com/office/drawing/2010/main">
        <mc:Choice Requires="a14">
          <p:sp>
            <p:nvSpPr>
              <p:cNvPr id="20484" name="Rectangle 3"/>
              <p:cNvSpPr>
                <a:spLocks noGrp="1" noChangeArrowheads="1"/>
              </p:cNvSpPr>
              <p:nvPr>
                <p:ph type="body" sz="half" idx="1"/>
              </p:nvPr>
            </p:nvSpPr>
            <p:spPr>
              <a:xfrm>
                <a:off x="365687" y="1934999"/>
                <a:ext cx="8412624" cy="4459288"/>
              </a:xfrm>
            </p:spPr>
            <p:txBody>
              <a:bodyPr/>
              <a:lstStyle/>
              <a:p>
                <a:pPr eaLnBrk="1" hangingPunct="1"/>
                <a:r>
                  <a:rPr lang="en-US" altLang="zh-TW" sz="2800" dirty="0"/>
                  <a:t>discrete orthogonal polynomial basis set of size </a:t>
                </a:r>
                <a:r>
                  <a:rPr lang="en-US" altLang="zh-TW" sz="2800" i="1" dirty="0"/>
                  <a:t>N</a:t>
                </a:r>
                <a:r>
                  <a:rPr lang="en-US" altLang="zh-TW" sz="2800" dirty="0"/>
                  <a:t> </a:t>
                </a:r>
              </a:p>
              <a:p>
                <a:pPr lvl="1" eaLnBrk="1" hangingPunct="1"/>
                <a:r>
                  <a:rPr lang="en-US" altLang="zh-TW" sz="2200" dirty="0"/>
                  <a:t>polynomials deg. 0..</a:t>
                </a:r>
                <a:r>
                  <a:rPr lang="en-US" altLang="zh-TW" sz="2200" i="1" dirty="0"/>
                  <a:t>N </a:t>
                </a:r>
                <a:r>
                  <a:rPr lang="en-US" altLang="zh-TW" sz="2200" dirty="0"/>
                  <a:t>- 1 </a:t>
                </a:r>
              </a:p>
              <a:p>
                <a:pPr eaLnBrk="1" hangingPunct="1"/>
                <a:r>
                  <a:rPr lang="en-US" altLang="zh-TW" sz="2800" dirty="0"/>
                  <a:t>discrete Chebyshev polynomials: </a:t>
                </a:r>
              </a:p>
              <a:p>
                <a:pPr marL="0" indent="0" eaLnBrk="1" hangingPunct="1">
                  <a:buNone/>
                </a:pPr>
                <a:endParaRPr lang="en-US" altLang="zh-TW" sz="1200" dirty="0"/>
              </a:p>
              <a:p>
                <a:pPr marL="0" indent="0" eaLnBrk="1" hangingPunct="1">
                  <a:buNone/>
                </a:pPr>
                <a:r>
                  <a:rPr lang="en-US" altLang="zh-TW" sz="2400" dirty="0"/>
                  <a:t>Initial:</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0</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r>
                      <a:rPr lang="en-US" altLang="zh-TW" sz="2400" i="1">
                        <a:latin typeface="Cambria Math" panose="02040503050406030204" pitchFamily="18" charset="0"/>
                      </a:rPr>
                      <m:t>=1, </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r>
                      <a:rPr lang="en-US" altLang="zh-TW" sz="2400" i="1">
                        <a:latin typeface="Cambria Math" panose="02040503050406030204" pitchFamily="18" charset="0"/>
                      </a:rPr>
                      <m:t>=</m:t>
                    </m:r>
                    <m:r>
                      <a:rPr lang="en-US" altLang="zh-TW" sz="2400" i="1">
                        <a:latin typeface="Cambria Math" panose="02040503050406030204" pitchFamily="18" charset="0"/>
                      </a:rPr>
                      <m:t>𝑟</m:t>
                    </m:r>
                  </m:oMath>
                </a14:m>
                <a:endParaRPr lang="en-US" altLang="zh-TW" sz="2400" dirty="0"/>
              </a:p>
              <a:p>
                <a:pPr marL="0" indent="0" eaLnBrk="1" hangingPunct="1">
                  <a:buNone/>
                </a:pPr>
                <a:r>
                  <a:rPr lang="en-US" altLang="zh-TW" sz="2400" dirty="0"/>
                  <a:t>General: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𝑛</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𝑛</m:t>
                        </m:r>
                        <m:r>
                          <a:rPr lang="en-US" altLang="zh-TW" sz="2400" i="1">
                            <a:latin typeface="Cambria Math" panose="02040503050406030204" pitchFamily="18" charset="0"/>
                          </a:rPr>
                          <m:t>−1</m:t>
                        </m:r>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𝑛</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𝑟</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0</m:t>
                        </m:r>
                      </m:sub>
                    </m:sSub>
                  </m:oMath>
                </a14:m>
                <a:endParaRPr lang="en-US" altLang="zh-TW" sz="2400" dirty="0"/>
              </a:p>
              <a:p>
                <a:pPr marL="0" indent="0" eaLnBrk="1" hangingPunct="1">
                  <a:buNone/>
                </a:pPr>
                <a:r>
                  <a:rPr lang="en-US" altLang="zh-TW" sz="2400" dirty="0"/>
                  <a:t>Constraint: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𝑛</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oMath>
                </a14:m>
                <a:r>
                  <a:rPr lang="zh-TW" altLang="en-US" sz="2400" dirty="0"/>
                  <a:t> </a:t>
                </a:r>
                <a:r>
                  <a:rPr lang="en-US" altLang="zh-TW" sz="2400" dirty="0"/>
                  <a:t>is orthogonal to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0</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r>
                      <a:rPr lang="en-US" altLang="zh-TW" sz="2400" i="1">
                        <a:latin typeface="Cambria Math" panose="02040503050406030204" pitchFamily="18" charset="0"/>
                      </a:rPr>
                      <m:t>, </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𝑛</m:t>
                        </m:r>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oMath>
                </a14:m>
                <a:endParaRPr lang="en-US" altLang="zh-TW" sz="2600" dirty="0"/>
              </a:p>
              <a:p>
                <a:pPr marL="0" indent="0" eaLnBrk="1" hangingPunct="1">
                  <a:buNone/>
                </a:pPr>
                <a:endParaRPr lang="en-US" altLang="zh-TW" sz="2600" dirty="0"/>
              </a:p>
            </p:txBody>
          </p:sp>
        </mc:Choice>
        <mc:Fallback xmlns="">
          <p:sp>
            <p:nvSpPr>
              <p:cNvPr id="20484" name="Rectangle 3"/>
              <p:cNvSpPr>
                <a:spLocks noGrp="1" noRot="1" noChangeAspect="1" noMove="1" noResize="1" noEditPoints="1" noAdjustHandles="1" noChangeArrowheads="1" noChangeShapeType="1" noTextEdit="1"/>
              </p:cNvSpPr>
              <p:nvPr>
                <p:ph type="body" sz="half" idx="1"/>
              </p:nvPr>
            </p:nvSpPr>
            <p:spPr>
              <a:xfrm>
                <a:off x="365687" y="1934999"/>
                <a:ext cx="8412624" cy="4459288"/>
              </a:xfrm>
              <a:blipFill>
                <a:blip r:embed="rId3"/>
                <a:stretch>
                  <a:fillRect l="-1159" t="-1366" r="-652"/>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693F20A9-C74D-4736-B55A-5EE44B48E1CD}"/>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BCF5FCA-0692-4C78-B8B3-20ADC051F864}"/>
                  </a:ext>
                </a:extLst>
              </p:cNvPr>
              <p:cNvSpPr txBox="1"/>
              <p:nvPr/>
            </p:nvSpPr>
            <p:spPr>
              <a:xfrm>
                <a:off x="365687" y="5157192"/>
                <a:ext cx="8412624" cy="986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𝑅</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𝑘</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𝑛</m:t>
                                  </m:r>
                                  <m:r>
                                    <a:rPr lang="en-US" altLang="zh-TW" sz="2400" i="1">
                                      <a:latin typeface="Cambria Math" panose="02040503050406030204" pitchFamily="18" charset="0"/>
                                    </a:rPr>
                                    <m:t>−1</m:t>
                                  </m:r>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𝑟</m:t>
                                  </m:r>
                                </m:e>
                                <m:sup>
                                  <m:r>
                                    <a:rPr lang="en-US" altLang="zh-TW" sz="2400" i="1">
                                      <a:latin typeface="Cambria Math" panose="02040503050406030204" pitchFamily="18" charset="0"/>
                                    </a:rPr>
                                    <m:t>𝑛</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𝑟</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0</m:t>
                                  </m:r>
                                </m:sub>
                              </m:sSub>
                            </m:e>
                          </m:d>
                        </m:e>
                      </m:nary>
                      <m:r>
                        <a:rPr lang="en-US" altLang="zh-TW" sz="2400" i="1">
                          <a:latin typeface="Cambria Math" panose="02040503050406030204" pitchFamily="18" charset="0"/>
                        </a:rPr>
                        <m:t>=0, </m:t>
                      </m:r>
                      <m:r>
                        <a:rPr lang="en-US" altLang="zh-TW" sz="2400" i="1">
                          <a:latin typeface="Cambria Math" panose="02040503050406030204" pitchFamily="18" charset="0"/>
                        </a:rPr>
                        <m:t>𝑘</m:t>
                      </m:r>
                      <m:r>
                        <a:rPr lang="en-US" altLang="zh-TW" sz="2400" i="1">
                          <a:latin typeface="Cambria Math" panose="02040503050406030204" pitchFamily="18" charset="0"/>
                        </a:rPr>
                        <m:t>=0,…,</m:t>
                      </m:r>
                      <m:r>
                        <a:rPr lang="en-US" altLang="zh-TW" sz="2400" i="1">
                          <a:latin typeface="Cambria Math" panose="02040503050406030204" pitchFamily="18" charset="0"/>
                        </a:rPr>
                        <m:t>𝑛</m:t>
                      </m:r>
                      <m:r>
                        <a:rPr lang="en-US" altLang="zh-TW" sz="2400" i="1">
                          <a:latin typeface="Cambria Math" panose="02040503050406030204" pitchFamily="18" charset="0"/>
                        </a:rPr>
                        <m:t>−1</m:t>
                      </m:r>
                    </m:oMath>
                  </m:oMathPara>
                </a14:m>
                <a:endParaRPr lang="en-US" altLang="zh-TW" sz="2400" dirty="0"/>
              </a:p>
            </p:txBody>
          </p:sp>
        </mc:Choice>
        <mc:Fallback xmlns="">
          <p:sp>
            <p:nvSpPr>
              <p:cNvPr id="11" name="文字方塊 10">
                <a:extLst>
                  <a:ext uri="{FF2B5EF4-FFF2-40B4-BE49-F238E27FC236}">
                    <a16:creationId xmlns:a16="http://schemas.microsoft.com/office/drawing/2014/main" id="{1BCF5FCA-0692-4C78-B8B3-20ADC051F864}"/>
                  </a:ext>
                </a:extLst>
              </p:cNvPr>
              <p:cNvSpPr txBox="1">
                <a:spLocks noRot="1" noChangeAspect="1" noMove="1" noResize="1" noEditPoints="1" noAdjustHandles="1" noChangeArrowheads="1" noChangeShapeType="1" noTextEdit="1"/>
              </p:cNvSpPr>
              <p:nvPr/>
            </p:nvSpPr>
            <p:spPr>
              <a:xfrm>
                <a:off x="365687" y="5157192"/>
                <a:ext cx="8412624" cy="986552"/>
              </a:xfrm>
              <a:prstGeom prst="rect">
                <a:avLst/>
              </a:prstGeom>
              <a:blipFill>
                <a:blip r:embed="rId4"/>
                <a:stretch>
                  <a:fillRect/>
                </a:stretch>
              </a:blipFill>
            </p:spPr>
            <p:txBody>
              <a:bodyPr/>
              <a:lstStyle/>
              <a:p>
                <a:r>
                  <a:rPr lang="zh-TW"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p:sp>
        <p:nvSpPr>
          <p:cNvPr id="21509" name="Rectangle 8"/>
          <p:cNvSpPr>
            <a:spLocks noChangeArrowheads="1"/>
          </p:cNvSpPr>
          <p:nvPr/>
        </p:nvSpPr>
        <p:spPr bwMode="auto">
          <a:xfrm>
            <a:off x="684213" y="2041524"/>
            <a:ext cx="7991475" cy="41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t>Chebyshev polynomials</a:t>
            </a:r>
            <a:endParaRPr lang="en-US" altLang="zh-TW" sz="2600" dirty="0"/>
          </a:p>
          <a:p>
            <a:pPr marL="0" indent="0">
              <a:buNone/>
            </a:pPr>
            <a:endParaRPr lang="en-US" altLang="zh-TW" sz="1200" dirty="0"/>
          </a:p>
          <a:p>
            <a:pPr marL="914400" lvl="2" indent="0">
              <a:buNone/>
            </a:pPr>
            <a:r>
              <a:rPr lang="en-US" altLang="zh-TW" sz="2800" dirty="0"/>
              <a:t> </a:t>
            </a:r>
          </a:p>
          <a:p>
            <a:pPr marL="0" indent="0">
              <a:buNone/>
            </a:pPr>
            <a:endParaRPr lang="en-US" altLang="zh-TW" sz="1200" dirty="0"/>
          </a:p>
          <a:p>
            <a:pPr marL="0" indent="0" eaLnBrk="1" hangingPunct="1">
              <a:buNone/>
            </a:pPr>
            <a:endParaRPr lang="en-US" altLang="zh-TW" sz="2600" dirty="0"/>
          </a:p>
        </p:txBody>
      </p:sp>
      <p:sp>
        <p:nvSpPr>
          <p:cNvPr id="2" name="頁尾版面配置區 1">
            <a:extLst>
              <a:ext uri="{FF2B5EF4-FFF2-40B4-BE49-F238E27FC236}">
                <a16:creationId xmlns:a16="http://schemas.microsoft.com/office/drawing/2014/main" id="{3FF8FD9E-0A60-413D-85C1-AE6AB7F5296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3" name="圖片 2">
            <a:extLst>
              <a:ext uri="{FF2B5EF4-FFF2-40B4-BE49-F238E27FC236}">
                <a16:creationId xmlns:a16="http://schemas.microsoft.com/office/drawing/2014/main" id="{25950160-D266-4B5C-A1FE-C168ADAC6651}"/>
              </a:ext>
            </a:extLst>
          </p:cNvPr>
          <p:cNvPicPr>
            <a:picLocks noChangeAspect="1"/>
          </p:cNvPicPr>
          <p:nvPr/>
        </p:nvPicPr>
        <p:blipFill>
          <a:blip r:embed="rId3"/>
          <a:stretch>
            <a:fillRect/>
          </a:stretch>
        </p:blipFill>
        <p:spPr>
          <a:xfrm>
            <a:off x="881844" y="2408943"/>
            <a:ext cx="7380312" cy="3896169"/>
          </a:xfrm>
          <a:prstGeom prst="rect">
            <a:avLst/>
          </a:prstGeom>
        </p:spPr>
      </p:pic>
      <p:sp>
        <p:nvSpPr>
          <p:cNvPr id="4" name="文字方塊 3">
            <a:extLst>
              <a:ext uri="{FF2B5EF4-FFF2-40B4-BE49-F238E27FC236}">
                <a16:creationId xmlns:a16="http://schemas.microsoft.com/office/drawing/2014/main" id="{524CE0D3-B04B-4822-9E56-AD7B1419C522}"/>
              </a:ext>
            </a:extLst>
          </p:cNvPr>
          <p:cNvSpPr txBox="1"/>
          <p:nvPr/>
        </p:nvSpPr>
        <p:spPr>
          <a:xfrm>
            <a:off x="179512" y="6349365"/>
            <a:ext cx="4000967" cy="646331"/>
          </a:xfrm>
          <a:prstGeom prst="rect">
            <a:avLst/>
          </a:prstGeom>
          <a:noFill/>
        </p:spPr>
        <p:txBody>
          <a:bodyPr wrap="none" rtlCol="0">
            <a:spAutoFit/>
          </a:bodyPr>
          <a:lstStyle/>
          <a:p>
            <a:r>
              <a:rPr lang="en-US" altLang="zh-TW" sz="1200" b="1" dirty="0">
                <a:latin typeface="Times New Roman" panose="02020603050405020304" pitchFamily="18" charset="0"/>
                <a:cs typeface="Times New Roman" panose="02020603050405020304" pitchFamily="18" charset="0"/>
                <a:hlinkClick r:id="rId4"/>
              </a:rPr>
              <a:t>Computers, Waves, Simulations: A Practical Introduction </a:t>
            </a:r>
          </a:p>
          <a:p>
            <a:r>
              <a:rPr lang="en-US" altLang="zh-TW" sz="1200" b="1" dirty="0">
                <a:latin typeface="Times New Roman" panose="02020603050405020304" pitchFamily="18" charset="0"/>
                <a:cs typeface="Times New Roman" panose="02020603050405020304" pitchFamily="18" charset="0"/>
                <a:hlinkClick r:id="rId4"/>
              </a:rPr>
              <a:t>to Numerical Methods using Python</a:t>
            </a:r>
            <a:endParaRPr lang="en-US" altLang="zh-TW" sz="1200" b="1" u="sng" dirty="0">
              <a:latin typeface="Times New Roman" panose="02020603050405020304" pitchFamily="18" charset="0"/>
              <a:cs typeface="Times New Roman" panose="02020603050405020304" pitchFamily="18" charset="0"/>
            </a:endParaRPr>
          </a:p>
          <a:p>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270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p:sp>
        <p:nvSpPr>
          <p:cNvPr id="21509" name="Rectangle 8"/>
          <p:cNvSpPr>
            <a:spLocks noChangeArrowheads="1"/>
          </p:cNvSpPr>
          <p:nvPr/>
        </p:nvSpPr>
        <p:spPr bwMode="auto">
          <a:xfrm>
            <a:off x="684213" y="2041524"/>
            <a:ext cx="7991475" cy="41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t>Chebyshev polynomials</a:t>
            </a:r>
            <a:endParaRPr lang="en-US" altLang="zh-TW" sz="2600" dirty="0"/>
          </a:p>
          <a:p>
            <a:pPr marL="0" indent="0">
              <a:buNone/>
            </a:pPr>
            <a:endParaRPr lang="en-US" altLang="zh-TW" sz="1200" dirty="0"/>
          </a:p>
          <a:p>
            <a:pPr marL="914400" lvl="2" indent="0">
              <a:buNone/>
            </a:pPr>
            <a:r>
              <a:rPr lang="en-US" altLang="zh-TW" sz="2800" dirty="0"/>
              <a:t> </a:t>
            </a:r>
          </a:p>
          <a:p>
            <a:pPr marL="0" indent="0">
              <a:buNone/>
            </a:pPr>
            <a:endParaRPr lang="en-US" altLang="zh-TW" sz="1200" dirty="0"/>
          </a:p>
          <a:p>
            <a:pPr marL="0" indent="0" eaLnBrk="1" hangingPunct="1">
              <a:buNone/>
            </a:pPr>
            <a:endParaRPr lang="en-US" altLang="zh-TW" sz="2600" dirty="0"/>
          </a:p>
        </p:txBody>
      </p:sp>
      <p:sp>
        <p:nvSpPr>
          <p:cNvPr id="2" name="頁尾版面配置區 1">
            <a:extLst>
              <a:ext uri="{FF2B5EF4-FFF2-40B4-BE49-F238E27FC236}">
                <a16:creationId xmlns:a16="http://schemas.microsoft.com/office/drawing/2014/main" id="{3FF8FD9E-0A60-413D-85C1-AE6AB7F5296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文字方塊 3">
            <a:extLst>
              <a:ext uri="{FF2B5EF4-FFF2-40B4-BE49-F238E27FC236}">
                <a16:creationId xmlns:a16="http://schemas.microsoft.com/office/drawing/2014/main" id="{524CE0D3-B04B-4822-9E56-AD7B1419C522}"/>
              </a:ext>
            </a:extLst>
          </p:cNvPr>
          <p:cNvSpPr txBox="1"/>
          <p:nvPr/>
        </p:nvSpPr>
        <p:spPr>
          <a:xfrm>
            <a:off x="179512" y="6349365"/>
            <a:ext cx="4000967" cy="646331"/>
          </a:xfrm>
          <a:prstGeom prst="rect">
            <a:avLst/>
          </a:prstGeom>
          <a:noFill/>
        </p:spPr>
        <p:txBody>
          <a:bodyPr wrap="none" rtlCol="0">
            <a:spAutoFit/>
          </a:bodyPr>
          <a:lstStyle/>
          <a:p>
            <a:r>
              <a:rPr lang="en-US" altLang="zh-TW" sz="1200" b="1" dirty="0">
                <a:latin typeface="Times New Roman" panose="02020603050405020304" pitchFamily="18" charset="0"/>
                <a:cs typeface="Times New Roman" panose="02020603050405020304" pitchFamily="18" charset="0"/>
                <a:hlinkClick r:id="rId3"/>
              </a:rPr>
              <a:t>Computers, Waves, Simulations: A Practical Introduction </a:t>
            </a:r>
          </a:p>
          <a:p>
            <a:r>
              <a:rPr lang="en-US" altLang="zh-TW" sz="1200" b="1" dirty="0">
                <a:latin typeface="Times New Roman" panose="02020603050405020304" pitchFamily="18" charset="0"/>
                <a:cs typeface="Times New Roman" panose="02020603050405020304" pitchFamily="18" charset="0"/>
                <a:hlinkClick r:id="rId3"/>
              </a:rPr>
              <a:t>to Numerical Methods using Python</a:t>
            </a:r>
            <a:endParaRPr lang="en-US" altLang="zh-TW" sz="1200" b="1" u="sng" dirty="0">
              <a:latin typeface="Times New Roman" panose="02020603050405020304" pitchFamily="18" charset="0"/>
              <a:cs typeface="Times New Roman" panose="02020603050405020304" pitchFamily="18" charset="0"/>
            </a:endParaRPr>
          </a:p>
          <a:p>
            <a:endParaRPr lang="zh-TW" altLang="en-US" sz="12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C94F742F-1A54-4496-9AA2-52A418DE5A16}"/>
              </a:ext>
            </a:extLst>
          </p:cNvPr>
          <p:cNvPicPr>
            <a:picLocks noChangeAspect="1"/>
          </p:cNvPicPr>
          <p:nvPr/>
        </p:nvPicPr>
        <p:blipFill>
          <a:blip r:embed="rId4"/>
          <a:stretch>
            <a:fillRect/>
          </a:stretch>
        </p:blipFill>
        <p:spPr>
          <a:xfrm>
            <a:off x="361069" y="3057186"/>
            <a:ext cx="4429782" cy="1245295"/>
          </a:xfrm>
          <a:prstGeom prst="rect">
            <a:avLst/>
          </a:prstGeom>
        </p:spPr>
      </p:pic>
      <p:pic>
        <p:nvPicPr>
          <p:cNvPr id="7" name="圖片 6">
            <a:extLst>
              <a:ext uri="{FF2B5EF4-FFF2-40B4-BE49-F238E27FC236}">
                <a16:creationId xmlns:a16="http://schemas.microsoft.com/office/drawing/2014/main" id="{6CF9F2E1-0C3E-47BB-ACA7-B4EF45820342}"/>
              </a:ext>
            </a:extLst>
          </p:cNvPr>
          <p:cNvPicPr>
            <a:picLocks noChangeAspect="1"/>
          </p:cNvPicPr>
          <p:nvPr/>
        </p:nvPicPr>
        <p:blipFill>
          <a:blip r:embed="rId5"/>
          <a:stretch>
            <a:fillRect/>
          </a:stretch>
        </p:blipFill>
        <p:spPr>
          <a:xfrm>
            <a:off x="5151427" y="2304047"/>
            <a:ext cx="3620104" cy="395210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CCD01D5-1C7D-4A8D-9E4D-BBB019E89192}"/>
                  </a:ext>
                </a:extLst>
              </p:cNvPr>
              <p:cNvSpPr/>
              <p:nvPr/>
            </p:nvSpPr>
            <p:spPr>
              <a:xfrm>
                <a:off x="322351" y="5432784"/>
                <a:ext cx="4888133" cy="523220"/>
              </a:xfrm>
              <a:prstGeom prst="rect">
                <a:avLst/>
              </a:prstGeom>
            </p:spPr>
            <p:txBody>
              <a:bodyPr wrap="none">
                <a:spAutoFit/>
              </a:bodyPr>
              <a:lstStyle/>
              <a:p>
                <a14:m>
                  <m:oMath xmlns:m="http://schemas.openxmlformats.org/officeDocument/2006/math">
                    <m:sSub>
                      <m:sSubPr>
                        <m:ctrlPr>
                          <a:rPr lang="en-US" altLang="zh-TW" sz="2800" i="1" smtClean="0">
                            <a:latin typeface="Cambria Math" panose="02040503050406030204" pitchFamily="18" charset="0"/>
                          </a:rPr>
                        </m:ctrlPr>
                      </m:sSubPr>
                      <m:e>
                        <m:r>
                          <m:rPr>
                            <m:sty m:val="p"/>
                          </m:rPr>
                          <a:rPr lang="en-US" altLang="zh-TW" sz="2800" i="1" smtClean="0">
                            <a:latin typeface="Cambria Math" panose="02040503050406030204" pitchFamily="18" charset="0"/>
                          </a:rPr>
                          <m:t>T</m:t>
                        </m:r>
                      </m:e>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Sub>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𝑥</m:t>
                        </m:r>
                      </m:e>
                    </m:d>
                    <m:r>
                      <a:rPr lang="en-US" altLang="zh-TW" sz="2800" i="1">
                        <a:latin typeface="Cambria Math" panose="02040503050406030204" pitchFamily="18" charset="0"/>
                      </a:rPr>
                      <m:t>=</m:t>
                    </m:r>
                    <m:r>
                      <a:rPr lang="en-US" altLang="zh-TW" sz="2800" b="0" i="1" smtClean="0">
                        <a:latin typeface="Cambria Math" panose="02040503050406030204" pitchFamily="18" charset="0"/>
                      </a:rPr>
                      <m:t>2</m:t>
                    </m:r>
                    <m:r>
                      <a:rPr lang="en-US" altLang="zh-TW" sz="2800" b="0" i="1" smtClean="0">
                        <a:latin typeface="Cambria Math" panose="02040503050406030204" pitchFamily="18" charset="0"/>
                      </a:rPr>
                      <m:t>𝑥</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𝑇</m:t>
                        </m:r>
                      </m:e>
                      <m:sub>
                        <m:r>
                          <a:rPr lang="en-US" altLang="zh-TW" sz="2800" b="0" i="1" smtClean="0">
                            <a:latin typeface="Cambria Math" panose="02040503050406030204" pitchFamily="18" charset="0"/>
                          </a:rPr>
                          <m:t>𝑛</m:t>
                        </m:r>
                      </m:sub>
                    </m:sSub>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𝑥</m:t>
                        </m:r>
                      </m:e>
                    </m:d>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𝑇</m:t>
                        </m:r>
                      </m:e>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Sub>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𝑋</m:t>
                        </m:r>
                      </m:e>
                    </m:d>
                  </m:oMath>
                </a14:m>
                <a:r>
                  <a:rPr lang="en-US" altLang="zh-TW" sz="2800" dirty="0"/>
                  <a:t> </a:t>
                </a:r>
                <a:endParaRPr lang="zh-TW" altLang="en-US" sz="2800" dirty="0"/>
              </a:p>
            </p:txBody>
          </p:sp>
        </mc:Choice>
        <mc:Fallback xmlns="">
          <p:sp>
            <p:nvSpPr>
              <p:cNvPr id="9" name="矩形 8">
                <a:extLst>
                  <a:ext uri="{FF2B5EF4-FFF2-40B4-BE49-F238E27FC236}">
                    <a16:creationId xmlns:a16="http://schemas.microsoft.com/office/drawing/2014/main" id="{1CCD01D5-1C7D-4A8D-9E4D-BBB019E89192}"/>
                  </a:ext>
                </a:extLst>
              </p:cNvPr>
              <p:cNvSpPr>
                <a:spLocks noRot="1" noChangeAspect="1" noMove="1" noResize="1" noEditPoints="1" noAdjustHandles="1" noChangeArrowheads="1" noChangeShapeType="1" noTextEdit="1"/>
              </p:cNvSpPr>
              <p:nvPr/>
            </p:nvSpPr>
            <p:spPr>
              <a:xfrm>
                <a:off x="322351" y="5432784"/>
                <a:ext cx="4888133" cy="523220"/>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9037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TW" dirty="0"/>
              <a:t>8.2 Relative Maxima</a:t>
            </a:r>
          </a:p>
        </p:txBody>
      </p:sp>
      <p:sp>
        <p:nvSpPr>
          <p:cNvPr id="10244" name="Rectangle 3"/>
          <p:cNvSpPr>
            <a:spLocks noGrp="1" noChangeArrowheads="1"/>
          </p:cNvSpPr>
          <p:nvPr>
            <p:ph type="body" idx="1"/>
          </p:nvPr>
        </p:nvSpPr>
        <p:spPr/>
        <p:txBody>
          <a:bodyPr/>
          <a:lstStyle/>
          <a:p>
            <a:pPr eaLnBrk="1" hangingPunct="1"/>
            <a:r>
              <a:rPr lang="en-US" altLang="zh-TW" dirty="0"/>
              <a:t>a simple labeling application</a:t>
            </a:r>
          </a:p>
          <a:p>
            <a:pPr marL="742950" lvl="1" indent="-285750" eaLnBrk="1" hangingPunct="1"/>
            <a:r>
              <a:rPr lang="en-US" altLang="zh-TW" dirty="0"/>
              <a:t>Detect and locate all relative maxima</a:t>
            </a:r>
          </a:p>
          <a:p>
            <a:pPr eaLnBrk="1" hangingPunct="1"/>
            <a:endParaRPr lang="en-US" altLang="zh-TW" dirty="0"/>
          </a:p>
          <a:p>
            <a:pPr eaLnBrk="1" hangingPunct="1"/>
            <a:r>
              <a:rPr lang="en-US" altLang="zh-TW" dirty="0"/>
              <a:t>relative maxima: </a:t>
            </a:r>
          </a:p>
          <a:p>
            <a:pPr marL="742950" lvl="1" indent="-285750" eaLnBrk="1" hangingPunct="1"/>
            <a:r>
              <a:rPr lang="en-US" altLang="zh-TW" dirty="0"/>
              <a:t>first derivative zero</a:t>
            </a:r>
          </a:p>
          <a:p>
            <a:pPr marL="742950" lvl="1" indent="-285750" eaLnBrk="1" hangingPunct="1"/>
            <a:r>
              <a:rPr lang="en-US" altLang="zh-TW" dirty="0"/>
              <a:t>second derivative negative</a:t>
            </a:r>
          </a:p>
          <a:p>
            <a:pPr eaLnBrk="1" hangingPunct="1"/>
            <a:endParaRPr lang="en-US" altLang="zh-TW" dirty="0"/>
          </a:p>
        </p:txBody>
      </p:sp>
      <p:sp>
        <p:nvSpPr>
          <p:cNvPr id="2" name="頁尾版面配置區 1">
            <a:extLst>
              <a:ext uri="{FF2B5EF4-FFF2-40B4-BE49-F238E27FC236}">
                <a16:creationId xmlns:a16="http://schemas.microsoft.com/office/drawing/2014/main" id="{F39EE409-3E83-4DE3-A3A0-22F6A44EF9C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7DF4547F-174C-4367-BCE3-6A5A363709EB}"/>
              </a:ext>
            </a:extLst>
          </p:cNvPr>
          <p:cNvSpPr>
            <a:spLocks noGrp="1"/>
          </p:cNvSpPr>
          <p:nvPr>
            <p:ph type="sldNum" sz="quarter" idx="4"/>
          </p:nvPr>
        </p:nvSpPr>
        <p:spPr/>
        <p:txBody>
          <a:bodyPr/>
          <a:lstStyle/>
          <a:p>
            <a:fld id="{D14E9653-E941-43F1-AAD4-97DDCA7ECE97}" type="slidenum">
              <a:rPr lang="zh-TW" altLang="en-US" smtClean="0"/>
              <a:t>8</a:t>
            </a:fld>
            <a:endParaRPr lang="zh-TW" altLang="en-US"/>
          </a:p>
        </p:txBody>
      </p:sp>
    </p:spTree>
    <p:extLst>
      <p:ext uri="{BB962C8B-B14F-4D97-AF65-F5344CB8AC3E}">
        <p14:creationId xmlns:p14="http://schemas.microsoft.com/office/powerpoint/2010/main" val="19684805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p:sp>
        <p:nvSpPr>
          <p:cNvPr id="21509" name="Rectangle 8"/>
          <p:cNvSpPr>
            <a:spLocks noChangeArrowheads="1"/>
          </p:cNvSpPr>
          <p:nvPr/>
        </p:nvSpPr>
        <p:spPr bwMode="auto">
          <a:xfrm>
            <a:off x="684213" y="2041524"/>
            <a:ext cx="7991475" cy="419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400" dirty="0"/>
              <a:t>Chebyshev polynomials</a:t>
            </a:r>
            <a:endParaRPr lang="en-US" altLang="zh-TW" sz="2600" dirty="0"/>
          </a:p>
          <a:p>
            <a:pPr marL="0" indent="0">
              <a:buNone/>
            </a:pPr>
            <a:endParaRPr lang="en-US" altLang="zh-TW" sz="1200" dirty="0"/>
          </a:p>
          <a:p>
            <a:pPr marL="914400" lvl="2" indent="0">
              <a:buNone/>
            </a:pPr>
            <a:r>
              <a:rPr lang="en-US" altLang="zh-TW" sz="2800" dirty="0"/>
              <a:t> </a:t>
            </a:r>
          </a:p>
          <a:p>
            <a:pPr marL="0" indent="0">
              <a:buNone/>
            </a:pPr>
            <a:endParaRPr lang="en-US" altLang="zh-TW" sz="1200" dirty="0"/>
          </a:p>
          <a:p>
            <a:pPr marL="0" indent="0" eaLnBrk="1" hangingPunct="1">
              <a:buNone/>
            </a:pPr>
            <a:endParaRPr lang="en-US" altLang="zh-TW" sz="2600" dirty="0"/>
          </a:p>
        </p:txBody>
      </p:sp>
      <p:sp>
        <p:nvSpPr>
          <p:cNvPr id="2" name="頁尾版面配置區 1">
            <a:extLst>
              <a:ext uri="{FF2B5EF4-FFF2-40B4-BE49-F238E27FC236}">
                <a16:creationId xmlns:a16="http://schemas.microsoft.com/office/drawing/2014/main" id="{3FF8FD9E-0A60-413D-85C1-AE6AB7F5296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4" name="文字方塊 3">
            <a:extLst>
              <a:ext uri="{FF2B5EF4-FFF2-40B4-BE49-F238E27FC236}">
                <a16:creationId xmlns:a16="http://schemas.microsoft.com/office/drawing/2014/main" id="{524CE0D3-B04B-4822-9E56-AD7B1419C522}"/>
              </a:ext>
            </a:extLst>
          </p:cNvPr>
          <p:cNvSpPr txBox="1"/>
          <p:nvPr/>
        </p:nvSpPr>
        <p:spPr>
          <a:xfrm>
            <a:off x="10391" y="6511560"/>
            <a:ext cx="3988208" cy="276999"/>
          </a:xfrm>
          <a:prstGeom prst="rect">
            <a:avLst/>
          </a:prstGeom>
          <a:noFill/>
        </p:spPr>
        <p:txBody>
          <a:bodyPr wrap="none" rtlCol="0">
            <a:spAutoFit/>
          </a:bodyPr>
          <a:lstStyle/>
          <a:p>
            <a:r>
              <a:rPr lang="en-US" altLang="zh-TW" sz="1200" dirty="0">
                <a:latin typeface="Times New Roman" panose="02020603050405020304" pitchFamily="18" charset="0"/>
                <a:cs typeface="Times New Roman" panose="02020603050405020304" pitchFamily="18" charset="0"/>
                <a:hlinkClick r:id="rId3"/>
              </a:rPr>
              <a:t>http://www.mhtl.uwaterloo.ca/courses/me755/web_chap6.pdf</a:t>
            </a:r>
            <a:endParaRPr lang="zh-TW" altLang="en-US" sz="12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A6864B7-F8DE-40FE-80D1-34E797467050}"/>
              </a:ext>
            </a:extLst>
          </p:cNvPr>
          <p:cNvPicPr>
            <a:picLocks noChangeAspect="1"/>
          </p:cNvPicPr>
          <p:nvPr/>
        </p:nvPicPr>
        <p:blipFill>
          <a:blip r:embed="rId4"/>
          <a:stretch>
            <a:fillRect/>
          </a:stretch>
        </p:blipFill>
        <p:spPr>
          <a:xfrm>
            <a:off x="770781" y="2708920"/>
            <a:ext cx="4092827" cy="3178142"/>
          </a:xfrm>
          <a:prstGeom prst="rect">
            <a:avLst/>
          </a:prstGeom>
        </p:spPr>
      </p:pic>
      <p:pic>
        <p:nvPicPr>
          <p:cNvPr id="8" name="圖片 7">
            <a:extLst>
              <a:ext uri="{FF2B5EF4-FFF2-40B4-BE49-F238E27FC236}">
                <a16:creationId xmlns:a16="http://schemas.microsoft.com/office/drawing/2014/main" id="{7803C51F-6F67-4D0C-A687-377A7811A643}"/>
              </a:ext>
            </a:extLst>
          </p:cNvPr>
          <p:cNvPicPr>
            <a:picLocks noChangeAspect="1"/>
          </p:cNvPicPr>
          <p:nvPr/>
        </p:nvPicPr>
        <p:blipFill>
          <a:blip r:embed="rId5"/>
          <a:stretch>
            <a:fillRect/>
          </a:stretch>
        </p:blipFill>
        <p:spPr>
          <a:xfrm>
            <a:off x="4896857" y="2122831"/>
            <a:ext cx="3836799" cy="4033171"/>
          </a:xfrm>
          <a:prstGeom prst="rect">
            <a:avLst/>
          </a:prstGeom>
        </p:spPr>
      </p:pic>
    </p:spTree>
    <p:extLst>
      <p:ext uri="{BB962C8B-B14F-4D97-AF65-F5344CB8AC3E}">
        <p14:creationId xmlns:p14="http://schemas.microsoft.com/office/powerpoint/2010/main" val="3248748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mc:AlternateContent xmlns:mc="http://schemas.openxmlformats.org/markup-compatibility/2006" xmlns:a14="http://schemas.microsoft.com/office/drawing/2010/main">
        <mc:Choice Requires="a14">
          <p:sp>
            <p:nvSpPr>
              <p:cNvPr id="21509" name="Rectangle 8"/>
              <p:cNvSpPr>
                <a:spLocks noChangeArrowheads="1"/>
              </p:cNvSpPr>
              <p:nvPr/>
            </p:nvSpPr>
            <p:spPr bwMode="auto">
              <a:xfrm>
                <a:off x="684213" y="2041524"/>
                <a:ext cx="7991475" cy="41957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dirty="0"/>
                  <a:t>discrete orthogonal polynomials can be recursively generated</a:t>
                </a:r>
              </a:p>
              <a:p>
                <a:pPr eaLnBrk="1" hangingPunct="1"/>
                <a:endParaRPr lang="en-US" altLang="zh-TW" sz="2600" dirty="0"/>
              </a:p>
              <a:p>
                <a:pPr marL="914400" lvl="2" indent="0">
                  <a:buNone/>
                </a:pPr>
                <a14:m>
                  <m:oMath xmlns:m="http://schemas.openxmlformats.org/officeDocument/2006/math">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r>
                          <a:rPr lang="en-US" altLang="zh-TW" sz="3200" i="1">
                            <a:latin typeface="Cambria Math" panose="02040503050406030204" pitchFamily="18" charset="0"/>
                          </a:rPr>
                          <m:t>+1</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r>
                      <a:rPr lang="en-US" altLang="zh-TW" sz="3200" i="1">
                        <a:latin typeface="Cambria Math" panose="02040503050406030204" pitchFamily="18" charset="0"/>
                      </a:rPr>
                      <m:t>=</m:t>
                    </m:r>
                    <m:r>
                      <a:rPr lang="en-US" altLang="zh-TW" sz="3200" i="1">
                        <a:latin typeface="Cambria Math" panose="02040503050406030204" pitchFamily="18" charset="0"/>
                      </a:rPr>
                      <m:t>𝑟</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sub>
                    </m:sSub>
                    <m:r>
                      <a:rPr lang="en-US" altLang="zh-TW" sz="3200" i="1">
                        <a:latin typeface="Cambria Math" panose="02040503050406030204" pitchFamily="18" charset="0"/>
                      </a:rPr>
                      <m:t>(</m:t>
                    </m:r>
                    <m:r>
                      <a:rPr lang="en-US" altLang="zh-TW" sz="3200" i="1">
                        <a:latin typeface="Cambria Math" panose="02040503050406030204" pitchFamily="18" charset="0"/>
                      </a:rPr>
                      <m:t>𝑟</m:t>
                    </m:r>
                    <m:r>
                      <a:rPr lang="en-US" altLang="zh-TW" sz="3200" i="1">
                        <a:latin typeface="Cambria Math" panose="02040503050406030204" pitchFamily="18" charset="0"/>
                      </a:rPr>
                      <m:t>)</m:t>
                    </m:r>
                    <m:r>
                      <a:rPr lang="zh-TW" altLang="en-US" sz="3200" i="1">
                        <a:latin typeface="Cambria Math" panose="02040503050406030204" pitchFamily="18" charset="0"/>
                      </a:rPr>
                      <m:t>－</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𝛽</m:t>
                        </m:r>
                      </m:e>
                      <m:sub>
                        <m:r>
                          <a:rPr lang="en-US" altLang="zh-TW" sz="3200" i="1">
                            <a:latin typeface="Cambria Math" panose="02040503050406030204" pitchFamily="18" charset="0"/>
                          </a:rPr>
                          <m:t>𝑖</m:t>
                        </m:r>
                      </m:sub>
                    </m:sSub>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r>
                          <a:rPr lang="en-US" altLang="zh-TW" sz="3200" i="1">
                            <a:latin typeface="Cambria Math" panose="02040503050406030204" pitchFamily="18" charset="0"/>
                          </a:rPr>
                          <m:t>−1</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oMath>
                </a14:m>
                <a:r>
                  <a:rPr lang="en-US" altLang="zh-TW" sz="2800" dirty="0"/>
                  <a:t> </a:t>
                </a:r>
              </a:p>
              <a:p>
                <a:pPr marL="0" indent="0">
                  <a:buNone/>
                </a:pPr>
                <a:endParaRPr lang="en-US" altLang="zh-TW" sz="1200" dirty="0"/>
              </a:p>
              <a:p>
                <a:pPr marL="914400" lvl="2" indent="0">
                  <a:buNone/>
                </a:pPr>
                <a14:m>
                  <m:oMath xmlns:m="http://schemas.openxmlformats.org/officeDocument/2006/math">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𝛽</m:t>
                        </m:r>
                      </m:e>
                      <m:sub>
                        <m:r>
                          <a:rPr lang="en-US" altLang="zh-TW" sz="3200" i="1">
                            <a:latin typeface="Cambria Math" panose="02040503050406030204" pitchFamily="18" charset="0"/>
                          </a:rPr>
                          <m:t>𝑖</m:t>
                        </m:r>
                      </m:sub>
                    </m:sSub>
                    <m:r>
                      <a:rPr lang="en-US" altLang="zh-TW" sz="3200" i="1">
                        <a:latin typeface="Cambria Math" panose="02040503050406030204" pitchFamily="18" charset="0"/>
                      </a:rPr>
                      <m:t>=</m:t>
                    </m:r>
                    <m:f>
                      <m:fPr>
                        <m:ctrlPr>
                          <a:rPr lang="en-US" altLang="zh-TW" sz="3200" i="1">
                            <a:latin typeface="Cambria Math" panose="02040503050406030204" pitchFamily="18" charset="0"/>
                          </a:rPr>
                        </m:ctrlPr>
                      </m:fPr>
                      <m:num>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r>
                              <a:rPr lang="en-US" altLang="zh-TW" sz="3200" i="1">
                                <a:latin typeface="Cambria Math" panose="02040503050406030204" pitchFamily="18" charset="0"/>
                              </a:rPr>
                              <m:t>𝑟</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r>
                                  <a:rPr lang="en-US" altLang="zh-TW" sz="3200" i="1">
                                    <a:latin typeface="Cambria Math" panose="02040503050406030204" pitchFamily="18" charset="0"/>
                                  </a:rPr>
                                  <m:t>−1</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e>
                        </m:nary>
                      </m:num>
                      <m:den>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sSubSup>
                              <m:sSubSupPr>
                                <m:ctrlPr>
                                  <a:rPr lang="en-US" altLang="zh-TW" sz="3200" i="1">
                                    <a:latin typeface="Cambria Math" panose="02040503050406030204" pitchFamily="18" charset="0"/>
                                  </a:rPr>
                                </m:ctrlPr>
                              </m:sSubSupPr>
                              <m:e>
                                <m:r>
                                  <a:rPr lang="en-US" altLang="zh-TW" sz="3200" i="1">
                                    <a:latin typeface="Cambria Math" panose="02040503050406030204" pitchFamily="18" charset="0"/>
                                  </a:rPr>
                                  <m:t>𝑃</m:t>
                                </m:r>
                              </m:e>
                              <m:sub>
                                <m:r>
                                  <a:rPr lang="en-US" altLang="zh-TW" sz="3200" i="1">
                                    <a:latin typeface="Cambria Math" panose="02040503050406030204" pitchFamily="18" charset="0"/>
                                  </a:rPr>
                                  <m:t>𝑖</m:t>
                                </m:r>
                                <m:r>
                                  <a:rPr lang="en-US" altLang="zh-TW" sz="3200" i="1">
                                    <a:latin typeface="Cambria Math" panose="02040503050406030204" pitchFamily="18" charset="0"/>
                                  </a:rPr>
                                  <m:t>−1</m:t>
                                </m:r>
                              </m:sub>
                              <m:sup>
                                <m:r>
                                  <a:rPr lang="en-US" altLang="zh-TW" sz="3200" i="1">
                                    <a:latin typeface="Cambria Math" panose="02040503050406030204" pitchFamily="18" charset="0"/>
                                  </a:rPr>
                                  <m:t>2</m:t>
                                </m:r>
                              </m:sup>
                            </m:sSubSup>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e>
                        </m:nary>
                      </m:den>
                    </m:f>
                  </m:oMath>
                </a14:m>
                <a:r>
                  <a:rPr lang="en-US" altLang="zh-TW" sz="2800" dirty="0"/>
                  <a:t> </a:t>
                </a:r>
              </a:p>
              <a:p>
                <a:pPr marL="0" indent="0">
                  <a:buNone/>
                </a:pPr>
                <a:endParaRPr lang="en-US" altLang="zh-TW" sz="1200" dirty="0"/>
              </a:p>
              <a:p>
                <a:pPr marL="914400" lvl="2" indent="0">
                  <a:buNone/>
                </a:pPr>
                <a14:m>
                  <m:oMath xmlns:m="http://schemas.openxmlformats.org/officeDocument/2006/math">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𝜇</m:t>
                        </m:r>
                      </m:e>
                      <m:sub>
                        <m:r>
                          <a:rPr lang="en-US" altLang="zh-TW" sz="3200" i="1">
                            <a:latin typeface="Cambria Math" panose="02040503050406030204" pitchFamily="18" charset="0"/>
                          </a:rPr>
                          <m:t>𝑘</m:t>
                        </m:r>
                      </m:sub>
                    </m:sSub>
                    <m:r>
                      <a:rPr lang="en-US" altLang="zh-TW" sz="3200" i="1">
                        <a:latin typeface="Cambria Math" panose="02040503050406030204" pitchFamily="18" charset="0"/>
                      </a:rPr>
                      <m:t>=</m:t>
                    </m:r>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sSup>
                          <m:sSupPr>
                            <m:ctrlPr>
                              <a:rPr lang="en-US" altLang="zh-TW" sz="3200" i="1">
                                <a:latin typeface="Cambria Math" panose="02040503050406030204" pitchFamily="18" charset="0"/>
                              </a:rPr>
                            </m:ctrlPr>
                          </m:sSupPr>
                          <m:e>
                            <m:r>
                              <a:rPr lang="en-US" altLang="zh-TW" sz="3200" b="0" i="1" smtClean="0">
                                <a:latin typeface="Cambria Math" panose="02040503050406030204" pitchFamily="18" charset="0"/>
                              </a:rPr>
                              <m:t>𝑠</m:t>
                            </m:r>
                          </m:e>
                          <m:sup>
                            <m:r>
                              <a:rPr lang="en-US" altLang="zh-TW" sz="3200" i="1">
                                <a:latin typeface="Cambria Math" panose="02040503050406030204" pitchFamily="18" charset="0"/>
                              </a:rPr>
                              <m:t>𝑘</m:t>
                            </m:r>
                          </m:sup>
                        </m:sSup>
                      </m:e>
                    </m:nary>
                  </m:oMath>
                </a14:m>
                <a:r>
                  <a:rPr lang="zh-TW" altLang="en-US" sz="3200" dirty="0"/>
                  <a:t> </a:t>
                </a:r>
              </a:p>
              <a:p>
                <a:pPr marL="0" indent="0" eaLnBrk="1" hangingPunct="1">
                  <a:buNone/>
                </a:pPr>
                <a:endParaRPr lang="en-US" altLang="zh-TW" sz="2600" dirty="0"/>
              </a:p>
            </p:txBody>
          </p:sp>
        </mc:Choice>
        <mc:Fallback xmlns="">
          <p:sp>
            <p:nvSpPr>
              <p:cNvPr id="21509" name="Rectangle 8"/>
              <p:cNvSpPr>
                <a:spLocks noRot="1" noChangeAspect="1" noMove="1" noResize="1" noEditPoints="1" noAdjustHandles="1" noChangeArrowheads="1" noChangeShapeType="1" noTextEdit="1"/>
              </p:cNvSpPr>
              <p:nvPr/>
            </p:nvSpPr>
            <p:spPr bwMode="auto">
              <a:xfrm>
                <a:off x="684213" y="2041524"/>
                <a:ext cx="7991475" cy="4195787"/>
              </a:xfrm>
              <a:prstGeom prst="rect">
                <a:avLst/>
              </a:prstGeom>
              <a:blipFill>
                <a:blip r:embed="rId3"/>
                <a:stretch>
                  <a:fillRect l="-458" t="-1308" r="-17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4437112"/>
            <a:ext cx="2090526" cy="153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頁尾版面配置區 1">
            <a:extLst>
              <a:ext uri="{FF2B5EF4-FFF2-40B4-BE49-F238E27FC236}">
                <a16:creationId xmlns:a16="http://schemas.microsoft.com/office/drawing/2014/main" id="{3FF8FD9E-0A60-413D-85C1-AE6AB7F5296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8510412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p:sp>
        <p:nvSpPr>
          <p:cNvPr id="21509" name="Rectangle 8"/>
          <p:cNvSpPr>
            <a:spLocks noChangeArrowheads="1"/>
          </p:cNvSpPr>
          <p:nvPr/>
        </p:nvSpPr>
        <p:spPr bwMode="auto">
          <a:xfrm>
            <a:off x="684213" y="2041525"/>
            <a:ext cx="7991475"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dirty="0"/>
              <a:t>discrete orthogonal polynomials can be recursively generated</a:t>
            </a:r>
          </a:p>
        </p:txBody>
      </p:sp>
      <mc:AlternateContent xmlns:mc="http://schemas.openxmlformats.org/markup-compatibility/2006" xmlns:a14="http://schemas.microsoft.com/office/drawing/2010/main">
        <mc:Choice Requires="a14">
          <p:sp>
            <p:nvSpPr>
              <p:cNvPr id="10" name="內容版面配置區 2"/>
              <p:cNvSpPr>
                <a:spLocks noGrp="1"/>
              </p:cNvSpPr>
              <p:nvPr>
                <p:ph idx="1"/>
              </p:nvPr>
            </p:nvSpPr>
            <p:spPr>
              <a:xfrm>
                <a:off x="971600" y="2852936"/>
                <a:ext cx="7886700" cy="4351338"/>
              </a:xfrm>
            </p:spPr>
            <p:txBody>
              <a:bodyPr>
                <a:normAutofit/>
              </a:bodyPr>
              <a:lstStyle/>
              <a:p>
                <a:pPr marL="0" indent="0">
                  <a:buNone/>
                </a:pPr>
                <a:r>
                  <a:rPr lang="en-US" altLang="zh-TW" sz="3200" b="1" dirty="0"/>
                  <a:t>Example: </a:t>
                </a:r>
                <a:r>
                  <a:rPr lang="en-US" altLang="zh-TW" sz="3200" dirty="0"/>
                  <a:t>Find </a:t>
                </a:r>
                <a14:m>
                  <m:oMath xmlns:m="http://schemas.openxmlformats.org/officeDocument/2006/math">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2</m:t>
                        </m:r>
                      </m:sub>
                    </m:sSub>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oMath>
                </a14:m>
                <a:endParaRPr lang="en-US" altLang="zh-TW" sz="3200" dirty="0"/>
              </a:p>
              <a:p>
                <a:pPr marL="0" indent="0">
                  <a:buNone/>
                </a:pPr>
                <a:endParaRPr lang="en-US" altLang="zh-TW" sz="1200" dirty="0"/>
              </a:p>
              <a:p>
                <a:pPr marL="457200" lvl="1" indent="0">
                  <a:buNone/>
                </a:pPr>
                <a14:m>
                  <m:oMath xmlns:m="http://schemas.openxmlformats.org/officeDocument/2006/math">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2</m:t>
                        </m:r>
                      </m:sub>
                    </m:sSub>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1</m:t>
                        </m:r>
                      </m:sub>
                    </m:sSub>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r>
                      <a:rPr lang="en-US" altLang="zh-TW" sz="3200" b="0" i="1" smtClean="0">
                        <a:latin typeface="Cambria Math" panose="02040503050406030204" pitchFamily="18" charset="0"/>
                      </a:rPr>
                      <m:t>−</m:t>
                    </m:r>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𝛽</m:t>
                        </m:r>
                      </m:e>
                      <m:sub>
                        <m:r>
                          <a:rPr lang="en-US" altLang="zh-TW" sz="3200" b="0" i="1" smtClean="0">
                            <a:latin typeface="Cambria Math" panose="02040503050406030204" pitchFamily="18" charset="0"/>
                          </a:rPr>
                          <m:t>1</m:t>
                        </m:r>
                      </m:sub>
                    </m:sSub>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𝑃</m:t>
                        </m:r>
                      </m:e>
                      <m:sub>
                        <m:r>
                          <a:rPr lang="en-US" altLang="zh-TW" sz="3200" b="0" i="1" smtClean="0">
                            <a:latin typeface="Cambria Math" panose="02040503050406030204" pitchFamily="18" charset="0"/>
                          </a:rPr>
                          <m:t>0</m:t>
                        </m:r>
                      </m:sub>
                    </m:sSub>
                    <m:d>
                      <m:dPr>
                        <m:ctrlPr>
                          <a:rPr lang="en-US" altLang="zh-TW" sz="3200" b="0" i="1" smtClean="0">
                            <a:latin typeface="Cambria Math" panose="02040503050406030204" pitchFamily="18" charset="0"/>
                          </a:rPr>
                        </m:ctrlPr>
                      </m:dPr>
                      <m:e>
                        <m:r>
                          <a:rPr lang="en-US" altLang="zh-TW" sz="3200" b="0" i="1" smtClean="0">
                            <a:latin typeface="Cambria Math" panose="02040503050406030204" pitchFamily="18" charset="0"/>
                          </a:rPr>
                          <m:t>𝑟</m:t>
                        </m:r>
                      </m:e>
                    </m:d>
                  </m:oMath>
                </a14:m>
                <a:r>
                  <a:rPr lang="en-US" altLang="zh-TW" sz="3200" b="0" dirty="0"/>
                  <a:t> </a:t>
                </a:r>
              </a:p>
              <a:p>
                <a:pPr marL="457200" lvl="1" indent="0">
                  <a:buNone/>
                </a:pPr>
                <a:br>
                  <a:rPr lang="en-US" altLang="zh-TW" sz="1200" b="0" dirty="0"/>
                </a:br>
                <a14:m>
                  <m:oMath xmlns:m="http://schemas.openxmlformats.org/officeDocument/2006/math">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𝑟</m:t>
                    </m:r>
                    <m:r>
                      <a:rPr lang="en-US" altLang="zh-TW" sz="3200" b="0" i="1" smtClean="0">
                        <a:latin typeface="Cambria Math" panose="02040503050406030204" pitchFamily="18" charset="0"/>
                        <a:ea typeface="Cambria Math" panose="02040503050406030204" pitchFamily="18" charset="0"/>
                      </a:rPr>
                      <m:t>×</m:t>
                    </m:r>
                    <m:r>
                      <a:rPr lang="en-US" altLang="zh-TW" sz="3200" b="0" i="1" smtClean="0">
                        <a:latin typeface="Cambria Math" panose="02040503050406030204" pitchFamily="18" charset="0"/>
                        <a:ea typeface="Cambria Math" panose="02040503050406030204" pitchFamily="18" charset="0"/>
                      </a:rPr>
                      <m:t>𝑟</m:t>
                    </m:r>
                    <m:r>
                      <a:rPr lang="en-US" altLang="zh-TW" sz="3200" b="0" i="1" smtClean="0">
                        <a:latin typeface="Cambria Math" panose="02040503050406030204" pitchFamily="18" charset="0"/>
                        <a:ea typeface="Cambria Math" panose="02040503050406030204" pitchFamily="18" charset="0"/>
                      </a:rPr>
                      <m:t>−</m:t>
                    </m:r>
                    <m:f>
                      <m:fPr>
                        <m:ctrlPr>
                          <a:rPr lang="en-US" altLang="zh-TW" sz="3200" b="0" i="1" smtClean="0">
                            <a:latin typeface="Cambria Math" panose="02040503050406030204" pitchFamily="18" charset="0"/>
                            <a:ea typeface="Cambria Math" panose="02040503050406030204" pitchFamily="18" charset="0"/>
                          </a:rPr>
                        </m:ctrlPr>
                      </m:fPr>
                      <m:num>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r>
                              <a:rPr lang="en-US" altLang="zh-TW" sz="3200" i="1">
                                <a:latin typeface="Cambria Math" panose="02040503050406030204" pitchFamily="18" charset="0"/>
                              </a:rPr>
                              <m:t>𝑟</m:t>
                            </m:r>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b="0" i="1" smtClean="0">
                                    <a:latin typeface="Cambria Math" panose="02040503050406030204" pitchFamily="18" charset="0"/>
                                  </a:rPr>
                                  <m:t>1</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sSub>
                              <m:sSubPr>
                                <m:ctrlPr>
                                  <a:rPr lang="en-US" altLang="zh-TW" sz="3200" i="1">
                                    <a:latin typeface="Cambria Math" panose="02040503050406030204" pitchFamily="18" charset="0"/>
                                  </a:rPr>
                                </m:ctrlPr>
                              </m:sSubPr>
                              <m:e>
                                <m:r>
                                  <a:rPr lang="en-US" altLang="zh-TW" sz="3200" i="1">
                                    <a:latin typeface="Cambria Math" panose="02040503050406030204" pitchFamily="18" charset="0"/>
                                  </a:rPr>
                                  <m:t>𝑃</m:t>
                                </m:r>
                              </m:e>
                              <m:sub>
                                <m:r>
                                  <a:rPr lang="en-US" altLang="zh-TW" sz="3200" b="0" i="1" smtClean="0">
                                    <a:latin typeface="Cambria Math" panose="02040503050406030204" pitchFamily="18" charset="0"/>
                                  </a:rPr>
                                  <m:t>0</m:t>
                                </m:r>
                              </m:sub>
                            </m:sSub>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e>
                        </m:nary>
                      </m:num>
                      <m:den>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sSubSup>
                              <m:sSubSupPr>
                                <m:ctrlPr>
                                  <a:rPr lang="en-US" altLang="zh-TW" sz="3200" i="1">
                                    <a:latin typeface="Cambria Math" panose="02040503050406030204" pitchFamily="18" charset="0"/>
                                  </a:rPr>
                                </m:ctrlPr>
                              </m:sSubSupPr>
                              <m:e>
                                <m:r>
                                  <a:rPr lang="en-US" altLang="zh-TW" sz="3200" i="1">
                                    <a:latin typeface="Cambria Math" panose="02040503050406030204" pitchFamily="18" charset="0"/>
                                  </a:rPr>
                                  <m:t>𝑃</m:t>
                                </m:r>
                              </m:e>
                              <m:sub>
                                <m:r>
                                  <a:rPr lang="en-US" altLang="zh-TW" sz="3200" b="0" i="1" smtClean="0">
                                    <a:latin typeface="Cambria Math" panose="02040503050406030204" pitchFamily="18" charset="0"/>
                                  </a:rPr>
                                  <m:t>0</m:t>
                                </m:r>
                              </m:sub>
                              <m:sup>
                                <m:r>
                                  <a:rPr lang="en-US" altLang="zh-TW" sz="3200" i="1">
                                    <a:latin typeface="Cambria Math" panose="02040503050406030204" pitchFamily="18" charset="0"/>
                                  </a:rPr>
                                  <m:t>2</m:t>
                                </m:r>
                              </m:sup>
                            </m:sSubSup>
                            <m:d>
                              <m:dPr>
                                <m:ctrlPr>
                                  <a:rPr lang="en-US" altLang="zh-TW" sz="3200" i="1">
                                    <a:latin typeface="Cambria Math" panose="02040503050406030204" pitchFamily="18" charset="0"/>
                                  </a:rPr>
                                </m:ctrlPr>
                              </m:dPr>
                              <m:e>
                                <m:r>
                                  <a:rPr lang="en-US" altLang="zh-TW" sz="3200" i="1">
                                    <a:latin typeface="Cambria Math" panose="02040503050406030204" pitchFamily="18" charset="0"/>
                                  </a:rPr>
                                  <m:t>𝑟</m:t>
                                </m:r>
                              </m:e>
                            </m:d>
                          </m:e>
                        </m:nary>
                      </m:den>
                    </m:f>
                    <m:r>
                      <a:rPr lang="en-US" altLang="zh-TW" sz="3200" b="0" i="1" smtClean="0">
                        <a:latin typeface="Cambria Math" panose="02040503050406030204" pitchFamily="18" charset="0"/>
                        <a:ea typeface="Cambria Math" panose="02040503050406030204" pitchFamily="18" charset="0"/>
                      </a:rPr>
                      <m:t>×1</m:t>
                    </m:r>
                  </m:oMath>
                </a14:m>
                <a:r>
                  <a:rPr lang="en-US" altLang="zh-TW" sz="3200" b="0" dirty="0">
                    <a:ea typeface="Cambria Math" panose="02040503050406030204" pitchFamily="18" charset="0"/>
                  </a:rPr>
                  <a:t> </a:t>
                </a:r>
              </a:p>
              <a:p>
                <a:pPr marL="457200" lvl="1" indent="0">
                  <a:buNone/>
                </a:pPr>
                <a:br>
                  <a:rPr lang="en-US" altLang="zh-TW" sz="1200" b="0" dirty="0">
                    <a:ea typeface="Cambria Math" panose="02040503050406030204" pitchFamily="18" charset="0"/>
                  </a:rPr>
                </a:br>
                <a14:m>
                  <m:oMath xmlns:m="http://schemas.openxmlformats.org/officeDocument/2006/math">
                    <m:r>
                      <a:rPr lang="en-US" altLang="zh-TW" sz="3200" b="0" i="1" smtClean="0">
                        <a:latin typeface="Cambria Math" panose="02040503050406030204" pitchFamily="18" charset="0"/>
                        <a:ea typeface="Cambria Math" panose="02040503050406030204" pitchFamily="18" charset="0"/>
                      </a:rPr>
                      <m:t>=</m:t>
                    </m:r>
                    <m:sSup>
                      <m:sSupPr>
                        <m:ctrlPr>
                          <a:rPr lang="en-US" altLang="zh-TW" sz="3200" b="0" i="1" smtClean="0">
                            <a:latin typeface="Cambria Math" panose="02040503050406030204" pitchFamily="18" charset="0"/>
                            <a:ea typeface="Cambria Math" panose="02040503050406030204" pitchFamily="18" charset="0"/>
                          </a:rPr>
                        </m:ctrlPr>
                      </m:sSupPr>
                      <m:e>
                        <m:r>
                          <a:rPr lang="en-US" altLang="zh-TW" sz="3200" b="0" i="1" smtClean="0">
                            <a:latin typeface="Cambria Math" panose="02040503050406030204" pitchFamily="18" charset="0"/>
                            <a:ea typeface="Cambria Math" panose="02040503050406030204" pitchFamily="18" charset="0"/>
                          </a:rPr>
                          <m:t>𝑟</m:t>
                        </m:r>
                      </m:e>
                      <m:sup>
                        <m:r>
                          <a:rPr lang="en-US" altLang="zh-TW" sz="3200" b="0" i="1" smtClean="0">
                            <a:latin typeface="Cambria Math" panose="02040503050406030204" pitchFamily="18" charset="0"/>
                            <a:ea typeface="Cambria Math" panose="02040503050406030204" pitchFamily="18" charset="0"/>
                          </a:rPr>
                          <m:t>2</m:t>
                        </m:r>
                      </m:sup>
                    </m:sSup>
                    <m:r>
                      <a:rPr lang="en-US" altLang="zh-TW" sz="3200" b="0" i="1" smtClean="0">
                        <a:latin typeface="Cambria Math" panose="02040503050406030204" pitchFamily="18" charset="0"/>
                        <a:ea typeface="Cambria Math" panose="02040503050406030204" pitchFamily="18" charset="0"/>
                      </a:rPr>
                      <m:t>−</m:t>
                    </m:r>
                    <m:f>
                      <m:fPr>
                        <m:ctrlPr>
                          <a:rPr lang="en-US" altLang="zh-TW" sz="3200" i="1">
                            <a:latin typeface="Cambria Math" panose="02040503050406030204" pitchFamily="18" charset="0"/>
                            <a:ea typeface="Cambria Math" panose="02040503050406030204" pitchFamily="18" charset="0"/>
                          </a:rPr>
                        </m:ctrlPr>
                      </m:fPr>
                      <m:num>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sSup>
                              <m:sSupPr>
                                <m:ctrlPr>
                                  <a:rPr lang="en-US" altLang="zh-TW" sz="3200" b="0" i="1" smtClean="0">
                                    <a:latin typeface="Cambria Math" panose="02040503050406030204" pitchFamily="18" charset="0"/>
                                  </a:rPr>
                                </m:ctrlPr>
                              </m:sSupPr>
                              <m:e>
                                <m:r>
                                  <a:rPr lang="en-US" altLang="zh-TW" sz="3200" i="1">
                                    <a:latin typeface="Cambria Math" panose="02040503050406030204" pitchFamily="18" charset="0"/>
                                  </a:rPr>
                                  <m:t>𝑟</m:t>
                                </m:r>
                              </m:e>
                              <m:sup>
                                <m:r>
                                  <a:rPr lang="en-US" altLang="zh-TW" sz="3200" b="0" i="1" smtClean="0">
                                    <a:latin typeface="Cambria Math" panose="02040503050406030204" pitchFamily="18" charset="0"/>
                                  </a:rPr>
                                  <m:t>2</m:t>
                                </m:r>
                              </m:sup>
                            </m:sSup>
                          </m:e>
                        </m:nary>
                      </m:num>
                      <m:den>
                        <m:nary>
                          <m:naryPr>
                            <m:chr m:val="∑"/>
                            <m:supHide m:val="on"/>
                            <m:ctrlPr>
                              <a:rPr lang="en-US" altLang="zh-TW" sz="3200" i="1">
                                <a:latin typeface="Cambria Math" panose="02040503050406030204" pitchFamily="18" charset="0"/>
                              </a:rPr>
                            </m:ctrlPr>
                          </m:naryPr>
                          <m:sub>
                            <m:r>
                              <m:rPr>
                                <m:brk m:alnAt="7"/>
                              </m:rPr>
                              <a:rPr lang="en-US" altLang="zh-TW" sz="3200" i="1">
                                <a:latin typeface="Cambria Math" panose="02040503050406030204" pitchFamily="18" charset="0"/>
                              </a:rPr>
                              <m:t>𝑟</m:t>
                            </m:r>
                            <m:r>
                              <a:rPr lang="en-US" altLang="zh-TW" sz="3200" i="1">
                                <a:latin typeface="Cambria Math" panose="02040503050406030204" pitchFamily="18" charset="0"/>
                                <a:ea typeface="Cambria Math" panose="02040503050406030204" pitchFamily="18" charset="0"/>
                              </a:rPr>
                              <m:t>∈</m:t>
                            </m:r>
                            <m:r>
                              <a:rPr lang="en-US" altLang="zh-TW" sz="3200" i="1">
                                <a:latin typeface="Cambria Math" panose="02040503050406030204" pitchFamily="18" charset="0"/>
                                <a:ea typeface="Cambria Math" panose="02040503050406030204" pitchFamily="18" charset="0"/>
                              </a:rPr>
                              <m:t>𝑅</m:t>
                            </m:r>
                          </m:sub>
                          <m:sup/>
                          <m:e>
                            <m:r>
                              <a:rPr lang="en-US" altLang="zh-TW" sz="3200" b="0" i="1" smtClean="0">
                                <a:latin typeface="Cambria Math" panose="02040503050406030204" pitchFamily="18" charset="0"/>
                                <a:ea typeface="Cambria Math" panose="02040503050406030204" pitchFamily="18" charset="0"/>
                              </a:rPr>
                              <m:t>1</m:t>
                            </m:r>
                          </m:e>
                        </m:nary>
                      </m:den>
                    </m:f>
                    <m:r>
                      <a:rPr lang="en-US" altLang="zh-TW" sz="3200" b="0" i="1" smtClean="0">
                        <a:latin typeface="Cambria Math" panose="02040503050406030204" pitchFamily="18" charset="0"/>
                      </a:rPr>
                      <m:t>=</m:t>
                    </m:r>
                    <m:sSup>
                      <m:sSupPr>
                        <m:ctrlPr>
                          <a:rPr lang="en-US" altLang="zh-TW" sz="3200" b="0" i="1" smtClean="0">
                            <a:latin typeface="Cambria Math" panose="02040503050406030204" pitchFamily="18" charset="0"/>
                          </a:rPr>
                        </m:ctrlPr>
                      </m:sSupPr>
                      <m:e>
                        <m:r>
                          <a:rPr lang="en-US" altLang="zh-TW" sz="3200" b="0" i="1" smtClean="0">
                            <a:latin typeface="Cambria Math" panose="02040503050406030204" pitchFamily="18" charset="0"/>
                          </a:rPr>
                          <m:t>𝑟</m:t>
                        </m:r>
                      </m:e>
                      <m:sup>
                        <m:r>
                          <a:rPr lang="en-US" altLang="zh-TW" sz="3200" b="0" i="1" smtClean="0">
                            <a:latin typeface="Cambria Math" panose="02040503050406030204" pitchFamily="18" charset="0"/>
                          </a:rPr>
                          <m:t>2</m:t>
                        </m:r>
                      </m:sup>
                    </m:sSup>
                    <m:r>
                      <a:rPr lang="en-US" altLang="zh-TW" sz="3200" b="0" i="1" smtClean="0">
                        <a:latin typeface="Cambria Math" panose="02040503050406030204" pitchFamily="18" charset="0"/>
                      </a:rPr>
                      <m:t>−</m:t>
                    </m:r>
                    <m:f>
                      <m:fPr>
                        <m:ctrlPr>
                          <a:rPr lang="en-US" altLang="zh-TW" sz="3200" b="0" i="1" smtClean="0">
                            <a:latin typeface="Cambria Math" panose="02040503050406030204" pitchFamily="18" charset="0"/>
                          </a:rPr>
                        </m:ctrlPr>
                      </m:fPr>
                      <m:num>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𝜇</m:t>
                            </m:r>
                          </m:e>
                          <m:sub>
                            <m:r>
                              <a:rPr lang="en-US" altLang="zh-TW" sz="3200" b="0" i="1" smtClean="0">
                                <a:latin typeface="Cambria Math" panose="02040503050406030204" pitchFamily="18" charset="0"/>
                              </a:rPr>
                              <m:t>2</m:t>
                            </m:r>
                          </m:sub>
                        </m:sSub>
                      </m:num>
                      <m:den>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𝜇</m:t>
                            </m:r>
                          </m:e>
                          <m:sub>
                            <m:r>
                              <a:rPr lang="en-US" altLang="zh-TW" sz="3200" b="0" i="1" smtClean="0">
                                <a:latin typeface="Cambria Math" panose="02040503050406030204" pitchFamily="18" charset="0"/>
                              </a:rPr>
                              <m:t>0</m:t>
                            </m:r>
                          </m:sub>
                        </m:sSub>
                      </m:den>
                    </m:f>
                  </m:oMath>
                </a14:m>
                <a:r>
                  <a:rPr lang="zh-TW" altLang="en-US" sz="3200" dirty="0"/>
                  <a:t> </a:t>
                </a:r>
              </a:p>
            </p:txBody>
          </p:sp>
        </mc:Choice>
        <mc:Fallback xmlns="">
          <p:sp>
            <p:nvSpPr>
              <p:cNvPr id="10" name="內容版面配置區 2"/>
              <p:cNvSpPr>
                <a:spLocks noGrp="1" noRot="1" noChangeAspect="1" noMove="1" noResize="1" noEditPoints="1" noAdjustHandles="1" noChangeArrowheads="1" noChangeShapeType="1" noTextEdit="1"/>
              </p:cNvSpPr>
              <p:nvPr>
                <p:ph idx="1"/>
              </p:nvPr>
            </p:nvSpPr>
            <p:spPr>
              <a:xfrm>
                <a:off x="971600" y="2852936"/>
                <a:ext cx="7886700" cy="4351338"/>
              </a:xfrm>
              <a:blipFill>
                <a:blip r:embed="rId3"/>
                <a:stretch>
                  <a:fillRect l="-1932" t="-1821"/>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9F34C9B8-BF82-4418-B21A-B49EF123EDDE}"/>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6" name="Picture 10">
            <a:extLst>
              <a:ext uri="{FF2B5EF4-FFF2-40B4-BE49-F238E27FC236}">
                <a16:creationId xmlns:a16="http://schemas.microsoft.com/office/drawing/2014/main" id="{0CCA41CA-F97B-48C0-A33F-BF57D1800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608" y="3820950"/>
            <a:ext cx="1673435" cy="1232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AEA8E58-3382-4DA5-ACC1-08A1AE90C8F3}"/>
                  </a:ext>
                </a:extLst>
              </p:cNvPr>
              <p:cNvSpPr/>
              <p:nvPr/>
            </p:nvSpPr>
            <p:spPr>
              <a:xfrm>
                <a:off x="5407816" y="2667161"/>
                <a:ext cx="3359178" cy="906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𝛽</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𝑅</m:t>
                              </m:r>
                            </m:sub>
                            <m:sup/>
                            <m:e>
                              <m:r>
                                <a:rPr lang="en-US" altLang="zh-TW" sz="2400" i="1">
                                  <a:latin typeface="Cambria Math" panose="02040503050406030204" pitchFamily="18" charset="0"/>
                                </a:rPr>
                                <m:t>𝑟</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𝑖</m:t>
                                  </m:r>
                                  <m:r>
                                    <a:rPr lang="en-US" altLang="zh-TW" sz="2400" i="1">
                                      <a:latin typeface="Cambria Math" panose="02040503050406030204" pitchFamily="18" charset="0"/>
                                    </a:rPr>
                                    <m:t>−1</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e>
                          </m:nary>
                        </m:num>
                        <m:den>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𝑅</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𝑃</m:t>
                                  </m:r>
                                </m:e>
                                <m:sub>
                                  <m: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e>
                          </m:nary>
                        </m:den>
                      </m:f>
                    </m:oMath>
                  </m:oMathPara>
                </a14:m>
                <a:endParaRPr lang="zh-TW" altLang="en-US" dirty="0"/>
              </a:p>
            </p:txBody>
          </p:sp>
        </mc:Choice>
        <mc:Fallback xmlns="">
          <p:sp>
            <p:nvSpPr>
              <p:cNvPr id="3" name="矩形 2">
                <a:extLst>
                  <a:ext uri="{FF2B5EF4-FFF2-40B4-BE49-F238E27FC236}">
                    <a16:creationId xmlns:a16="http://schemas.microsoft.com/office/drawing/2014/main" id="{EAEA8E58-3382-4DA5-ACC1-08A1AE90C8F3}"/>
                  </a:ext>
                </a:extLst>
              </p:cNvPr>
              <p:cNvSpPr>
                <a:spLocks noRot="1" noChangeAspect="1" noMove="1" noResize="1" noEditPoints="1" noAdjustHandles="1" noChangeArrowheads="1" noChangeShapeType="1" noTextEdit="1"/>
              </p:cNvSpPr>
              <p:nvPr/>
            </p:nvSpPr>
            <p:spPr>
              <a:xfrm>
                <a:off x="5407816" y="2667161"/>
                <a:ext cx="3359178" cy="906338"/>
              </a:xfrm>
              <a:prstGeom prst="rect">
                <a:avLst/>
              </a:prstGeom>
              <a:blipFill>
                <a:blip r:embed="rId5"/>
                <a:stretch>
                  <a:fillRect/>
                </a:stretch>
              </a:blipFill>
            </p:spPr>
            <p:txBody>
              <a:bodyPr/>
              <a:lstStyle/>
              <a:p>
                <a:r>
                  <a:rPr lang="zh-TW"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TW"/>
              <a:t>8.8.1 Discrete Orthogonal Polynomials (cont’)</a:t>
            </a:r>
          </a:p>
        </p:txBody>
      </p:sp>
      <p:pic>
        <p:nvPicPr>
          <p:cNvPr id="21508"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042988" y="3071744"/>
            <a:ext cx="5256213" cy="3436938"/>
          </a:xfrm>
          <a:noFill/>
        </p:spPr>
      </p:pic>
      <p:sp>
        <p:nvSpPr>
          <p:cNvPr id="21509" name="Rectangle 8"/>
          <p:cNvSpPr>
            <a:spLocks noChangeArrowheads="1"/>
          </p:cNvSpPr>
          <p:nvPr/>
        </p:nvSpPr>
        <p:spPr bwMode="auto">
          <a:xfrm>
            <a:off x="684213" y="2041525"/>
            <a:ext cx="7991475"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a:t>discrete orthogonal polynomials can be recursively generated</a:t>
            </a:r>
          </a:p>
        </p:txBody>
      </p:sp>
      <p:pic>
        <p:nvPicPr>
          <p:cNvPr id="21510" name="Picture 1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659563" y="5661025"/>
            <a:ext cx="1511300" cy="785813"/>
          </a:xfrm>
          <a:noFill/>
        </p:spPr>
      </p:pic>
      <p:sp>
        <p:nvSpPr>
          <p:cNvPr id="21511" name="Rectangle 13"/>
          <p:cNvSpPr>
            <a:spLocks noChangeArrowheads="1"/>
          </p:cNvSpPr>
          <p:nvPr/>
        </p:nvSpPr>
        <p:spPr bwMode="auto">
          <a:xfrm>
            <a:off x="6443663" y="5805488"/>
            <a:ext cx="4318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buFont typeface="Wingdings" panose="05000000000000000000" pitchFamily="2" charset="2"/>
              <a:buNone/>
            </a:pPr>
            <a:r>
              <a:rPr lang="en-US" altLang="zh-TW" sz="2600"/>
              <a:t>,</a:t>
            </a:r>
          </a:p>
        </p:txBody>
      </p:sp>
      <p:sp>
        <p:nvSpPr>
          <p:cNvPr id="2" name="頁尾版面配置區 1">
            <a:extLst>
              <a:ext uri="{FF2B5EF4-FFF2-40B4-BE49-F238E27FC236}">
                <a16:creationId xmlns:a16="http://schemas.microsoft.com/office/drawing/2014/main" id="{EDDE3A40-97DB-440E-8EFF-70F7F083E8B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236434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6"/>
          <p:cNvSpPr>
            <a:spLocks noGrp="1" noChangeArrowheads="1"/>
          </p:cNvSpPr>
          <p:nvPr>
            <p:ph type="title" sz="quarter"/>
          </p:nvPr>
        </p:nvSpPr>
        <p:spPr/>
        <p:txBody>
          <a:bodyPr/>
          <a:lstStyle/>
          <a:p>
            <a:pPr eaLnBrk="1" hangingPunct="1"/>
            <a:r>
              <a:rPr lang="en-US" altLang="zh-TW" dirty="0"/>
              <a:t>8.8.2 Two-Dimensional Discrete Orthogonal Polynomials</a:t>
            </a:r>
          </a:p>
        </p:txBody>
      </p:sp>
      <p:pic>
        <p:nvPicPr>
          <p:cNvPr id="22532" name="Picture 103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79388" y="3023441"/>
            <a:ext cx="2627312" cy="2290763"/>
          </a:xfrm>
          <a:noFill/>
        </p:spPr>
      </p:pic>
      <p:sp>
        <p:nvSpPr>
          <p:cNvPr id="22534" name="Rectangle 1041"/>
          <p:cNvSpPr>
            <a:spLocks noChangeArrowheads="1"/>
          </p:cNvSpPr>
          <p:nvPr/>
        </p:nvSpPr>
        <p:spPr bwMode="auto">
          <a:xfrm>
            <a:off x="6300788" y="4941888"/>
            <a:ext cx="1439862" cy="5032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22535" name="Rectangle 1031"/>
          <p:cNvSpPr>
            <a:spLocks noChangeArrowheads="1"/>
          </p:cNvSpPr>
          <p:nvPr/>
        </p:nvSpPr>
        <p:spPr bwMode="auto">
          <a:xfrm>
            <a:off x="684213" y="2041525"/>
            <a:ext cx="7991475"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dirty="0"/>
              <a:t>2-D </a:t>
            </a:r>
            <a:r>
              <a:rPr lang="en-US" altLang="en-US" sz="2600" dirty="0"/>
              <a:t>discrete orthogonal polynomials creatable from tensor products of </a:t>
            </a:r>
            <a:r>
              <a:rPr lang="en-US" altLang="zh-TW" sz="2600" dirty="0"/>
              <a:t>1</a:t>
            </a:r>
            <a:r>
              <a:rPr lang="en-US" altLang="en-US" sz="2600" dirty="0"/>
              <a:t>D</a:t>
            </a:r>
            <a:r>
              <a:rPr lang="en-US" altLang="zh-TW" sz="2600" dirty="0"/>
              <a:t> </a:t>
            </a:r>
            <a:r>
              <a:rPr lang="en-US" altLang="en-US" sz="2600" dirty="0"/>
              <a:t>from above equations</a:t>
            </a:r>
          </a:p>
        </p:txBody>
      </p:sp>
      <p:pic>
        <p:nvPicPr>
          <p:cNvPr id="3" name="圖片 2"/>
          <p:cNvPicPr>
            <a:picLocks noChangeAspect="1"/>
          </p:cNvPicPr>
          <p:nvPr/>
        </p:nvPicPr>
        <p:blipFill>
          <a:blip r:embed="rId4"/>
          <a:stretch>
            <a:fillRect/>
          </a:stretch>
        </p:blipFill>
        <p:spPr>
          <a:xfrm>
            <a:off x="2916238" y="2924944"/>
            <a:ext cx="6191250" cy="2428875"/>
          </a:xfrm>
          <a:prstGeom prst="rect">
            <a:avLst/>
          </a:prstGeom>
        </p:spPr>
      </p:pic>
      <p:sp>
        <p:nvSpPr>
          <p:cNvPr id="2" name="文字方塊 1"/>
          <p:cNvSpPr txBox="1"/>
          <p:nvPr/>
        </p:nvSpPr>
        <p:spPr>
          <a:xfrm>
            <a:off x="708221" y="5701579"/>
            <a:ext cx="1176925" cy="461665"/>
          </a:xfrm>
          <a:prstGeom prst="rect">
            <a:avLst/>
          </a:prstGeom>
          <a:noFill/>
        </p:spPr>
        <p:txBody>
          <a:bodyPr wrap="none" rtlCol="0">
            <a:spAutoFit/>
          </a:bodyPr>
          <a:lstStyle/>
          <a:p>
            <a:r>
              <a:rPr lang="en-US" altLang="zh-TW" sz="2400" dirty="0"/>
              <a:t>{-1,0,1}</a:t>
            </a:r>
            <a:endParaRPr lang="zh-TW" altLang="en-US" sz="2400" dirty="0"/>
          </a:p>
        </p:txBody>
      </p:sp>
      <mc:AlternateContent xmlns:mc="http://schemas.openxmlformats.org/markup-compatibility/2006" xmlns:a14="http://schemas.microsoft.com/office/drawing/2010/main">
        <mc:Choice Requires="a14">
          <p:sp>
            <p:nvSpPr>
              <p:cNvPr id="4" name="文字方塊 3"/>
              <p:cNvSpPr txBox="1"/>
              <p:nvPr/>
            </p:nvSpPr>
            <p:spPr>
              <a:xfrm>
                <a:off x="1979712" y="6006405"/>
                <a:ext cx="69514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𝜇</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(−1)</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0</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1</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=2   </m:t>
                      </m:r>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0</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−1</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0</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1</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en-US" altLang="zh-TW" sz="2400" i="1">
                          <a:latin typeface="Cambria Math" panose="02040503050406030204" pitchFamily="18" charset="0"/>
                        </a:rPr>
                        <m:t>3</m:t>
                      </m:r>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979712" y="6006405"/>
                <a:ext cx="6951455" cy="461665"/>
              </a:xfrm>
              <a:prstGeom prst="rect">
                <a:avLst/>
              </a:prstGeom>
              <a:blipFill>
                <a:blip r:embed="rId5"/>
                <a:stretch>
                  <a:fillRect b="-19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979712" y="5314294"/>
                <a:ext cx="3577069" cy="8489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𝑟</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𝑟</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2</m:t>
                              </m:r>
                            </m:sub>
                          </m:sSub>
                        </m:num>
                        <m:den>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0</m:t>
                              </m:r>
                            </m:sub>
                          </m:sSub>
                        </m:den>
                      </m:f>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m:rPr>
                              <m:sty m:val="p"/>
                            </m:rPr>
                            <a:rPr lang="en-US" altLang="zh-CN" sz="2400" i="1">
                              <a:latin typeface="Cambria Math" panose="02040503050406030204" pitchFamily="18" charset="0"/>
                            </a:rPr>
                            <m:t>r</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2</m:t>
                          </m:r>
                        </m:num>
                        <m:den>
                          <m:r>
                            <a:rPr lang="en-US" altLang="zh-TW" sz="2400" b="0" i="1" smtClean="0">
                              <a:latin typeface="Cambria Math" panose="02040503050406030204" pitchFamily="18" charset="0"/>
                            </a:rPr>
                            <m:t>3</m:t>
                          </m:r>
                        </m:den>
                      </m:f>
                    </m:oMath>
                  </m:oMathPara>
                </a14:m>
                <a:endParaRPr lang="zh-TW" altLang="en-US" sz="20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979712" y="5314294"/>
                <a:ext cx="3577069" cy="848950"/>
              </a:xfrm>
              <a:prstGeom prst="rect">
                <a:avLst/>
              </a:prstGeom>
              <a:blipFill>
                <a:blip r:embed="rId6"/>
                <a:stretch>
                  <a:fillRect/>
                </a:stretch>
              </a:blipFill>
            </p:spPr>
            <p:txBody>
              <a:bodyPr/>
              <a:lstStyle/>
              <a:p>
                <a:r>
                  <a:rPr lang="zh-TW" altLang="en-US">
                    <a:noFill/>
                  </a:rPr>
                  <a:t> </a:t>
                </a:r>
              </a:p>
            </p:txBody>
          </p:sp>
        </mc:Fallback>
      </mc:AlternateContent>
      <p:sp>
        <p:nvSpPr>
          <p:cNvPr id="6" name="頁尾版面配置區 5">
            <a:extLst>
              <a:ext uri="{FF2B5EF4-FFF2-40B4-BE49-F238E27FC236}">
                <a16:creationId xmlns:a16="http://schemas.microsoft.com/office/drawing/2014/main" id="{28103E31-CDA3-4A31-84EF-5D3AB3315F0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18071805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6"/>
          <p:cNvSpPr>
            <a:spLocks noGrp="1" noChangeArrowheads="1"/>
          </p:cNvSpPr>
          <p:nvPr>
            <p:ph type="title" sz="quarter"/>
          </p:nvPr>
        </p:nvSpPr>
        <p:spPr/>
        <p:txBody>
          <a:bodyPr/>
          <a:lstStyle/>
          <a:p>
            <a:pPr eaLnBrk="1" hangingPunct="1"/>
            <a:r>
              <a:rPr lang="en-US" altLang="zh-TW"/>
              <a:t>8.8.2 Two-Dimensional Discrete Orthogonal Polynomials</a:t>
            </a:r>
          </a:p>
        </p:txBody>
      </p:sp>
      <p:sp>
        <p:nvSpPr>
          <p:cNvPr id="22534" name="Rectangle 1041"/>
          <p:cNvSpPr>
            <a:spLocks noChangeArrowheads="1"/>
          </p:cNvSpPr>
          <p:nvPr/>
        </p:nvSpPr>
        <p:spPr bwMode="auto">
          <a:xfrm>
            <a:off x="6300788" y="4941888"/>
            <a:ext cx="1439862" cy="5032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mc:AlternateContent xmlns:mc="http://schemas.openxmlformats.org/markup-compatibility/2006" xmlns:a14="http://schemas.microsoft.com/office/drawing/2010/main">
        <mc:Choice Requires="a14">
          <p:sp>
            <p:nvSpPr>
              <p:cNvPr id="5" name="文字方塊 4"/>
              <p:cNvSpPr txBox="1"/>
              <p:nvPr/>
            </p:nvSpPr>
            <p:spPr>
              <a:xfrm>
                <a:off x="616763" y="4797152"/>
                <a:ext cx="2544864" cy="1476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3</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𝑟</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𝑟</m:t>
                          </m:r>
                        </m:e>
                        <m:sup>
                          <m:r>
                            <a:rPr lang="en-US" altLang="zh-TW" sz="2400" b="0" i="1" smtClean="0">
                              <a:latin typeface="Cambria Math" panose="02040503050406030204" pitchFamily="18" charset="0"/>
                            </a:rPr>
                            <m:t>3</m:t>
                          </m:r>
                        </m:sup>
                      </m:s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4</m:t>
                              </m:r>
                            </m:sub>
                          </m:sSub>
                        </m:num>
                        <m:den>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𝜇</m:t>
                              </m:r>
                            </m:e>
                            <m:sub>
                              <m:r>
                                <a:rPr lang="en-US" altLang="zh-TW" sz="2400" b="0" i="1" smtClean="0">
                                  <a:latin typeface="Cambria Math" panose="02040503050406030204" pitchFamily="18" charset="0"/>
                                </a:rPr>
                                <m:t>2</m:t>
                              </m:r>
                            </m:sub>
                          </m:sSub>
                        </m:den>
                      </m:f>
                      <m:r>
                        <a:rPr lang="en-US" altLang="zh-TW" sz="2400" b="0" i="1" smtClean="0">
                          <a:latin typeface="Cambria Math" panose="02040503050406030204" pitchFamily="18" charset="0"/>
                        </a:rPr>
                        <m:t>𝑟</m:t>
                      </m:r>
                    </m:oMath>
                  </m:oMathPara>
                </a14:m>
                <a:endParaRPr lang="en-US" altLang="zh-TW"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m:rPr>
                              <m:sty m:val="p"/>
                            </m:rPr>
                            <a:rPr lang="en-US" altLang="zh-CN" sz="2400" i="1">
                              <a:latin typeface="Cambria Math" panose="02040503050406030204" pitchFamily="18" charset="0"/>
                            </a:rPr>
                            <m:t>r</m:t>
                          </m:r>
                        </m:e>
                        <m:sup>
                          <m:r>
                            <a:rPr lang="en-US" altLang="zh-TW" sz="2400" i="1">
                              <a:latin typeface="Cambria Math" panose="02040503050406030204" pitchFamily="18" charset="0"/>
                            </a:rPr>
                            <m:t>3</m:t>
                          </m:r>
                        </m:sup>
                      </m:s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i="1">
                              <a:latin typeface="Cambria Math" panose="02040503050406030204" pitchFamily="18" charset="0"/>
                            </a:rPr>
                            <m:t>4</m:t>
                          </m:r>
                          <m:r>
                            <a:rPr lang="en-US" altLang="zh-TW" sz="2400" i="1" smtClean="0">
                              <a:latin typeface="Cambria Math" panose="02040503050406030204" pitchFamily="18" charset="0"/>
                            </a:rPr>
                            <m:t>1</m:t>
                          </m:r>
                        </m:num>
                        <m:den>
                          <m:r>
                            <a:rPr lang="en-US" altLang="zh-TW" sz="2400" i="1">
                              <a:latin typeface="Cambria Math" panose="02040503050406030204" pitchFamily="18" charset="0"/>
                            </a:rPr>
                            <m:t>2</m:t>
                          </m:r>
                          <m:r>
                            <a:rPr lang="en-US" altLang="zh-TW" sz="2400" i="1" smtClean="0">
                              <a:latin typeface="Cambria Math" panose="02040503050406030204" pitchFamily="18" charset="0"/>
                            </a:rPr>
                            <m:t>0</m:t>
                          </m:r>
                        </m:den>
                      </m:f>
                      <m:r>
                        <a:rPr lang="en-US" altLang="zh-TW" sz="2400" b="0" i="1" smtClean="0">
                          <a:latin typeface="Cambria Math" panose="02040503050406030204" pitchFamily="18" charset="0"/>
                        </a:rPr>
                        <m:t>𝑟</m:t>
                      </m:r>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16763" y="4797152"/>
                <a:ext cx="2544864" cy="1476623"/>
              </a:xfrm>
              <a:prstGeom prst="rect">
                <a:avLst/>
              </a:prstGeom>
              <a:blipFill>
                <a:blip r:embed="rId3"/>
                <a:stretch>
                  <a:fillRect/>
                </a:stretch>
              </a:blipFill>
            </p:spPr>
            <p:txBody>
              <a:bodyPr/>
              <a:lstStyle/>
              <a:p>
                <a:r>
                  <a:rPr lang="zh-TW" altLang="en-US">
                    <a:noFill/>
                  </a:rPr>
                  <a:t> </a:t>
                </a:r>
              </a:p>
            </p:txBody>
          </p:sp>
        </mc:Fallback>
      </mc:AlternateContent>
      <p:sp>
        <p:nvSpPr>
          <p:cNvPr id="6" name="頁尾版面配置區 5">
            <a:extLst>
              <a:ext uri="{FF2B5EF4-FFF2-40B4-BE49-F238E27FC236}">
                <a16:creationId xmlns:a16="http://schemas.microsoft.com/office/drawing/2014/main" id="{28103E31-CDA3-4A31-84EF-5D3AB3315F0B}"/>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mc:AlternateContent xmlns:mc="http://schemas.openxmlformats.org/markup-compatibility/2006" xmlns:a14="http://schemas.microsoft.com/office/drawing/2010/main">
        <mc:Choice Requires="a14">
          <p:sp>
            <p:nvSpPr>
              <p:cNvPr id="12" name="內容版面配置區 3">
                <a:extLst>
                  <a:ext uri="{FF2B5EF4-FFF2-40B4-BE49-F238E27FC236}">
                    <a16:creationId xmlns:a16="http://schemas.microsoft.com/office/drawing/2014/main" id="{17D2D6EE-9223-44F2-946F-0E8FD8F707C1}"/>
                  </a:ext>
                </a:extLst>
              </p:cNvPr>
              <p:cNvSpPr>
                <a:spLocks noGrp="1"/>
              </p:cNvSpPr>
              <p:nvPr>
                <p:ph sz="half" idx="1"/>
              </p:nvPr>
            </p:nvSpPr>
            <p:spPr>
              <a:xfrm>
                <a:off x="133278" y="1844824"/>
                <a:ext cx="3503735" cy="3006360"/>
              </a:xfrm>
            </p:spPr>
            <p:txBody>
              <a:bodyPr>
                <a:normAutofit/>
              </a:bodyPr>
              <a:lstStyle/>
              <a:p>
                <a:pPr marL="0" indent="0" algn="ctr">
                  <a:buNone/>
                </a:pPr>
                <a:r>
                  <a:rPr lang="en-US" altLang="zh-TW" sz="2800" dirty="0"/>
                  <a:t>Index Set</a:t>
                </a:r>
              </a:p>
              <a:p>
                <a:pPr marL="0" indent="0" algn="ctr">
                  <a:buNone/>
                </a:pPr>
                <a14:m>
                  <m:oMath xmlns:m="http://schemas.openxmlformats.org/officeDocument/2006/math">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1</m:t>
                            </m:r>
                          </m:num>
                          <m:den>
                            <m:r>
                              <a:rPr lang="en-US" altLang="zh-TW" sz="2800" b="0" i="1" smtClean="0">
                                <a:latin typeface="Cambria Math" panose="02040503050406030204" pitchFamily="18" charset="0"/>
                              </a:rPr>
                              <m:t>2</m:t>
                            </m:r>
                          </m:den>
                        </m:f>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1</m:t>
                            </m:r>
                          </m:num>
                          <m:den>
                            <m:r>
                              <a:rPr lang="en-US" altLang="zh-TW" sz="2800" b="0" i="1" smtClean="0">
                                <a:latin typeface="Cambria Math" panose="02040503050406030204" pitchFamily="18" charset="0"/>
                              </a:rPr>
                              <m:t>2</m:t>
                            </m:r>
                          </m:den>
                        </m:f>
                      </m:e>
                    </m:d>
                  </m:oMath>
                </a14:m>
                <a:r>
                  <a:rPr lang="en-US" altLang="zh-TW" sz="2800" dirty="0"/>
                  <a:t> </a:t>
                </a:r>
              </a:p>
              <a:p>
                <a:pPr marL="0" indent="0" algn="ctr">
                  <a:buNone/>
                </a:pPr>
                <a14:m>
                  <m:oMath xmlns:m="http://schemas.openxmlformats.org/officeDocument/2006/math">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−1, 0, 1</m:t>
                        </m:r>
                      </m:e>
                    </m:d>
                  </m:oMath>
                </a14:m>
                <a:r>
                  <a:rPr lang="en-US" altLang="zh-TW" sz="2800" b="0" dirty="0"/>
                  <a:t> </a:t>
                </a:r>
              </a:p>
              <a:p>
                <a:pPr marL="0" indent="0" algn="ctr">
                  <a:buNone/>
                </a:pPr>
                <a14:m>
                  <m:oMath xmlns:m="http://schemas.openxmlformats.org/officeDocument/2006/math">
                    <m:d>
                      <m:dPr>
                        <m:begChr m:val="{"/>
                        <m:endChr m:val="}"/>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3</m:t>
                            </m:r>
                          </m:num>
                          <m:den>
                            <m:r>
                              <a:rPr lang="en-US" altLang="zh-TW" sz="2800" b="0" i="1" smtClean="0">
                                <a:latin typeface="Cambria Math" panose="02040503050406030204" pitchFamily="18" charset="0"/>
                              </a:rPr>
                              <m:t>2</m:t>
                            </m:r>
                          </m:den>
                        </m:f>
                        <m:r>
                          <a:rPr lang="en-US" altLang="zh-TW" sz="2800" b="0" i="1" smtClean="0">
                            <a:latin typeface="Cambria Math" panose="02040503050406030204" pitchFamily="18" charset="0"/>
                          </a:rPr>
                          <m:t>, </m:t>
                        </m:r>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2</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2</m:t>
                            </m:r>
                          </m:den>
                        </m:f>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3</m:t>
                            </m:r>
                          </m:num>
                          <m:den>
                            <m:r>
                              <a:rPr lang="en-US" altLang="zh-TW" sz="2800" b="0" i="1" smtClean="0">
                                <a:latin typeface="Cambria Math" panose="02040503050406030204" pitchFamily="18" charset="0"/>
                              </a:rPr>
                              <m:t>2</m:t>
                            </m:r>
                          </m:den>
                        </m:f>
                      </m:e>
                    </m:d>
                  </m:oMath>
                </a14:m>
                <a:r>
                  <a:rPr lang="en-US" altLang="zh-TW" sz="2800" dirty="0"/>
                  <a:t> </a:t>
                </a:r>
              </a:p>
              <a:p>
                <a:pPr marL="0" indent="0" algn="ctr">
                  <a:buNone/>
                </a:pPr>
                <a:endParaRPr lang="en-US" altLang="zh-TW" dirty="0"/>
              </a:p>
            </p:txBody>
          </p:sp>
        </mc:Choice>
        <mc:Fallback xmlns="">
          <p:sp>
            <p:nvSpPr>
              <p:cNvPr id="12" name="內容版面配置區 3">
                <a:extLst>
                  <a:ext uri="{FF2B5EF4-FFF2-40B4-BE49-F238E27FC236}">
                    <a16:creationId xmlns:a16="http://schemas.microsoft.com/office/drawing/2014/main" id="{17D2D6EE-9223-44F2-946F-0E8FD8F707C1}"/>
                  </a:ext>
                </a:extLst>
              </p:cNvPr>
              <p:cNvSpPr>
                <a:spLocks noGrp="1" noRot="1" noChangeAspect="1" noMove="1" noResize="1" noEditPoints="1" noAdjustHandles="1" noChangeArrowheads="1" noChangeShapeType="1" noTextEdit="1"/>
              </p:cNvSpPr>
              <p:nvPr>
                <p:ph sz="half" idx="1"/>
              </p:nvPr>
            </p:nvSpPr>
            <p:spPr>
              <a:xfrm>
                <a:off x="133278" y="1844824"/>
                <a:ext cx="3503735" cy="3006360"/>
              </a:xfrm>
              <a:blipFill>
                <a:blip r:embed="rId4"/>
                <a:stretch>
                  <a:fillRect t="-22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內容版面配置區 4">
                <a:extLst>
                  <a:ext uri="{FF2B5EF4-FFF2-40B4-BE49-F238E27FC236}">
                    <a16:creationId xmlns:a16="http://schemas.microsoft.com/office/drawing/2014/main" id="{FD7095C8-6049-499E-A528-D6064DBE7C06}"/>
                  </a:ext>
                </a:extLst>
              </p:cNvPr>
              <p:cNvSpPr>
                <a:spLocks noGrp="1"/>
              </p:cNvSpPr>
              <p:nvPr>
                <p:ph sz="half" idx="2"/>
              </p:nvPr>
            </p:nvSpPr>
            <p:spPr>
              <a:xfrm>
                <a:off x="3159441" y="1844825"/>
                <a:ext cx="5851281" cy="3006360"/>
              </a:xfrm>
            </p:spPr>
            <p:txBody>
              <a:bodyPr>
                <a:normAutofit/>
              </a:bodyPr>
              <a:lstStyle/>
              <a:p>
                <a:pPr marL="0" indent="0" algn="ctr">
                  <a:buNone/>
                </a:pPr>
                <a:r>
                  <a:rPr lang="en-US" altLang="zh-TW" sz="2800" dirty="0"/>
                  <a:t>Discrete Orthogonal Polynomial Set</a:t>
                </a:r>
              </a:p>
              <a:p>
                <a:pPr marL="0" indent="0" algn="ctr">
                  <a:buNone/>
                </a:pPr>
                <a14:m>
                  <m:oMath xmlns:m="http://schemas.openxmlformats.org/officeDocument/2006/math">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1, </m:t>
                        </m:r>
                        <m:r>
                          <a:rPr lang="en-US" altLang="zh-TW" b="0" i="1" smtClean="0">
                            <a:latin typeface="Cambria Math" panose="02040503050406030204" pitchFamily="18" charset="0"/>
                          </a:rPr>
                          <m:t>𝑟</m:t>
                        </m:r>
                      </m:e>
                    </m:d>
                  </m:oMath>
                </a14:m>
                <a:r>
                  <a:rPr lang="en-US" altLang="zh-TW" dirty="0"/>
                  <a:t> </a:t>
                </a:r>
                <a:endParaRPr lang="en-US" altLang="zh-TW" sz="600" dirty="0"/>
              </a:p>
              <a:p>
                <a:pPr marL="0" indent="0" algn="ctr">
                  <a:buNone/>
                </a:pPr>
                <a14:m>
                  <m:oMath xmlns:m="http://schemas.openxmlformats.org/officeDocument/2006/math">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1, </m:t>
                        </m:r>
                        <m:r>
                          <a:rPr lang="en-US" altLang="zh-TW" i="1">
                            <a:latin typeface="Cambria Math" panose="02040503050406030204" pitchFamily="18" charset="0"/>
                          </a:rPr>
                          <m:t>𝑟</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𝑟</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num>
                          <m:den>
                            <m:r>
                              <a:rPr lang="en-US" altLang="zh-TW" b="0" i="1" smtClean="0">
                                <a:latin typeface="Cambria Math" panose="02040503050406030204" pitchFamily="18" charset="0"/>
                              </a:rPr>
                              <m:t>3</m:t>
                            </m:r>
                          </m:den>
                        </m:f>
                      </m:e>
                    </m:d>
                  </m:oMath>
                </a14:m>
                <a:r>
                  <a:rPr lang="zh-TW" altLang="en-US" dirty="0"/>
                  <a:t> </a:t>
                </a:r>
                <a:endParaRPr lang="en-US" altLang="zh-TW" dirty="0"/>
              </a:p>
              <a:p>
                <a:pPr marL="0" indent="0" algn="ctr">
                  <a:buNone/>
                </a:pPr>
                <a14:m>
                  <m:oMath xmlns:m="http://schemas.openxmlformats.org/officeDocument/2006/math">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1, </m:t>
                        </m:r>
                        <m:r>
                          <a:rPr lang="en-US" altLang="zh-TW" i="1">
                            <a:latin typeface="Cambria Math" panose="02040503050406030204" pitchFamily="18" charset="0"/>
                          </a:rPr>
                          <m:t>𝑟</m:t>
                        </m:r>
                        <m:r>
                          <a:rPr lang="en-US" altLang="zh-TW" i="1">
                            <a:latin typeface="Cambria Math" panose="02040503050406030204" pitchFamily="18" charset="0"/>
                          </a:rPr>
                          <m:t>, </m:t>
                        </m:r>
                        <m:sSup>
                          <m:sSupPr>
                            <m:ctrlPr>
                              <a:rPr lang="en-US" altLang="zh-TW" i="1">
                                <a:latin typeface="Cambria Math" panose="02040503050406030204" pitchFamily="18" charset="0"/>
                              </a:rPr>
                            </m:ctrlPr>
                          </m:sSupPr>
                          <m:e>
                            <m:r>
                              <a:rPr lang="en-US" altLang="zh-TW" i="1">
                                <a:latin typeface="Cambria Math" panose="02040503050406030204" pitchFamily="18" charset="0"/>
                              </a:rPr>
                              <m:t>𝑟</m:t>
                            </m:r>
                          </m:e>
                          <m:sup>
                            <m:r>
                              <a:rPr lang="en-US" altLang="zh-TW" i="1">
                                <a:latin typeface="Cambria Math" panose="02040503050406030204" pitchFamily="18" charset="0"/>
                              </a:rPr>
                              <m:t>2</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5</m:t>
                            </m:r>
                          </m:num>
                          <m:den>
                            <m:r>
                              <a:rPr lang="en-US" altLang="zh-TW" b="0" i="1" smtClean="0">
                                <a:latin typeface="Cambria Math" panose="02040503050406030204" pitchFamily="18" charset="0"/>
                              </a:rPr>
                              <m:t>4</m:t>
                            </m:r>
                          </m:den>
                        </m:f>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𝑟</m:t>
                            </m:r>
                          </m:e>
                          <m:sup>
                            <m:r>
                              <a:rPr lang="en-US" altLang="zh-TW" b="0" i="1" smtClean="0">
                                <a:latin typeface="Cambria Math" panose="02040503050406030204" pitchFamily="18" charset="0"/>
                              </a:rPr>
                              <m:t>3</m:t>
                            </m:r>
                          </m:sup>
                        </m:sSup>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41</m:t>
                            </m:r>
                          </m:num>
                          <m:den>
                            <m:r>
                              <a:rPr lang="en-US" altLang="zh-TW" b="0" i="1" smtClean="0">
                                <a:latin typeface="Cambria Math" panose="02040503050406030204" pitchFamily="18" charset="0"/>
                              </a:rPr>
                              <m:t>20</m:t>
                            </m:r>
                          </m:den>
                        </m:f>
                        <m:r>
                          <a:rPr lang="en-US" altLang="zh-TW" b="0" i="1" smtClean="0">
                            <a:latin typeface="Cambria Math" panose="02040503050406030204" pitchFamily="18" charset="0"/>
                          </a:rPr>
                          <m:t>𝑟</m:t>
                        </m:r>
                      </m:e>
                    </m:d>
                  </m:oMath>
                </a14:m>
                <a:r>
                  <a:rPr lang="zh-TW" altLang="en-US" dirty="0"/>
                  <a:t> </a:t>
                </a:r>
                <a:endParaRPr lang="en-US" altLang="zh-TW" dirty="0"/>
              </a:p>
              <a:p>
                <a:pPr marL="0" indent="0" algn="ctr">
                  <a:buNone/>
                </a:pPr>
                <a:endParaRPr lang="zh-TW" altLang="en-US" sz="4000" dirty="0"/>
              </a:p>
            </p:txBody>
          </p:sp>
        </mc:Choice>
        <mc:Fallback xmlns="">
          <p:sp>
            <p:nvSpPr>
              <p:cNvPr id="13" name="內容版面配置區 4">
                <a:extLst>
                  <a:ext uri="{FF2B5EF4-FFF2-40B4-BE49-F238E27FC236}">
                    <a16:creationId xmlns:a16="http://schemas.microsoft.com/office/drawing/2014/main" id="{FD7095C8-6049-499E-A528-D6064DBE7C06}"/>
                  </a:ext>
                </a:extLst>
              </p:cNvPr>
              <p:cNvSpPr>
                <a:spLocks noGrp="1" noRot="1" noChangeAspect="1" noMove="1" noResize="1" noEditPoints="1" noAdjustHandles="1" noChangeArrowheads="1" noChangeShapeType="1" noTextEdit="1"/>
              </p:cNvSpPr>
              <p:nvPr>
                <p:ph sz="half" idx="2"/>
              </p:nvPr>
            </p:nvSpPr>
            <p:spPr>
              <a:xfrm>
                <a:off x="3159441" y="1844825"/>
                <a:ext cx="5851281" cy="3006360"/>
              </a:xfrm>
              <a:blipFill>
                <a:blip r:embed="rId5"/>
                <a:stretch>
                  <a:fillRect l="-1875" t="-2231" r="-18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8E3558F-A572-42EB-8A6E-2130D713AC53}"/>
                  </a:ext>
                </a:extLst>
              </p:cNvPr>
              <p:cNvSpPr txBox="1"/>
              <p:nvPr/>
            </p:nvSpPr>
            <p:spPr>
              <a:xfrm>
                <a:off x="3779912" y="4721579"/>
                <a:ext cx="5160002" cy="78380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𝜇</m:t>
                          </m:r>
                        </m:e>
                        <m:sub>
                          <m:r>
                            <a:rPr lang="en-US" altLang="zh-TW" sz="2400" b="0" i="1" smtClean="0">
                              <a:latin typeface="Cambria Math" panose="02040503050406030204" pitchFamily="18" charset="0"/>
                            </a:rPr>
                            <m:t>4</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4</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4</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4</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r>
                            <a:rPr lang="en-US" altLang="zh-TW" sz="2400" i="1">
                              <a:latin typeface="Cambria Math" panose="02040503050406030204" pitchFamily="18" charset="0"/>
                            </a:rPr>
                            <m:t>)</m:t>
                          </m:r>
                        </m:e>
                        <m:sup>
                          <m:r>
                            <a:rPr lang="en-US" altLang="zh-TW" sz="2400" i="1">
                              <a:latin typeface="Cambria Math" panose="02040503050406030204" pitchFamily="18" charset="0"/>
                            </a:rPr>
                            <m:t>4</m:t>
                          </m:r>
                        </m:sup>
                      </m:sSup>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41</m:t>
                          </m:r>
                        </m:num>
                        <m:den>
                          <m:r>
                            <a:rPr lang="en-US" altLang="zh-TW" sz="2400" b="0" i="1" smtClean="0">
                              <a:latin typeface="Cambria Math" panose="02040503050406030204" pitchFamily="18" charset="0"/>
                            </a:rPr>
                            <m:t>4</m:t>
                          </m:r>
                        </m:den>
                      </m:f>
                    </m:oMath>
                  </m:oMathPara>
                </a14:m>
                <a:endParaRPr lang="zh-TW" altLang="en-US" sz="2400" dirty="0"/>
              </a:p>
            </p:txBody>
          </p:sp>
        </mc:Choice>
        <mc:Fallback xmlns="">
          <p:sp>
            <p:nvSpPr>
              <p:cNvPr id="14" name="文字方塊 13">
                <a:extLst>
                  <a:ext uri="{FF2B5EF4-FFF2-40B4-BE49-F238E27FC236}">
                    <a16:creationId xmlns:a16="http://schemas.microsoft.com/office/drawing/2014/main" id="{78E3558F-A572-42EB-8A6E-2130D713AC53}"/>
                  </a:ext>
                </a:extLst>
              </p:cNvPr>
              <p:cNvSpPr txBox="1">
                <a:spLocks noRot="1" noChangeAspect="1" noMove="1" noResize="1" noEditPoints="1" noAdjustHandles="1" noChangeArrowheads="1" noChangeShapeType="1" noTextEdit="1"/>
              </p:cNvSpPr>
              <p:nvPr/>
            </p:nvSpPr>
            <p:spPr>
              <a:xfrm>
                <a:off x="3779912" y="4721579"/>
                <a:ext cx="5160002" cy="78380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E2FC0FD-E8BD-4595-8A78-984CFC07F5C6}"/>
                  </a:ext>
                </a:extLst>
              </p:cNvPr>
              <p:cNvSpPr txBox="1"/>
              <p:nvPr/>
            </p:nvSpPr>
            <p:spPr>
              <a:xfrm>
                <a:off x="3779912" y="5525516"/>
                <a:ext cx="4990084" cy="78380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𝜇</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r>
                            <a:rPr lang="en-US" altLang="zh-TW" sz="2400" i="1">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=5</m:t>
                      </m:r>
                    </m:oMath>
                  </m:oMathPara>
                </a14:m>
                <a:endParaRPr lang="zh-TW" altLang="en-US" sz="2400" dirty="0"/>
              </a:p>
            </p:txBody>
          </p:sp>
        </mc:Choice>
        <mc:Fallback xmlns="">
          <p:sp>
            <p:nvSpPr>
              <p:cNvPr id="15" name="文字方塊 14">
                <a:extLst>
                  <a:ext uri="{FF2B5EF4-FFF2-40B4-BE49-F238E27FC236}">
                    <a16:creationId xmlns:a16="http://schemas.microsoft.com/office/drawing/2014/main" id="{BE2FC0FD-E8BD-4595-8A78-984CFC07F5C6}"/>
                  </a:ext>
                </a:extLst>
              </p:cNvPr>
              <p:cNvSpPr txBox="1">
                <a:spLocks noRot="1" noChangeAspect="1" noMove="1" noResize="1" noEditPoints="1" noAdjustHandles="1" noChangeArrowheads="1" noChangeShapeType="1" noTextEdit="1"/>
              </p:cNvSpPr>
              <p:nvPr/>
            </p:nvSpPr>
            <p:spPr>
              <a:xfrm>
                <a:off x="3779912" y="5525516"/>
                <a:ext cx="4990084" cy="783804"/>
              </a:xfrm>
              <a:prstGeom prst="rect">
                <a:avLst/>
              </a:prstGeom>
              <a:blipFill>
                <a:blip r:embed="rId7"/>
                <a:stretch>
                  <a:fillRect/>
                </a:stretch>
              </a:blipFill>
            </p:spPr>
            <p:txBody>
              <a:bodyPr/>
              <a:lstStyle/>
              <a:p>
                <a:r>
                  <a:rPr lang="zh-TW"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6"/>
          <p:cNvSpPr>
            <a:spLocks noGrp="1" noChangeArrowheads="1"/>
          </p:cNvSpPr>
          <p:nvPr>
            <p:ph type="title" sz="quarter"/>
          </p:nvPr>
        </p:nvSpPr>
        <p:spPr/>
        <p:txBody>
          <a:bodyPr/>
          <a:lstStyle/>
          <a:p>
            <a:pPr eaLnBrk="1" hangingPunct="1"/>
            <a:r>
              <a:rPr lang="en-US" altLang="zh-TW"/>
              <a:t>8.8.2 Two-Dimensional Discrete Orthogonal Polynomials</a:t>
            </a:r>
          </a:p>
        </p:txBody>
      </p:sp>
      <p:sp>
        <p:nvSpPr>
          <p:cNvPr id="22534" name="Rectangle 1041"/>
          <p:cNvSpPr>
            <a:spLocks noChangeArrowheads="1"/>
          </p:cNvSpPr>
          <p:nvPr/>
        </p:nvSpPr>
        <p:spPr bwMode="auto">
          <a:xfrm>
            <a:off x="6300788" y="4941888"/>
            <a:ext cx="1439862" cy="5032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endParaRPr lang="zh-TW" altLang="en-US" sz="1800"/>
          </a:p>
        </p:txBody>
      </p:sp>
      <p:sp>
        <p:nvSpPr>
          <p:cNvPr id="22535" name="Rectangle 1031"/>
          <p:cNvSpPr>
            <a:spLocks noChangeArrowheads="1"/>
          </p:cNvSpPr>
          <p:nvPr/>
        </p:nvSpPr>
        <p:spPr bwMode="auto">
          <a:xfrm>
            <a:off x="684213" y="2041525"/>
            <a:ext cx="7991475"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r>
              <a:rPr lang="en-US" altLang="zh-TW" sz="2600" dirty="0"/>
              <a:t>2-D </a:t>
            </a:r>
            <a:r>
              <a:rPr lang="en-US" altLang="en-US" sz="2600" dirty="0"/>
              <a:t>discrete orthogonal polynomials creatable from tensor products of </a:t>
            </a:r>
            <a:r>
              <a:rPr lang="en-US" altLang="zh-TW" sz="2600" dirty="0"/>
              <a:t>1</a:t>
            </a:r>
            <a:r>
              <a:rPr lang="en-US" altLang="en-US" sz="2600" dirty="0"/>
              <a:t>D</a:t>
            </a:r>
            <a:r>
              <a:rPr lang="en-US" altLang="zh-TW" sz="2600" dirty="0"/>
              <a:t> </a:t>
            </a:r>
            <a:r>
              <a:rPr lang="en-US" altLang="en-US" sz="2600" dirty="0"/>
              <a:t>from above equations</a:t>
            </a:r>
          </a:p>
        </p:txBody>
      </p:sp>
      <mc:AlternateContent xmlns:mc="http://schemas.openxmlformats.org/markup-compatibility/2006" xmlns:a14="http://schemas.microsoft.com/office/drawing/2010/main">
        <mc:Choice Requires="a14">
          <p:sp>
            <p:nvSpPr>
              <p:cNvPr id="6" name="文字方塊 5"/>
              <p:cNvSpPr txBox="1"/>
              <p:nvPr/>
            </p:nvSpPr>
            <p:spPr>
              <a:xfrm>
                <a:off x="679984" y="3131344"/>
                <a:ext cx="3545383" cy="1015663"/>
              </a:xfrm>
              <a:prstGeom prst="rect">
                <a:avLst/>
              </a:prstGeom>
              <a:noFill/>
            </p:spPr>
            <p:txBody>
              <a:bodyPr wrap="square" rtlCol="0">
                <a:spAutoFit/>
              </a:bodyPr>
              <a:lstStyle/>
              <a:p>
                <a:r>
                  <a:rPr lang="en-US" altLang="zh-TW" sz="2000" dirty="0"/>
                  <a:t>Index Set</a:t>
                </a:r>
              </a:p>
              <a:p>
                <a:endParaRPr lang="en-US" altLang="zh-TW" sz="2000" dirty="0"/>
              </a:p>
              <a:p>
                <a:r>
                  <a:rPr lang="en-US" altLang="zh-TW" sz="2000" dirty="0"/>
                  <a:t>{-1,0,1}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a:t>{-1,0,1}</a:t>
                </a:r>
                <a:endParaRPr lang="zh-TW" altLang="en-US" sz="20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79984" y="3131344"/>
                <a:ext cx="3545383" cy="1015663"/>
              </a:xfrm>
              <a:prstGeom prst="rect">
                <a:avLst/>
              </a:prstGeom>
              <a:blipFill>
                <a:blip r:embed="rId3"/>
                <a:stretch>
                  <a:fillRect l="-1893" t="-3012" b="-10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679984" y="4353207"/>
                <a:ext cx="8687635" cy="1986378"/>
              </a:xfrm>
              <a:prstGeom prst="rect">
                <a:avLst/>
              </a:prstGeom>
              <a:noFill/>
            </p:spPr>
            <p:txBody>
              <a:bodyPr wrap="none" rtlCol="0">
                <a:spAutoFit/>
              </a:bodyPr>
              <a:lstStyle/>
              <a:p>
                <a:r>
                  <a:rPr lang="en-US" altLang="zh-TW" sz="2000" dirty="0"/>
                  <a:t>Discrete Orthogonal Polynomial Set</a:t>
                </a:r>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{1,</m:t>
                      </m:r>
                      <m:r>
                        <a:rPr lang="en-US" altLang="zh-TW" sz="2000" b="0" i="1" smtClean="0">
                          <a:latin typeface="Cambria Math" panose="02040503050406030204" pitchFamily="18" charset="0"/>
                        </a:rPr>
                        <m:t>𝑟</m:t>
                      </m:r>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2</m:t>
                          </m:r>
                        </m:num>
                        <m:den>
                          <m:r>
                            <a:rPr lang="en-US" altLang="zh-TW" sz="2000" b="0" i="1" smtClean="0">
                              <a:latin typeface="Cambria Math" panose="02040503050406030204" pitchFamily="18" charset="0"/>
                            </a:rPr>
                            <m:t>3</m:t>
                          </m:r>
                        </m:den>
                      </m:f>
                      <m:r>
                        <a:rPr lang="en-US" altLang="zh-TW" sz="2000" b="0" i="0" smtClean="0">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m:t>
                      </m:r>
                      <m:d>
                        <m:dPr>
                          <m:begChr m:val="{"/>
                          <m:endChr m:val="}"/>
                          <m:ctrlPr>
                            <a:rPr lang="en-US" altLang="zh-TW" sz="2000" b="0" i="1" smtClean="0">
                              <a:latin typeface="Cambria Math" panose="02040503050406030204" pitchFamily="18" charset="0"/>
                              <a:ea typeface="Cambria Math" panose="02040503050406030204" pitchFamily="18" charset="0"/>
                            </a:rPr>
                          </m:ctrlPr>
                        </m:dPr>
                        <m:e>
                          <m:r>
                            <a:rPr lang="en-US" altLang="zh-TW" sz="2000" b="0" i="1" smtClean="0">
                              <a:latin typeface="Cambria Math" panose="02040503050406030204" pitchFamily="18" charset="0"/>
                              <a:ea typeface="Cambria Math" panose="02040503050406030204" pitchFamily="18" charset="0"/>
                            </a:rPr>
                            <m:t>1,</m:t>
                          </m:r>
                          <m:r>
                            <a:rPr lang="en-US" altLang="zh-TW" sz="2000" b="0" i="1" smtClean="0">
                              <a:latin typeface="Cambria Math" panose="02040503050406030204" pitchFamily="18" charset="0"/>
                              <a:ea typeface="Cambria Math" panose="02040503050406030204" pitchFamily="18" charset="0"/>
                            </a:rPr>
                            <m:t>𝑐</m:t>
                          </m:r>
                          <m:r>
                            <a:rPr lang="en-US" altLang="zh-TW" sz="2000" b="0" i="1" smtClean="0">
                              <a:latin typeface="Cambria Math" panose="02040503050406030204" pitchFamily="18" charset="0"/>
                              <a:ea typeface="Cambria Math" panose="02040503050406030204" pitchFamily="18" charset="0"/>
                            </a:rPr>
                            <m:t>,</m:t>
                          </m:r>
                          <m:sSup>
                            <m:sSupPr>
                              <m:ctrlPr>
                                <a:rPr lang="en-US" altLang="zh-TW" sz="2000" b="0" i="1" smtClean="0">
                                  <a:latin typeface="Cambria Math" panose="02040503050406030204" pitchFamily="18" charset="0"/>
                                  <a:ea typeface="Cambria Math" panose="02040503050406030204" pitchFamily="18" charset="0"/>
                                </a:rPr>
                              </m:ctrlPr>
                            </m:sSupPr>
                            <m:e>
                              <m:r>
                                <a:rPr lang="en-US" altLang="zh-TW" sz="2000" b="0" i="1" smtClean="0">
                                  <a:latin typeface="Cambria Math" panose="02040503050406030204" pitchFamily="18" charset="0"/>
                                  <a:ea typeface="Cambria Math" panose="02040503050406030204" pitchFamily="18" charset="0"/>
                                </a:rPr>
                                <m:t>𝑐</m:t>
                              </m:r>
                            </m:e>
                            <m:sup>
                              <m:r>
                                <a:rPr lang="en-US" altLang="zh-TW" sz="2000" b="0" i="1" smtClean="0">
                                  <a:latin typeface="Cambria Math" panose="02040503050406030204" pitchFamily="18" charset="0"/>
                                  <a:ea typeface="Cambria Math" panose="02040503050406030204" pitchFamily="18" charset="0"/>
                                </a:rPr>
                                <m:t>2</m:t>
                              </m:r>
                            </m:sup>
                          </m:sSup>
                          <m:r>
                            <a:rPr lang="en-US" altLang="zh-TW" sz="2000" b="0" i="1" smtClean="0">
                              <a:latin typeface="Cambria Math" panose="02040503050406030204" pitchFamily="18" charset="0"/>
                              <a:ea typeface="Cambria Math" panose="02040503050406030204" pitchFamily="18" charset="0"/>
                            </a:rPr>
                            <m:t>−</m:t>
                          </m:r>
                          <m:f>
                            <m:fPr>
                              <m:ctrlPr>
                                <a:rPr lang="en-US" altLang="zh-TW" sz="2000" b="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2</m:t>
                              </m:r>
                            </m:num>
                            <m:den>
                              <m:r>
                                <a:rPr lang="en-US" altLang="zh-TW" sz="2000" b="0" i="1" smtClean="0">
                                  <a:latin typeface="Cambria Math" panose="02040503050406030204" pitchFamily="18" charset="0"/>
                                  <a:ea typeface="Cambria Math" panose="02040503050406030204" pitchFamily="18" charset="0"/>
                                </a:rPr>
                                <m:t>3</m:t>
                              </m:r>
                            </m:den>
                          </m:f>
                        </m:e>
                      </m:d>
                    </m:oMath>
                  </m:oMathPara>
                </a14:m>
                <a:endParaRPr lang="en-US" altLang="zh-TW" sz="2000" b="0" dirty="0">
                  <a:ea typeface="Cambria Math" panose="02040503050406030204" pitchFamily="18" charset="0"/>
                </a:endParaRPr>
              </a:p>
              <a:p>
                <a:endParaRPr lang="en-US" altLang="zh-TW"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={1,</m:t>
                      </m:r>
                      <m:r>
                        <a:rPr lang="en-US" altLang="zh-TW" sz="2000" b="0" i="1" smtClean="0">
                          <a:latin typeface="Cambria Math" panose="02040503050406030204" pitchFamily="18" charset="0"/>
                        </a:rPr>
                        <m:t>𝑟</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2</m:t>
                          </m:r>
                        </m:num>
                        <m:den>
                          <m:r>
                            <a:rPr lang="en-US" altLang="zh-TW" sz="2000" i="1">
                              <a:latin typeface="Cambria Math" panose="02040503050406030204" pitchFamily="18" charset="0"/>
                            </a:rPr>
                            <m:t>3</m:t>
                          </m:r>
                        </m:den>
                      </m:f>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𝑐</m:t>
                      </m:r>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𝑐</m:t>
                          </m:r>
                        </m:e>
                        <m:sup>
                          <m:r>
                            <a:rPr lang="en-US" altLang="zh-TW" sz="2000" i="1">
                              <a:latin typeface="Cambria Math" panose="02040503050406030204" pitchFamily="18" charset="0"/>
                              <a:ea typeface="Cambria Math" panose="02040503050406030204" pitchFamily="18" charset="0"/>
                            </a:rPr>
                            <m:t>2</m:t>
                          </m:r>
                        </m:sup>
                      </m:sSup>
                      <m:r>
                        <a:rPr lang="en-US" altLang="zh-TW" sz="2000" i="1">
                          <a:latin typeface="Cambria Math" panose="02040503050406030204" pitchFamily="18" charset="0"/>
                          <a:ea typeface="Cambria Math" panose="02040503050406030204" pitchFamily="18" charset="0"/>
                        </a:rPr>
                        <m:t>−</m:t>
                      </m:r>
                      <m:f>
                        <m:fPr>
                          <m:ctrlPr>
                            <a:rPr lang="en-US" altLang="zh-TW" sz="2000" i="1">
                              <a:latin typeface="Cambria Math" panose="02040503050406030204" pitchFamily="18" charset="0"/>
                              <a:ea typeface="Cambria Math" panose="02040503050406030204" pitchFamily="18" charset="0"/>
                            </a:rPr>
                          </m:ctrlPr>
                        </m:fPr>
                        <m:num>
                          <m:r>
                            <a:rPr lang="en-US" altLang="zh-TW" sz="2000" i="1">
                              <a:latin typeface="Cambria Math" panose="02040503050406030204" pitchFamily="18" charset="0"/>
                              <a:ea typeface="Cambria Math" panose="02040503050406030204" pitchFamily="18" charset="0"/>
                            </a:rPr>
                            <m:t>2</m:t>
                          </m:r>
                        </m:num>
                        <m:den>
                          <m:r>
                            <a:rPr lang="en-US" altLang="zh-TW" sz="2000" i="1">
                              <a:latin typeface="Cambria Math" panose="02040503050406030204" pitchFamily="18" charset="0"/>
                              <a:ea typeface="Cambria Math" panose="02040503050406030204" pitchFamily="18" charset="0"/>
                            </a:rPr>
                            <m:t>3</m:t>
                          </m:r>
                        </m:den>
                      </m:f>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rPr>
                        <m:t>𝑟𝑐</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𝑐</m:t>
                      </m:r>
                      <m:d>
                        <m:dPr>
                          <m:ctrlPr>
                            <a:rPr lang="en-US" altLang="zh-TW" sz="2000" b="0" i="1" smtClean="0">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2</m:t>
                              </m:r>
                            </m:num>
                            <m:den>
                              <m:r>
                                <a:rPr lang="en-US" altLang="zh-TW" sz="2000" i="1">
                                  <a:latin typeface="Cambria Math" panose="02040503050406030204" pitchFamily="18" charset="0"/>
                                </a:rPr>
                                <m:t>3</m:t>
                              </m:r>
                            </m:den>
                          </m:f>
                        </m:e>
                      </m:d>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𝑟</m:t>
                      </m:r>
                      <m:d>
                        <m:dPr>
                          <m:ctrlPr>
                            <a:rPr lang="en-US" altLang="zh-TW" sz="2000" b="0" i="1" smtClean="0">
                              <a:latin typeface="Cambria Math" panose="02040503050406030204" pitchFamily="18" charset="0"/>
                            </a:rPr>
                          </m:ctrlPr>
                        </m:dPr>
                        <m:e>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𝑐</m:t>
                              </m:r>
                            </m:e>
                            <m:sup>
                              <m:r>
                                <a:rPr lang="en-US" altLang="zh-TW" sz="2000" i="1">
                                  <a:latin typeface="Cambria Math" panose="02040503050406030204" pitchFamily="18" charset="0"/>
                                  <a:ea typeface="Cambria Math" panose="02040503050406030204" pitchFamily="18" charset="0"/>
                                </a:rPr>
                                <m:t>2</m:t>
                              </m:r>
                            </m:sup>
                          </m:sSup>
                          <m:r>
                            <a:rPr lang="en-US" altLang="zh-TW" sz="2000" i="1">
                              <a:latin typeface="Cambria Math" panose="02040503050406030204" pitchFamily="18" charset="0"/>
                              <a:ea typeface="Cambria Math" panose="02040503050406030204" pitchFamily="18" charset="0"/>
                            </a:rPr>
                            <m:t>−</m:t>
                          </m:r>
                          <m:f>
                            <m:fPr>
                              <m:ctrlPr>
                                <a:rPr lang="en-US" altLang="zh-TW" sz="2000" i="1">
                                  <a:latin typeface="Cambria Math" panose="02040503050406030204" pitchFamily="18" charset="0"/>
                                  <a:ea typeface="Cambria Math" panose="02040503050406030204" pitchFamily="18" charset="0"/>
                                </a:rPr>
                              </m:ctrlPr>
                            </m:fPr>
                            <m:num>
                              <m:r>
                                <a:rPr lang="en-US" altLang="zh-TW" sz="2000" i="1">
                                  <a:latin typeface="Cambria Math" panose="02040503050406030204" pitchFamily="18" charset="0"/>
                                  <a:ea typeface="Cambria Math" panose="02040503050406030204" pitchFamily="18" charset="0"/>
                                </a:rPr>
                                <m:t>2</m:t>
                              </m:r>
                            </m:num>
                            <m:den>
                              <m:r>
                                <a:rPr lang="en-US" altLang="zh-TW" sz="2000" i="1">
                                  <a:latin typeface="Cambria Math" panose="02040503050406030204" pitchFamily="18" charset="0"/>
                                  <a:ea typeface="Cambria Math" panose="02040503050406030204" pitchFamily="18" charset="0"/>
                                </a:rPr>
                                <m:t>3</m:t>
                              </m:r>
                            </m:den>
                          </m:f>
                        </m:e>
                      </m:d>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2</m:t>
                          </m:r>
                        </m:num>
                        <m:den>
                          <m:r>
                            <a:rPr lang="en-US" altLang="zh-TW" sz="2000" i="1">
                              <a:latin typeface="Cambria Math" panose="02040503050406030204" pitchFamily="18" charset="0"/>
                            </a:rPr>
                            <m:t>3</m:t>
                          </m:r>
                        </m:den>
                      </m:f>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𝑐</m:t>
                          </m:r>
                        </m:e>
                        <m:sup>
                          <m:r>
                            <a:rPr lang="en-US" altLang="zh-TW" sz="2000" i="1">
                              <a:latin typeface="Cambria Math" panose="02040503050406030204" pitchFamily="18" charset="0"/>
                              <a:ea typeface="Cambria Math" panose="02040503050406030204" pitchFamily="18" charset="0"/>
                            </a:rPr>
                            <m:t>2</m:t>
                          </m:r>
                        </m:sup>
                      </m:sSup>
                      <m:r>
                        <a:rPr lang="en-US" altLang="zh-TW" sz="2000" i="1">
                          <a:latin typeface="Cambria Math" panose="02040503050406030204" pitchFamily="18" charset="0"/>
                          <a:ea typeface="Cambria Math" panose="02040503050406030204" pitchFamily="18" charset="0"/>
                        </a:rPr>
                        <m:t>−</m:t>
                      </m:r>
                      <m:f>
                        <m:fPr>
                          <m:ctrlPr>
                            <a:rPr lang="en-US" altLang="zh-TW" sz="2000" i="1">
                              <a:latin typeface="Cambria Math" panose="02040503050406030204" pitchFamily="18" charset="0"/>
                              <a:ea typeface="Cambria Math" panose="02040503050406030204" pitchFamily="18" charset="0"/>
                            </a:rPr>
                          </m:ctrlPr>
                        </m:fPr>
                        <m:num>
                          <m:r>
                            <a:rPr lang="en-US" altLang="zh-TW" sz="2000" i="1">
                              <a:latin typeface="Cambria Math" panose="02040503050406030204" pitchFamily="18" charset="0"/>
                              <a:ea typeface="Cambria Math" panose="02040503050406030204" pitchFamily="18" charset="0"/>
                            </a:rPr>
                            <m:t>2</m:t>
                          </m:r>
                        </m:num>
                        <m:den>
                          <m:r>
                            <a:rPr lang="en-US" altLang="zh-TW" sz="2000" i="1">
                              <a:latin typeface="Cambria Math" panose="02040503050406030204" pitchFamily="18" charset="0"/>
                              <a:ea typeface="Cambria Math" panose="02040503050406030204" pitchFamily="18" charset="0"/>
                            </a:rPr>
                            <m:t>3</m:t>
                          </m:r>
                        </m:den>
                      </m:f>
                      <m:r>
                        <a:rPr lang="en-US" altLang="zh-TW" sz="2000" b="0" i="1" smtClean="0">
                          <a:latin typeface="Cambria Math" panose="02040503050406030204" pitchFamily="18" charset="0"/>
                        </a:rPr>
                        <m:t>)}</m:t>
                      </m:r>
                    </m:oMath>
                  </m:oMathPara>
                </a14:m>
                <a:endParaRPr lang="zh-TW" altLang="en-US" sz="20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79984" y="4353207"/>
                <a:ext cx="8687635" cy="1986378"/>
              </a:xfrm>
              <a:prstGeom prst="rect">
                <a:avLst/>
              </a:prstGeom>
              <a:blipFill>
                <a:blip r:embed="rId4"/>
                <a:stretch>
                  <a:fillRect l="-772" t="-1227"/>
                </a:stretch>
              </a:blipFill>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52DEC333-9B87-418B-BC25-15EB949DA763}"/>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extLst>
      <p:ext uri="{BB962C8B-B14F-4D97-AF65-F5344CB8AC3E}">
        <p14:creationId xmlns:p14="http://schemas.microsoft.com/office/powerpoint/2010/main" val="341952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5491" name="Rectangle 1027"/>
              <p:cNvSpPr>
                <a:spLocks noGrp="1" noChangeArrowheads="1"/>
              </p:cNvSpPr>
              <p:nvPr>
                <p:ph type="body" idx="1"/>
              </p:nvPr>
            </p:nvSpPr>
            <p:spPr>
              <a:xfrm>
                <a:off x="684213" y="2041525"/>
                <a:ext cx="8229600" cy="4411663"/>
              </a:xfrm>
            </p:spPr>
            <p:txBody>
              <a:bodyPr/>
              <a:lstStyle/>
              <a:p>
                <a:r>
                  <a:rPr lang="en-US" altLang="zh-TW" sz="2400" dirty="0"/>
                  <a:t>The exact fitting problem is to determine the coefficients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0</m:t>
                        </m:r>
                      </m:sub>
                    </m:sSub>
                    <m:r>
                      <a:rPr lang="en-US" altLang="zh-TW" i="1">
                        <a:latin typeface="Cambria Math" panose="02040503050406030204" pitchFamily="18" charset="0"/>
                      </a:rPr>
                      <m:t>, …, </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𝑁</m:t>
                        </m:r>
                        <m:r>
                          <a:rPr lang="en-US" altLang="zh-TW" i="1">
                            <a:latin typeface="Cambria Math" panose="02040503050406030204" pitchFamily="18" charset="0"/>
                          </a:rPr>
                          <m:t>−1</m:t>
                        </m:r>
                      </m:sub>
                    </m:sSub>
                  </m:oMath>
                </a14:m>
                <a:r>
                  <a:rPr lang="zh-TW" altLang="en-US" dirty="0"/>
                  <a:t> </a:t>
                </a:r>
                <a:r>
                  <a:rPr lang="en-US" altLang="zh-TW" sz="2400" dirty="0"/>
                  <a:t>such that </a:t>
                </a:r>
                <a:endParaRPr lang="en-US" altLang="zh-TW" dirty="0"/>
              </a:p>
              <a:p>
                <a:endParaRPr lang="en-US" altLang="zh-TW" sz="1100" dirty="0"/>
              </a:p>
              <a:p>
                <a:r>
                  <a:rPr lang="en-US" altLang="zh-TW" sz="2400" dirty="0"/>
                  <a:t>The approximate fitting problem is to determine coefficients a</a:t>
                </a:r>
                <a:r>
                  <a:rPr lang="en-US" altLang="zh-TW" sz="2400" baseline="-25000" dirty="0"/>
                  <a:t>0</a:t>
                </a:r>
                <a:r>
                  <a:rPr lang="en-US" altLang="zh-TW" sz="2400" dirty="0"/>
                  <a:t>,…,</a:t>
                </a:r>
                <a:r>
                  <a:rPr lang="en-US" altLang="zh-TW" sz="2400" dirty="0" err="1"/>
                  <a:t>a</a:t>
                </a:r>
                <a:r>
                  <a:rPr lang="en-US" altLang="zh-TW" sz="2400" baseline="-25000" dirty="0" err="1"/>
                  <a:t>K</a:t>
                </a:r>
                <a:r>
                  <a:rPr lang="en-US" altLang="zh-TW" sz="2400" dirty="0"/>
                  <a:t>, </a:t>
                </a:r>
                <a14:m>
                  <m:oMath xmlns:m="http://schemas.openxmlformats.org/officeDocument/2006/math">
                    <m:r>
                      <a:rPr lang="en-US" altLang="zh-TW" sz="2400" i="1">
                        <a:latin typeface="Cambria Math" panose="02040503050406030204" pitchFamily="18" charset="0"/>
                      </a:rPr>
                      <m:t>𝐾</m:t>
                    </m:r>
                    <m:r>
                      <a:rPr lang="en-US" altLang="zh-TW" sz="2400" i="1">
                        <a:latin typeface="Cambria Math" panose="02040503050406030204" pitchFamily="18" charset="0"/>
                      </a:rPr>
                      <m:t>≤</m:t>
                    </m:r>
                    <m:r>
                      <a:rPr lang="en-US" altLang="zh-TW" sz="2400" i="1">
                        <a:latin typeface="Cambria Math" panose="02040503050406030204" pitchFamily="18" charset="0"/>
                      </a:rPr>
                      <m:t>𝑁</m:t>
                    </m:r>
                    <m:r>
                      <a:rPr lang="en-US" altLang="zh-TW" sz="2400" i="1">
                        <a:latin typeface="Cambria Math" panose="02040503050406030204" pitchFamily="18" charset="0"/>
                      </a:rPr>
                      <m:t>−1</m:t>
                    </m:r>
                  </m:oMath>
                </a14:m>
                <a:r>
                  <a:rPr lang="en-US" altLang="zh-TW" sz="2400" dirty="0"/>
                  <a:t>, such that</a:t>
                </a:r>
              </a:p>
              <a:p>
                <a:pPr marL="0" indent="0">
                  <a:buNone/>
                </a:pPr>
                <a:r>
                  <a:rPr lang="en-US" altLang="zh-TW" sz="2400" dirty="0"/>
                  <a:t>                       </a:t>
                </a:r>
                <a:r>
                  <a:rPr lang="zh-TW" altLang="en-US" sz="2400" dirty="0"/>
                  <a:t>                   </a:t>
                </a:r>
                <a:r>
                  <a:rPr lang="en-US" altLang="zh-TW" sz="2400" dirty="0"/>
                  <a:t>Is minimized. the result is </a:t>
                </a:r>
              </a:p>
              <a:p>
                <a:endParaRPr lang="en-US" altLang="zh-TW" dirty="0"/>
              </a:p>
              <a:p>
                <a:endParaRPr lang="en-US" altLang="zh-TW" sz="1600" dirty="0"/>
              </a:p>
              <a:p>
                <a:r>
                  <a:rPr lang="en-US" altLang="zh-TW" sz="2400" dirty="0"/>
                  <a:t>For each index </a:t>
                </a:r>
                <a:r>
                  <a:rPr lang="en-US" altLang="zh-TW" sz="2400" i="1" dirty="0"/>
                  <a:t>r</a:t>
                </a:r>
                <a:r>
                  <a:rPr lang="en-US" altLang="zh-TW" sz="2400" dirty="0"/>
                  <a:t>, the data value </a:t>
                </a:r>
                <a:r>
                  <a:rPr lang="en-US" altLang="zh-TW" sz="2400" i="1" dirty="0"/>
                  <a:t>d(r)</a:t>
                </a:r>
                <a:r>
                  <a:rPr lang="en-US" altLang="zh-TW" sz="2400" dirty="0"/>
                  <a:t> is multiplied by the weight </a:t>
                </a:r>
                <a14:m>
                  <m:oMath xmlns:m="http://schemas.openxmlformats.org/officeDocument/2006/math">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𝑚</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𝑟</m:t>
                            </m:r>
                          </m:e>
                        </m:d>
                      </m:num>
                      <m:den>
                        <m:nary>
                          <m:naryPr>
                            <m:chr m:val="∑"/>
                            <m:limLoc m:val="subSup"/>
                            <m:supHide m:val="on"/>
                            <m:ctrlPr>
                              <a:rPr lang="en-US" altLang="zh-TW" sz="2400" i="1">
                                <a:latin typeface="Cambria Math" panose="02040503050406030204" pitchFamily="18" charset="0"/>
                              </a:rPr>
                            </m:ctrlPr>
                          </m:naryPr>
                          <m:sub>
                            <m:r>
                              <m:rPr>
                                <m:brk m:alnAt="9"/>
                              </m:rPr>
                              <a:rPr lang="en-US" altLang="zh-TW" sz="2400" i="1">
                                <a:latin typeface="Cambria Math" panose="02040503050406030204" pitchFamily="18" charset="0"/>
                              </a:rPr>
                              <m:t>𝑠</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𝑅</m:t>
                            </m:r>
                          </m:sub>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𝑃</m:t>
                                </m:r>
                              </m:e>
                              <m:sub>
                                <m:r>
                                  <a:rPr lang="en-US" altLang="zh-TW" sz="2400" i="1">
                                    <a:latin typeface="Cambria Math" panose="02040503050406030204" pitchFamily="18" charset="0"/>
                                  </a:rPr>
                                  <m:t>𝑚</m:t>
                                </m:r>
                              </m:sub>
                              <m:sup>
                                <m:r>
                                  <a:rPr lang="en-US" altLang="zh-TW" sz="2400" i="1">
                                    <a:latin typeface="Cambria Math" panose="02040503050406030204" pitchFamily="18" charset="0"/>
                                  </a:rPr>
                                  <m:t>2</m:t>
                                </m:r>
                              </m:sup>
                            </m:sSub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e>
                        </m:nary>
                      </m:den>
                    </m:f>
                  </m:oMath>
                </a14:m>
                <a:endParaRPr lang="en-US" altLang="zh-TW" sz="2400" i="1" dirty="0"/>
              </a:p>
              <a:p>
                <a:endParaRPr lang="en-US" altLang="zh-TW" dirty="0"/>
              </a:p>
            </p:txBody>
          </p:sp>
        </mc:Choice>
        <mc:Fallback xmlns="">
          <p:sp>
            <p:nvSpPr>
              <p:cNvPr id="575491" name="Rectangle 1027"/>
              <p:cNvSpPr>
                <a:spLocks noGrp="1" noRot="1" noChangeAspect="1" noMove="1" noResize="1" noEditPoints="1" noAdjustHandles="1" noChangeArrowheads="1" noChangeShapeType="1" noTextEdit="1"/>
              </p:cNvSpPr>
              <p:nvPr>
                <p:ph type="body" idx="1"/>
              </p:nvPr>
            </p:nvSpPr>
            <p:spPr>
              <a:xfrm>
                <a:off x="684213" y="2041525"/>
                <a:ext cx="8229600" cy="4411663"/>
              </a:xfrm>
              <a:blipFill>
                <a:blip r:embed="rId3"/>
                <a:stretch>
                  <a:fillRect l="-296" r="-10444"/>
                </a:stretch>
              </a:blipFill>
            </p:spPr>
            <p:txBody>
              <a:bodyPr/>
              <a:lstStyle/>
              <a:p>
                <a:r>
                  <a:rPr lang="zh-TW" altLang="en-US">
                    <a:noFill/>
                  </a:rPr>
                  <a:t> </a:t>
                </a:r>
              </a:p>
            </p:txBody>
          </p:sp>
        </mc:Fallback>
      </mc:AlternateContent>
      <p:sp>
        <p:nvSpPr>
          <p:cNvPr id="575492" name="Rectangle 1028"/>
          <p:cNvSpPr>
            <a:spLocks noGrp="1" noChangeArrowheads="1"/>
          </p:cNvSpPr>
          <p:nvPr>
            <p:ph type="title"/>
          </p:nvPr>
        </p:nvSpPr>
        <p:spPr>
          <a:noFill/>
          <a:ln/>
        </p:spPr>
        <p:txBody>
          <a:bodyPr/>
          <a:lstStyle/>
          <a:p>
            <a:r>
              <a:rPr lang="en-US" altLang="zh-TW" dirty="0"/>
              <a:t>8.8.3 Equal-Weighted Least-Squares Fitting Problem</a:t>
            </a:r>
          </a:p>
        </p:txBody>
      </p:sp>
      <p:pic>
        <p:nvPicPr>
          <p:cNvPr id="575493"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11417"/>
            <a:ext cx="2016224" cy="74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5496" name="Picture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4493076"/>
            <a:ext cx="2489523" cy="75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頁尾版面配置區 1">
            <a:extLst>
              <a:ext uri="{FF2B5EF4-FFF2-40B4-BE49-F238E27FC236}">
                <a16:creationId xmlns:a16="http://schemas.microsoft.com/office/drawing/2014/main" id="{038098C6-C779-4335-A4A0-B2CC52EC492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B014D82B-FCBC-48C1-83C8-5F7CD9A91E7A}"/>
              </a:ext>
            </a:extLst>
          </p:cNvPr>
          <p:cNvSpPr>
            <a:spLocks noGrp="1"/>
          </p:cNvSpPr>
          <p:nvPr>
            <p:ph type="sldNum" sz="quarter" idx="4"/>
          </p:nvPr>
        </p:nvSpPr>
        <p:spPr/>
        <p:txBody>
          <a:bodyPr/>
          <a:lstStyle/>
          <a:p>
            <a:fld id="{D14E9653-E941-43F1-AAD4-97DDCA7ECE97}" type="slidenum">
              <a:rPr lang="zh-TW" altLang="en-US" smtClean="0"/>
              <a:t>96</a:t>
            </a:fld>
            <a:endParaRPr lang="zh-TW"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E94FEA1-3C28-46B3-8144-9D3F13F461C4}"/>
                  </a:ext>
                </a:extLst>
              </p:cNvPr>
              <p:cNvSpPr/>
              <p:nvPr/>
            </p:nvSpPr>
            <p:spPr>
              <a:xfrm>
                <a:off x="1042988" y="3979378"/>
                <a:ext cx="3299045" cy="10273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𝑒</m:t>
                          </m:r>
                        </m:e>
                        <m:sup>
                          <m:r>
                            <a:rPr lang="en-US" altLang="zh-TW" i="1">
                              <a:latin typeface="Cambria Math" panose="02040503050406030204" pitchFamily="18" charset="0"/>
                            </a:rPr>
                            <m:t>2</m:t>
                          </m:r>
                        </m:sup>
                      </m:sSup>
                      <m:r>
                        <a:rPr lang="en-US" altLang="zh-TW" i="1">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𝑟</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sub>
                        <m:sup/>
                        <m:e>
                          <m:sSup>
                            <m:sSupPr>
                              <m:ctrlPr>
                                <a:rPr lang="en-US" altLang="zh-TW" i="1">
                                  <a:latin typeface="Cambria Math" panose="02040503050406030204" pitchFamily="18" charset="0"/>
                                  <a:ea typeface="Cambria Math" panose="02040503050406030204" pitchFamily="18" charset="0"/>
                                </a:rPr>
                              </m:ctrlPr>
                            </m:sSupPr>
                            <m:e>
                              <m:d>
                                <m:dPr>
                                  <m:begChr m:val="["/>
                                  <m:endChr m:val="]"/>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rPr>
                                    <m:t>𝑑</m:t>
                                  </m:r>
                                  <m:d>
                                    <m:dPr>
                                      <m:ctrlPr>
                                        <a:rPr lang="en-US" altLang="zh-TW" i="1">
                                          <a:latin typeface="Cambria Math" panose="02040503050406030204" pitchFamily="18" charset="0"/>
                                        </a:rPr>
                                      </m:ctrlPr>
                                    </m:dPr>
                                    <m:e>
                                      <m:r>
                                        <a:rPr lang="en-US" altLang="zh-TW" i="1">
                                          <a:latin typeface="Cambria Math" panose="02040503050406030204" pitchFamily="18" charset="0"/>
                                        </a:rPr>
                                        <m:t>𝑟</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𝑛</m:t>
                                      </m:r>
                                      <m:r>
                                        <a:rPr lang="en-US" altLang="zh-TW" i="1">
                                          <a:latin typeface="Cambria Math" panose="02040503050406030204" pitchFamily="18" charset="0"/>
                                        </a:rPr>
                                        <m:t>=0</m:t>
                                      </m:r>
                                    </m:sub>
                                    <m:sup>
                                      <m:r>
                                        <a:rPr lang="en-US" altLang="zh-TW" i="1">
                                          <a:latin typeface="Cambria Math" panose="02040503050406030204" pitchFamily="18" charset="0"/>
                                        </a:rPr>
                                        <m:t>𝐾</m:t>
                                      </m:r>
                                    </m:sup>
                                    <m:e>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𝑛</m:t>
                                          </m:r>
                                        </m:sub>
                                      </m:sSub>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𝑛</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𝑟</m:t>
                                          </m:r>
                                        </m:e>
                                      </m:d>
                                    </m:e>
                                  </m:nary>
                                </m:e>
                              </m:d>
                            </m:e>
                            <m:sup>
                              <m:r>
                                <a:rPr lang="en-US" altLang="zh-TW" i="1">
                                  <a:latin typeface="Cambria Math" panose="02040503050406030204" pitchFamily="18" charset="0"/>
                                </a:rPr>
                                <m:t>2</m:t>
                              </m:r>
                            </m:sup>
                          </m:sSup>
                        </m:e>
                      </m:nary>
                    </m:oMath>
                  </m:oMathPara>
                </a14:m>
                <a:endParaRPr lang="zh-TW" altLang="en-US" dirty="0"/>
              </a:p>
            </p:txBody>
          </p:sp>
        </mc:Choice>
        <mc:Fallback xmlns="">
          <p:sp>
            <p:nvSpPr>
              <p:cNvPr id="5" name="矩形 4">
                <a:extLst>
                  <a:ext uri="{FF2B5EF4-FFF2-40B4-BE49-F238E27FC236}">
                    <a16:creationId xmlns:a16="http://schemas.microsoft.com/office/drawing/2014/main" id="{2E94FEA1-3C28-46B3-8144-9D3F13F461C4}"/>
                  </a:ext>
                </a:extLst>
              </p:cNvPr>
              <p:cNvSpPr>
                <a:spLocks noRot="1" noChangeAspect="1" noMove="1" noResize="1" noEditPoints="1" noAdjustHandles="1" noChangeArrowheads="1" noChangeShapeType="1" noTextEdit="1"/>
              </p:cNvSpPr>
              <p:nvPr/>
            </p:nvSpPr>
            <p:spPr>
              <a:xfrm>
                <a:off x="1042988" y="3979378"/>
                <a:ext cx="3299045" cy="1027397"/>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89077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1" name="Rectangle 1027"/>
          <p:cNvSpPr>
            <a:spLocks noGrp="1" noChangeArrowheads="1"/>
          </p:cNvSpPr>
          <p:nvPr>
            <p:ph type="body" idx="1"/>
          </p:nvPr>
        </p:nvSpPr>
        <p:spPr>
          <a:xfrm>
            <a:off x="684213" y="2041525"/>
            <a:ext cx="8229600" cy="4411663"/>
          </a:xfrm>
        </p:spPr>
        <p:txBody>
          <a:bodyPr/>
          <a:lstStyle/>
          <a:p>
            <a:r>
              <a:rPr lang="en-US" altLang="zh-TW" sz="2400" dirty="0"/>
              <a:t>Proof</a:t>
            </a:r>
            <a:endParaRPr lang="en-US" altLang="zh-TW" sz="2400" i="1" dirty="0"/>
          </a:p>
          <a:p>
            <a:endParaRPr lang="en-US" altLang="zh-TW" dirty="0"/>
          </a:p>
        </p:txBody>
      </p:sp>
      <p:sp>
        <p:nvSpPr>
          <p:cNvPr id="575492" name="Rectangle 1028"/>
          <p:cNvSpPr>
            <a:spLocks noGrp="1" noChangeArrowheads="1"/>
          </p:cNvSpPr>
          <p:nvPr>
            <p:ph type="title"/>
          </p:nvPr>
        </p:nvSpPr>
        <p:spPr>
          <a:noFill/>
          <a:ln/>
        </p:spPr>
        <p:txBody>
          <a:bodyPr/>
          <a:lstStyle/>
          <a:p>
            <a:r>
              <a:rPr lang="en-US" altLang="zh-TW"/>
              <a:t>8.8.3 Equal-Weighted Least-Squares Fitting Problem</a:t>
            </a:r>
          </a:p>
        </p:txBody>
      </p:sp>
      <p:sp>
        <p:nvSpPr>
          <p:cNvPr id="2" name="頁尾版面配置區 1">
            <a:extLst>
              <a:ext uri="{FF2B5EF4-FFF2-40B4-BE49-F238E27FC236}">
                <a16:creationId xmlns:a16="http://schemas.microsoft.com/office/drawing/2014/main" id="{038098C6-C779-4335-A4A0-B2CC52EC4922}"/>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3" name="投影片編號版面配置區 2">
            <a:extLst>
              <a:ext uri="{FF2B5EF4-FFF2-40B4-BE49-F238E27FC236}">
                <a16:creationId xmlns:a16="http://schemas.microsoft.com/office/drawing/2014/main" id="{B014D82B-FCBC-48C1-83C8-5F7CD9A91E7A}"/>
              </a:ext>
            </a:extLst>
          </p:cNvPr>
          <p:cNvSpPr>
            <a:spLocks noGrp="1"/>
          </p:cNvSpPr>
          <p:nvPr>
            <p:ph type="sldNum" sz="quarter" idx="4"/>
          </p:nvPr>
        </p:nvSpPr>
        <p:spPr/>
        <p:txBody>
          <a:bodyPr/>
          <a:lstStyle/>
          <a:p>
            <a:fld id="{D14E9653-E941-43F1-AAD4-97DDCA7ECE97}" type="slidenum">
              <a:rPr lang="zh-TW" altLang="en-US" smtClean="0"/>
              <a:t>97</a:t>
            </a:fld>
            <a:endParaRPr lang="zh-TW" altLang="en-US"/>
          </a:p>
        </p:txBody>
      </p:sp>
      <mc:AlternateContent xmlns:mc="http://schemas.openxmlformats.org/markup-compatibility/2006" xmlns:a14="http://schemas.microsoft.com/office/drawing/2010/main">
        <mc:Choice Requires="a14">
          <p:sp>
            <p:nvSpPr>
              <p:cNvPr id="9" name="內容版面配置區 2">
                <a:extLst>
                  <a:ext uri="{FF2B5EF4-FFF2-40B4-BE49-F238E27FC236}">
                    <a16:creationId xmlns:a16="http://schemas.microsoft.com/office/drawing/2014/main" id="{DBC0FF87-B45C-4E7D-8316-7A91466FA3A4}"/>
                  </a:ext>
                </a:extLst>
              </p:cNvPr>
              <p:cNvSpPr txBox="1">
                <a:spLocks/>
              </p:cNvSpPr>
              <p:nvPr/>
            </p:nvSpPr>
            <p:spPr bwMode="auto">
              <a:xfrm>
                <a:off x="2289077" y="1893483"/>
                <a:ext cx="6624736" cy="46083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sSup>
                        <m:sSupPr>
                          <m:ctrlPr>
                            <a:rPr lang="en-US" altLang="zh-TW" sz="2000" i="1" kern="0" smtClean="0">
                              <a:latin typeface="Cambria Math" panose="02040503050406030204" pitchFamily="18" charset="0"/>
                            </a:rPr>
                          </m:ctrlPr>
                        </m:sSupPr>
                        <m:e>
                          <m:r>
                            <a:rPr lang="en-US" altLang="zh-TW" sz="2000" i="1" kern="0">
                              <a:latin typeface="Cambria Math" panose="02040503050406030204" pitchFamily="18" charset="0"/>
                            </a:rPr>
                            <m:t>𝑒</m:t>
                          </m:r>
                        </m:e>
                        <m:sup>
                          <m:r>
                            <a:rPr lang="en-US" altLang="zh-TW" sz="2000" i="1" kern="0">
                              <a:latin typeface="Cambria Math" panose="02040503050406030204" pitchFamily="18" charset="0"/>
                            </a:rPr>
                            <m:t>2</m:t>
                          </m:r>
                        </m:sup>
                      </m:sSup>
                      <m:r>
                        <a:rPr lang="en-US" altLang="zh-TW" sz="2000" i="1" kern="0">
                          <a:latin typeface="Cambria Math" panose="02040503050406030204" pitchFamily="18" charset="0"/>
                        </a:rPr>
                        <m:t>=</m:t>
                      </m:r>
                      <m:nary>
                        <m:naryPr>
                          <m:chr m:val="∑"/>
                          <m:supHide m:val="on"/>
                          <m:ctrlPr>
                            <a:rPr lang="en-US" altLang="zh-TW" sz="2000" i="1" kern="0">
                              <a:latin typeface="Cambria Math" panose="02040503050406030204" pitchFamily="18" charset="0"/>
                            </a:rPr>
                          </m:ctrlPr>
                        </m:naryPr>
                        <m:sub>
                          <m:r>
                            <m:rPr>
                              <m:brk m:alnAt="7"/>
                            </m:rPr>
                            <a:rPr lang="en-US" altLang="zh-TW" sz="2000" i="1" kern="0">
                              <a:latin typeface="Cambria Math" panose="02040503050406030204" pitchFamily="18" charset="0"/>
                            </a:rPr>
                            <m:t>𝑟</m:t>
                          </m:r>
                          <m:r>
                            <a:rPr lang="en-US" altLang="zh-TW" sz="2000" i="1" kern="0">
                              <a:latin typeface="Cambria Math" panose="02040503050406030204" pitchFamily="18" charset="0"/>
                              <a:ea typeface="Cambria Math" panose="02040503050406030204" pitchFamily="18" charset="0"/>
                            </a:rPr>
                            <m:t>∈</m:t>
                          </m:r>
                          <m:r>
                            <a:rPr lang="en-US" altLang="zh-TW" sz="2000" i="1" kern="0">
                              <a:latin typeface="Cambria Math" panose="02040503050406030204" pitchFamily="18" charset="0"/>
                              <a:ea typeface="Cambria Math" panose="02040503050406030204" pitchFamily="18" charset="0"/>
                            </a:rPr>
                            <m:t>𝑅</m:t>
                          </m:r>
                        </m:sub>
                        <m:sup/>
                        <m:e>
                          <m:sSup>
                            <m:sSupPr>
                              <m:ctrlPr>
                                <a:rPr lang="en-US" altLang="zh-TW" sz="2000" i="1" kern="0">
                                  <a:latin typeface="Cambria Math" panose="02040503050406030204" pitchFamily="18" charset="0"/>
                                  <a:ea typeface="Cambria Math" panose="02040503050406030204" pitchFamily="18" charset="0"/>
                                </a:rPr>
                              </m:ctrlPr>
                            </m:sSupPr>
                            <m:e>
                              <m:d>
                                <m:dPr>
                                  <m:begChr m:val="["/>
                                  <m:endChr m:val="]"/>
                                  <m:ctrlPr>
                                    <a:rPr lang="en-US" altLang="zh-TW" sz="2000" i="1" kern="0">
                                      <a:latin typeface="Cambria Math" panose="02040503050406030204" pitchFamily="18" charset="0"/>
                                      <a:ea typeface="Cambria Math" panose="02040503050406030204" pitchFamily="18" charset="0"/>
                                    </a:rPr>
                                  </m:ctrlPr>
                                </m:dPr>
                                <m:e>
                                  <m:r>
                                    <a:rPr lang="en-US" altLang="zh-TW" sz="2000" i="1" kern="0">
                                      <a:latin typeface="Cambria Math" panose="02040503050406030204" pitchFamily="18" charset="0"/>
                                    </a:rPr>
                                    <m:t>𝑑</m:t>
                                  </m:r>
                                  <m:d>
                                    <m:dPr>
                                      <m:ctrlPr>
                                        <a:rPr lang="en-US" altLang="zh-TW" sz="2000" i="1" kern="0">
                                          <a:latin typeface="Cambria Math" panose="02040503050406030204" pitchFamily="18" charset="0"/>
                                        </a:rPr>
                                      </m:ctrlPr>
                                    </m:dPr>
                                    <m:e>
                                      <m:r>
                                        <a:rPr lang="en-US" altLang="zh-TW" sz="2000" i="1" kern="0">
                                          <a:latin typeface="Cambria Math" panose="02040503050406030204" pitchFamily="18" charset="0"/>
                                        </a:rPr>
                                        <m:t>𝑟</m:t>
                                      </m:r>
                                    </m:e>
                                  </m:d>
                                  <m:r>
                                    <a:rPr lang="en-US" altLang="zh-TW" sz="2000" i="1" kern="0">
                                      <a:latin typeface="Cambria Math" panose="02040503050406030204" pitchFamily="18" charset="0"/>
                                    </a:rPr>
                                    <m:t>−</m:t>
                                  </m:r>
                                  <m:nary>
                                    <m:naryPr>
                                      <m:chr m:val="∑"/>
                                      <m:ctrlPr>
                                        <a:rPr lang="en-US" altLang="zh-TW" sz="2000" i="1" kern="0">
                                          <a:latin typeface="Cambria Math" panose="02040503050406030204" pitchFamily="18" charset="0"/>
                                        </a:rPr>
                                      </m:ctrlPr>
                                    </m:naryPr>
                                    <m:sub>
                                      <m:r>
                                        <m:rPr>
                                          <m:brk m:alnAt="23"/>
                                        </m:rPr>
                                        <a:rPr lang="en-US" altLang="zh-TW" sz="2000" i="1" kern="0">
                                          <a:latin typeface="Cambria Math" panose="02040503050406030204" pitchFamily="18" charset="0"/>
                                        </a:rPr>
                                        <m:t>𝑛</m:t>
                                      </m:r>
                                      <m:r>
                                        <a:rPr lang="en-US" altLang="zh-TW" sz="2000" i="1" kern="0">
                                          <a:latin typeface="Cambria Math" panose="02040503050406030204" pitchFamily="18" charset="0"/>
                                        </a:rPr>
                                        <m:t>=0</m:t>
                                      </m:r>
                                    </m:sub>
                                    <m:sup>
                                      <m:r>
                                        <a:rPr lang="en-US" altLang="zh-TW" sz="2000" i="1" kern="0">
                                          <a:latin typeface="Cambria Math" panose="02040503050406030204" pitchFamily="18" charset="0"/>
                                        </a:rPr>
                                        <m:t>𝐾</m:t>
                                      </m:r>
                                    </m:sup>
                                    <m:e>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𝑎</m:t>
                                          </m:r>
                                        </m:e>
                                        <m:sub>
                                          <m:r>
                                            <a:rPr lang="en-US" altLang="zh-TW" sz="2000" i="1" kern="0">
                                              <a:latin typeface="Cambria Math" panose="02040503050406030204" pitchFamily="18" charset="0"/>
                                            </a:rPr>
                                            <m:t>𝑛</m:t>
                                          </m:r>
                                        </m:sub>
                                      </m:sSub>
                                      <m:sSub>
                                        <m:sSubPr>
                                          <m:ctrlPr>
                                            <a:rPr lang="en-US" altLang="zh-TW" sz="2000" i="1" kern="0">
                                              <a:latin typeface="Cambria Math" panose="02040503050406030204" pitchFamily="18" charset="0"/>
                                            </a:rPr>
                                          </m:ctrlPr>
                                        </m:sSubPr>
                                        <m:e>
                                          <m:r>
                                            <a:rPr lang="en-US" altLang="zh-TW" sz="2000" i="1" kern="0">
                                              <a:latin typeface="Cambria Math" panose="02040503050406030204" pitchFamily="18" charset="0"/>
                                            </a:rPr>
                                            <m:t>𝑃</m:t>
                                          </m:r>
                                        </m:e>
                                        <m:sub>
                                          <m:r>
                                            <a:rPr lang="en-US" altLang="zh-TW" sz="2000" i="1" kern="0">
                                              <a:latin typeface="Cambria Math" panose="02040503050406030204" pitchFamily="18" charset="0"/>
                                            </a:rPr>
                                            <m:t>𝑛</m:t>
                                          </m:r>
                                        </m:sub>
                                      </m:sSub>
                                      <m:d>
                                        <m:dPr>
                                          <m:ctrlPr>
                                            <a:rPr lang="en-US" altLang="zh-TW" sz="2000" i="1" kern="0">
                                              <a:latin typeface="Cambria Math" panose="02040503050406030204" pitchFamily="18" charset="0"/>
                                            </a:rPr>
                                          </m:ctrlPr>
                                        </m:dPr>
                                        <m:e>
                                          <m:r>
                                            <a:rPr lang="en-US" altLang="zh-TW" sz="2000" i="1" kern="0">
                                              <a:latin typeface="Cambria Math" panose="02040503050406030204" pitchFamily="18" charset="0"/>
                                            </a:rPr>
                                            <m:t>𝑟</m:t>
                                          </m:r>
                                        </m:e>
                                      </m:d>
                                    </m:e>
                                  </m:nary>
                                </m:e>
                              </m:d>
                            </m:e>
                            <m:sup>
                              <m:r>
                                <a:rPr lang="en-US" altLang="zh-TW" sz="2000" i="1" kern="0">
                                  <a:latin typeface="Cambria Math" panose="02040503050406030204" pitchFamily="18" charset="0"/>
                                </a:rPr>
                                <m:t>2</m:t>
                              </m:r>
                            </m:sup>
                          </m:sSup>
                        </m:e>
                      </m:nary>
                    </m:oMath>
                  </m:oMathPara>
                </a14:m>
                <a:endParaRPr lang="en-US" altLang="zh-TW" kern="0" dirty="0"/>
              </a:p>
              <a:p>
                <a:pPr marL="0" indent="0">
                  <a:buFont typeface="Wingdings" panose="05000000000000000000" pitchFamily="2" charset="2"/>
                  <a:buNone/>
                </a:pPr>
                <a:endParaRPr lang="en-US" altLang="zh-TW" sz="1200" kern="0"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f>
                        <m:fPr>
                          <m:ctrlPr>
                            <a:rPr lang="en-US" altLang="zh-TW" sz="2400" i="1" kern="0" smtClean="0">
                              <a:latin typeface="Cambria Math" panose="02040503050406030204" pitchFamily="18" charset="0"/>
                            </a:rPr>
                          </m:ctrlPr>
                        </m:fPr>
                        <m:num>
                          <m:r>
                            <a:rPr lang="en-US" altLang="zh-TW" sz="2400" i="1" kern="0" smtClean="0">
                              <a:latin typeface="Cambria Math" panose="02040503050406030204" pitchFamily="18" charset="0"/>
                            </a:rPr>
                            <m:t>𝜕</m:t>
                          </m:r>
                          <m:sSup>
                            <m:sSupPr>
                              <m:ctrlPr>
                                <a:rPr lang="en-US" altLang="zh-TW" sz="2400" i="1" kern="0" smtClean="0">
                                  <a:latin typeface="Cambria Math" panose="02040503050406030204" pitchFamily="18" charset="0"/>
                                </a:rPr>
                              </m:ctrlPr>
                            </m:sSupPr>
                            <m:e>
                              <m:r>
                                <a:rPr lang="en-US" altLang="zh-TW" sz="2400" i="1" kern="0" smtClean="0">
                                  <a:latin typeface="Cambria Math" panose="02040503050406030204" pitchFamily="18" charset="0"/>
                                </a:rPr>
                                <m:t>𝑒</m:t>
                              </m:r>
                            </m:e>
                            <m:sup>
                              <m:r>
                                <a:rPr lang="en-US" altLang="zh-TW" sz="2400" i="1" kern="0" smtClean="0">
                                  <a:latin typeface="Cambria Math" panose="02040503050406030204" pitchFamily="18" charset="0"/>
                                </a:rPr>
                                <m:t>2</m:t>
                              </m:r>
                            </m:sup>
                          </m:sSup>
                        </m:num>
                        <m:den>
                          <m:r>
                            <a:rPr lang="en-US" altLang="zh-TW" sz="2400" i="1" kern="0" smtClean="0">
                              <a:latin typeface="Cambria Math" panose="02040503050406030204" pitchFamily="18" charset="0"/>
                            </a:rPr>
                            <m:t>𝜕</m:t>
                          </m:r>
                          <m:sSub>
                            <m:sSubPr>
                              <m:ctrlPr>
                                <a:rPr lang="en-US" altLang="zh-TW" sz="2400" i="1" kern="0" smtClean="0">
                                  <a:latin typeface="Cambria Math" panose="02040503050406030204" pitchFamily="18" charset="0"/>
                                </a:rPr>
                              </m:ctrlPr>
                            </m:sSubPr>
                            <m:e>
                              <m:r>
                                <a:rPr lang="en-US" altLang="zh-TW" sz="2400" i="1" kern="0" smtClean="0">
                                  <a:latin typeface="Cambria Math" panose="02040503050406030204" pitchFamily="18" charset="0"/>
                                </a:rPr>
                                <m:t>𝑎</m:t>
                              </m:r>
                            </m:e>
                            <m:sub>
                              <m:r>
                                <a:rPr lang="en-US" altLang="zh-TW" sz="2400" i="1" kern="0" smtClean="0">
                                  <a:latin typeface="Cambria Math" panose="02040503050406030204" pitchFamily="18" charset="0"/>
                                </a:rPr>
                                <m:t>𝑚</m:t>
                              </m:r>
                            </m:sub>
                          </m:sSub>
                        </m:den>
                      </m:f>
                      <m:r>
                        <a:rPr lang="en-US" altLang="zh-TW" sz="2400" i="1" kern="0" smtClean="0">
                          <a:latin typeface="Cambria Math" panose="02040503050406030204" pitchFamily="18" charset="0"/>
                        </a:rPr>
                        <m:t>=0=2</m:t>
                      </m:r>
                      <m:nary>
                        <m:naryPr>
                          <m:chr m:val="∑"/>
                          <m:supHide m:val="on"/>
                          <m:ctrlPr>
                            <a:rPr lang="en-US" altLang="zh-TW" sz="2400" i="1" kern="0">
                              <a:latin typeface="Cambria Math" panose="02040503050406030204" pitchFamily="18" charset="0"/>
                            </a:rPr>
                          </m:ctrlPr>
                        </m:naryPr>
                        <m:sub>
                          <m:r>
                            <m:rPr>
                              <m:brk m:alnAt="7"/>
                            </m:rPr>
                            <a:rPr lang="en-US" altLang="zh-TW" sz="2400" i="1" kern="0">
                              <a:latin typeface="Cambria Math" panose="02040503050406030204" pitchFamily="18" charset="0"/>
                            </a:rPr>
                            <m:t>𝑟</m:t>
                          </m:r>
                          <m:r>
                            <a:rPr lang="en-US" altLang="zh-TW" sz="2400" i="1" kern="0">
                              <a:latin typeface="Cambria Math" panose="02040503050406030204" pitchFamily="18" charset="0"/>
                              <a:ea typeface="Cambria Math" panose="02040503050406030204" pitchFamily="18" charset="0"/>
                            </a:rPr>
                            <m:t>∈</m:t>
                          </m:r>
                          <m:r>
                            <a:rPr lang="en-US" altLang="zh-TW" sz="2400" i="1" kern="0">
                              <a:latin typeface="Cambria Math" panose="02040503050406030204" pitchFamily="18" charset="0"/>
                              <a:ea typeface="Cambria Math" panose="02040503050406030204" pitchFamily="18" charset="0"/>
                            </a:rPr>
                            <m:t>𝑅</m:t>
                          </m:r>
                        </m:sub>
                        <m:sup/>
                        <m:e>
                          <m:d>
                            <m:dPr>
                              <m:begChr m:val="["/>
                              <m:endChr m:val="]"/>
                              <m:ctrlPr>
                                <a:rPr lang="en-US" altLang="zh-TW" sz="2400" i="1" kern="0">
                                  <a:latin typeface="Cambria Math" panose="02040503050406030204" pitchFamily="18" charset="0"/>
                                  <a:ea typeface="Cambria Math" panose="02040503050406030204" pitchFamily="18" charset="0"/>
                                </a:rPr>
                              </m:ctrlPr>
                            </m:dPr>
                            <m:e>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𝑃</m:t>
                                  </m:r>
                                </m:e>
                                <m:sub>
                                  <m:r>
                                    <a:rPr lang="en-US" altLang="zh-TW" sz="2400" i="1" kern="0">
                                      <a:latin typeface="Cambria Math" panose="02040503050406030204" pitchFamily="18" charset="0"/>
                                    </a:rPr>
                                    <m:t>𝑚</m:t>
                                  </m:r>
                                </m:sub>
                              </m:sSub>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r>
                                <a:rPr lang="en-US" altLang="zh-TW" sz="2400" i="1" kern="0">
                                  <a:latin typeface="Cambria Math" panose="02040503050406030204" pitchFamily="18" charset="0"/>
                                </a:rPr>
                                <m:t>𝑑</m:t>
                              </m:r>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r>
                                <a:rPr lang="en-US" altLang="zh-TW" sz="2400" i="1" kern="0">
                                  <a:latin typeface="Cambria Math" panose="02040503050406030204" pitchFamily="18" charset="0"/>
                                </a:rPr>
                                <m:t>−</m:t>
                              </m:r>
                              <m:nary>
                                <m:naryPr>
                                  <m:chr m:val="∑"/>
                                  <m:ctrlPr>
                                    <a:rPr lang="en-US" altLang="zh-TW" sz="2400" i="1" kern="0">
                                      <a:latin typeface="Cambria Math" panose="02040503050406030204" pitchFamily="18" charset="0"/>
                                    </a:rPr>
                                  </m:ctrlPr>
                                </m:naryPr>
                                <m:sub>
                                  <m:r>
                                    <m:rPr>
                                      <m:brk m:alnAt="23"/>
                                    </m:rPr>
                                    <a:rPr lang="en-US" altLang="zh-TW" sz="2400" i="1" kern="0">
                                      <a:latin typeface="Cambria Math" panose="02040503050406030204" pitchFamily="18" charset="0"/>
                                    </a:rPr>
                                    <m:t>𝑛</m:t>
                                  </m:r>
                                  <m:r>
                                    <a:rPr lang="en-US" altLang="zh-TW" sz="2400" i="1" kern="0">
                                      <a:latin typeface="Cambria Math" panose="02040503050406030204" pitchFamily="18" charset="0"/>
                                    </a:rPr>
                                    <m:t>=0</m:t>
                                  </m:r>
                                </m:sub>
                                <m:sup>
                                  <m:r>
                                    <a:rPr lang="en-US" altLang="zh-TW" sz="2400" i="1" kern="0">
                                      <a:latin typeface="Cambria Math" panose="02040503050406030204" pitchFamily="18" charset="0"/>
                                    </a:rPr>
                                    <m:t>𝐾</m:t>
                                  </m:r>
                                </m:sup>
                                <m:e>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𝑎</m:t>
                                      </m:r>
                                    </m:e>
                                    <m:sub>
                                      <m:r>
                                        <a:rPr lang="en-US" altLang="zh-TW" sz="2400" i="1" kern="0">
                                          <a:latin typeface="Cambria Math" panose="02040503050406030204" pitchFamily="18" charset="0"/>
                                        </a:rPr>
                                        <m:t>𝑛</m:t>
                                      </m:r>
                                    </m:sub>
                                  </m:sSub>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𝑃</m:t>
                                      </m:r>
                                    </m:e>
                                    <m:sub>
                                      <m:r>
                                        <a:rPr lang="en-US" altLang="zh-TW" sz="2400" i="1" kern="0">
                                          <a:latin typeface="Cambria Math" panose="02040503050406030204" pitchFamily="18" charset="0"/>
                                        </a:rPr>
                                        <m:t>𝑚</m:t>
                                      </m:r>
                                    </m:sub>
                                  </m:sSub>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𝑃</m:t>
                                      </m:r>
                                    </m:e>
                                    <m:sub>
                                      <m:r>
                                        <a:rPr lang="en-US" altLang="zh-TW" sz="2400" i="1" kern="0">
                                          <a:latin typeface="Cambria Math" panose="02040503050406030204" pitchFamily="18" charset="0"/>
                                        </a:rPr>
                                        <m:t>𝑛</m:t>
                                      </m:r>
                                    </m:sub>
                                  </m:sSub>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e>
                              </m:nary>
                            </m:e>
                          </m:d>
                        </m:e>
                      </m:nary>
                    </m:oMath>
                  </m:oMathPara>
                </a14:m>
                <a:endParaRPr lang="en-US" altLang="zh-TW" kern="0" dirty="0"/>
              </a:p>
              <a:p>
                <a:pPr marL="0" indent="0">
                  <a:buFont typeface="Wingdings" panose="05000000000000000000" pitchFamily="2" charset="2"/>
                  <a:buNone/>
                </a:pPr>
                <a:endParaRPr lang="en-US" altLang="zh-TW" sz="1200" kern="0"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nary>
                        <m:naryPr>
                          <m:chr m:val="∑"/>
                          <m:supHide m:val="on"/>
                          <m:ctrlPr>
                            <a:rPr lang="en-US" altLang="zh-TW" sz="2400" i="1" kern="0">
                              <a:latin typeface="Cambria Math" panose="02040503050406030204" pitchFamily="18" charset="0"/>
                            </a:rPr>
                          </m:ctrlPr>
                        </m:naryPr>
                        <m:sub>
                          <m:r>
                            <m:rPr>
                              <m:brk m:alnAt="7"/>
                            </m:rPr>
                            <a:rPr lang="en-US" altLang="zh-TW" sz="2400" i="1" kern="0">
                              <a:latin typeface="Cambria Math" panose="02040503050406030204" pitchFamily="18" charset="0"/>
                            </a:rPr>
                            <m:t>𝑟</m:t>
                          </m:r>
                          <m:r>
                            <a:rPr lang="en-US" altLang="zh-TW" sz="2400" i="1" kern="0">
                              <a:latin typeface="Cambria Math" panose="02040503050406030204" pitchFamily="18" charset="0"/>
                              <a:ea typeface="Cambria Math" panose="02040503050406030204" pitchFamily="18" charset="0"/>
                            </a:rPr>
                            <m:t>∈</m:t>
                          </m:r>
                          <m:r>
                            <a:rPr lang="en-US" altLang="zh-TW" sz="2400" i="1" kern="0">
                              <a:latin typeface="Cambria Math" panose="02040503050406030204" pitchFamily="18" charset="0"/>
                              <a:ea typeface="Cambria Math" panose="02040503050406030204" pitchFamily="18" charset="0"/>
                            </a:rPr>
                            <m:t>𝑅</m:t>
                          </m:r>
                        </m:sub>
                        <m:sup/>
                        <m:e>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𝑃</m:t>
                              </m:r>
                            </m:e>
                            <m:sub>
                              <m:r>
                                <a:rPr lang="en-US" altLang="zh-TW" sz="2400" i="1" kern="0">
                                  <a:latin typeface="Cambria Math" panose="02040503050406030204" pitchFamily="18" charset="0"/>
                                </a:rPr>
                                <m:t>𝑚</m:t>
                              </m:r>
                            </m:sub>
                          </m:sSub>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r>
                            <a:rPr lang="en-US" altLang="zh-TW" sz="2400" i="1" kern="0">
                              <a:latin typeface="Cambria Math" panose="02040503050406030204" pitchFamily="18" charset="0"/>
                            </a:rPr>
                            <m:t>𝑑</m:t>
                          </m:r>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e>
                      </m:nary>
                      <m:r>
                        <a:rPr lang="en-US" altLang="zh-TW" sz="2400" i="1" kern="0" smtClean="0">
                          <a:latin typeface="Cambria Math" panose="02040503050406030204" pitchFamily="18" charset="0"/>
                        </a:rPr>
                        <m:t>=</m:t>
                      </m:r>
                      <m:nary>
                        <m:naryPr>
                          <m:chr m:val="∑"/>
                          <m:supHide m:val="on"/>
                          <m:ctrlPr>
                            <a:rPr lang="en-US" altLang="zh-TW" sz="2400" i="1" kern="0">
                              <a:latin typeface="Cambria Math" panose="02040503050406030204" pitchFamily="18" charset="0"/>
                            </a:rPr>
                          </m:ctrlPr>
                        </m:naryPr>
                        <m:sub>
                          <m:r>
                            <m:rPr>
                              <m:brk m:alnAt="7"/>
                            </m:rPr>
                            <a:rPr lang="en-US" altLang="zh-TW" sz="2400" i="1" kern="0">
                              <a:latin typeface="Cambria Math" panose="02040503050406030204" pitchFamily="18" charset="0"/>
                            </a:rPr>
                            <m:t>𝑟</m:t>
                          </m:r>
                          <m:r>
                            <a:rPr lang="en-US" altLang="zh-TW" sz="2400" i="1" kern="0">
                              <a:latin typeface="Cambria Math" panose="02040503050406030204" pitchFamily="18" charset="0"/>
                              <a:ea typeface="Cambria Math" panose="02040503050406030204" pitchFamily="18" charset="0"/>
                            </a:rPr>
                            <m:t>∈</m:t>
                          </m:r>
                          <m:r>
                            <a:rPr lang="en-US" altLang="zh-TW" sz="2400" i="1" kern="0">
                              <a:latin typeface="Cambria Math" panose="02040503050406030204" pitchFamily="18" charset="0"/>
                              <a:ea typeface="Cambria Math" panose="02040503050406030204" pitchFamily="18" charset="0"/>
                            </a:rPr>
                            <m:t>𝑅</m:t>
                          </m:r>
                        </m:sub>
                        <m:sup/>
                        <m:e>
                          <m:sSub>
                            <m:sSubPr>
                              <m:ctrlPr>
                                <a:rPr lang="en-US" altLang="zh-TW" sz="2400" i="1" kern="0">
                                  <a:latin typeface="Cambria Math" panose="02040503050406030204" pitchFamily="18" charset="0"/>
                                </a:rPr>
                              </m:ctrlPr>
                            </m:sSubPr>
                            <m:e>
                              <m:r>
                                <a:rPr lang="en-US" altLang="zh-TW" sz="2400" i="1" kern="0">
                                  <a:latin typeface="Cambria Math" panose="02040503050406030204" pitchFamily="18" charset="0"/>
                                </a:rPr>
                                <m:t>𝑎</m:t>
                              </m:r>
                            </m:e>
                            <m:sub>
                              <m:r>
                                <a:rPr lang="en-US" altLang="zh-TW" sz="2400" i="1" kern="0" smtClean="0">
                                  <a:latin typeface="Cambria Math" panose="02040503050406030204" pitchFamily="18" charset="0"/>
                                </a:rPr>
                                <m:t>𝑚</m:t>
                              </m:r>
                            </m:sub>
                          </m:sSub>
                          <m:sSubSup>
                            <m:sSubSupPr>
                              <m:ctrlPr>
                                <a:rPr lang="en-US" altLang="zh-TW" sz="2400" i="1" kern="0" smtClean="0">
                                  <a:latin typeface="Cambria Math" panose="02040503050406030204" pitchFamily="18" charset="0"/>
                                </a:rPr>
                              </m:ctrlPr>
                            </m:sSubSupPr>
                            <m:e>
                              <m:r>
                                <a:rPr lang="en-US" altLang="zh-TW" sz="2400" i="1" kern="0">
                                  <a:latin typeface="Cambria Math" panose="02040503050406030204" pitchFamily="18" charset="0"/>
                                </a:rPr>
                                <m:t>𝑃</m:t>
                              </m:r>
                            </m:e>
                            <m:sub>
                              <m:r>
                                <a:rPr lang="en-US" altLang="zh-TW" sz="2400" i="1" kern="0">
                                  <a:latin typeface="Cambria Math" panose="02040503050406030204" pitchFamily="18" charset="0"/>
                                </a:rPr>
                                <m:t>𝑚</m:t>
                              </m:r>
                            </m:sub>
                            <m:sup>
                              <m:r>
                                <a:rPr lang="en-US" altLang="zh-TW" sz="2400" i="1" kern="0" smtClean="0">
                                  <a:latin typeface="Cambria Math" panose="02040503050406030204" pitchFamily="18" charset="0"/>
                                </a:rPr>
                                <m:t>2</m:t>
                              </m:r>
                            </m:sup>
                          </m:sSubSup>
                          <m:d>
                            <m:dPr>
                              <m:ctrlPr>
                                <a:rPr lang="en-US" altLang="zh-TW" sz="2400" i="1" kern="0">
                                  <a:latin typeface="Cambria Math" panose="02040503050406030204" pitchFamily="18" charset="0"/>
                                </a:rPr>
                              </m:ctrlPr>
                            </m:dPr>
                            <m:e>
                              <m:r>
                                <a:rPr lang="en-US" altLang="zh-TW" sz="2400" i="1" kern="0">
                                  <a:latin typeface="Cambria Math" panose="02040503050406030204" pitchFamily="18" charset="0"/>
                                </a:rPr>
                                <m:t>𝑟</m:t>
                              </m:r>
                            </m:e>
                          </m:d>
                        </m:e>
                      </m:nary>
                    </m:oMath>
                  </m:oMathPara>
                </a14:m>
                <a:endParaRPr lang="en-US" altLang="zh-TW" kern="0" dirty="0"/>
              </a:p>
              <a:p>
                <a:pPr marL="0" indent="0">
                  <a:buFont typeface="Wingdings" panose="05000000000000000000" pitchFamily="2" charset="2"/>
                  <a:buNone/>
                </a:pPr>
                <a:endParaRPr lang="en-US" altLang="zh-TW" sz="1200" kern="0" dirty="0"/>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𝑎</m:t>
                          </m:r>
                        </m:e>
                        <m:sub>
                          <m:r>
                            <a:rPr lang="en-US" altLang="zh-TW" i="1" kern="0">
                              <a:latin typeface="Cambria Math" panose="02040503050406030204" pitchFamily="18" charset="0"/>
                            </a:rPr>
                            <m:t>𝑚</m:t>
                          </m:r>
                        </m:sub>
                      </m:sSub>
                      <m:r>
                        <a:rPr lang="en-US" altLang="zh-TW" i="1" kern="0" smtClean="0">
                          <a:latin typeface="Cambria Math" panose="02040503050406030204" pitchFamily="18" charset="0"/>
                        </a:rPr>
                        <m:t>=</m:t>
                      </m:r>
                      <m:f>
                        <m:fPr>
                          <m:ctrlPr>
                            <a:rPr lang="en-US" altLang="zh-TW" i="1" kern="0" smtClean="0">
                              <a:latin typeface="Cambria Math" panose="02040503050406030204" pitchFamily="18" charset="0"/>
                            </a:rPr>
                          </m:ctrlPr>
                        </m:fPr>
                        <m:num>
                          <m:nary>
                            <m:naryPr>
                              <m:chr m:val="∑"/>
                              <m:supHide m:val="on"/>
                              <m:ctrlPr>
                                <a:rPr lang="en-US" altLang="zh-TW" i="1" kern="0">
                                  <a:latin typeface="Cambria Math" panose="02040503050406030204" pitchFamily="18" charset="0"/>
                                </a:rPr>
                              </m:ctrlPr>
                            </m:naryPr>
                            <m:sub>
                              <m:r>
                                <m:rPr>
                                  <m:brk m:alnAt="7"/>
                                </m:rPr>
                                <a:rPr lang="en-US" altLang="zh-TW" i="1" kern="0">
                                  <a:latin typeface="Cambria Math" panose="02040503050406030204" pitchFamily="18" charset="0"/>
                                </a:rPr>
                                <m:t>𝑟</m:t>
                              </m:r>
                              <m:r>
                                <a:rPr lang="en-US" altLang="zh-TW" i="1" kern="0">
                                  <a:latin typeface="Cambria Math" panose="02040503050406030204" pitchFamily="18" charset="0"/>
                                  <a:ea typeface="Cambria Math" panose="02040503050406030204" pitchFamily="18" charset="0"/>
                                </a:rPr>
                                <m:t>∈</m:t>
                              </m:r>
                              <m:r>
                                <a:rPr lang="en-US" altLang="zh-TW" i="1" kern="0">
                                  <a:latin typeface="Cambria Math" panose="02040503050406030204" pitchFamily="18" charset="0"/>
                                  <a:ea typeface="Cambria Math" panose="02040503050406030204" pitchFamily="18" charset="0"/>
                                </a:rPr>
                                <m:t>𝑅</m:t>
                              </m:r>
                            </m:sub>
                            <m:sup/>
                            <m:e>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𝑃</m:t>
                                  </m:r>
                                </m:e>
                                <m:sub>
                                  <m:r>
                                    <a:rPr lang="en-US" altLang="zh-TW" i="1" kern="0">
                                      <a:latin typeface="Cambria Math" panose="02040503050406030204" pitchFamily="18" charset="0"/>
                                    </a:rPr>
                                    <m:t>𝑚</m:t>
                                  </m:r>
                                </m:sub>
                              </m:sSub>
                              <m:d>
                                <m:dPr>
                                  <m:ctrlPr>
                                    <a:rPr lang="en-US" altLang="zh-TW" i="1" kern="0">
                                      <a:latin typeface="Cambria Math" panose="02040503050406030204" pitchFamily="18" charset="0"/>
                                    </a:rPr>
                                  </m:ctrlPr>
                                </m:dPr>
                                <m:e>
                                  <m:r>
                                    <a:rPr lang="en-US" altLang="zh-TW" i="1" kern="0">
                                      <a:latin typeface="Cambria Math" panose="02040503050406030204" pitchFamily="18" charset="0"/>
                                    </a:rPr>
                                    <m:t>𝑟</m:t>
                                  </m:r>
                                </m:e>
                              </m:d>
                              <m:r>
                                <a:rPr lang="en-US" altLang="zh-TW" i="1" kern="0">
                                  <a:latin typeface="Cambria Math" panose="02040503050406030204" pitchFamily="18" charset="0"/>
                                </a:rPr>
                                <m:t>𝑑</m:t>
                              </m:r>
                              <m:d>
                                <m:dPr>
                                  <m:ctrlPr>
                                    <a:rPr lang="en-US" altLang="zh-TW" i="1" kern="0">
                                      <a:latin typeface="Cambria Math" panose="02040503050406030204" pitchFamily="18" charset="0"/>
                                    </a:rPr>
                                  </m:ctrlPr>
                                </m:dPr>
                                <m:e>
                                  <m:r>
                                    <a:rPr lang="en-US" altLang="zh-TW" i="1" kern="0">
                                      <a:latin typeface="Cambria Math" panose="02040503050406030204" pitchFamily="18" charset="0"/>
                                    </a:rPr>
                                    <m:t>𝑟</m:t>
                                  </m:r>
                                </m:e>
                              </m:d>
                            </m:e>
                          </m:nary>
                        </m:num>
                        <m:den>
                          <m:nary>
                            <m:naryPr>
                              <m:chr m:val="∑"/>
                              <m:supHide m:val="on"/>
                              <m:ctrlPr>
                                <a:rPr lang="en-US" altLang="zh-TW" i="1" kern="0">
                                  <a:latin typeface="Cambria Math" panose="02040503050406030204" pitchFamily="18" charset="0"/>
                                </a:rPr>
                              </m:ctrlPr>
                            </m:naryPr>
                            <m:sub>
                              <m:r>
                                <a:rPr lang="en-US" altLang="zh-TW" i="1" kern="0" smtClean="0">
                                  <a:latin typeface="Cambria Math" panose="02040503050406030204" pitchFamily="18" charset="0"/>
                                </a:rPr>
                                <m:t>𝑠</m:t>
                              </m:r>
                              <m:r>
                                <a:rPr lang="en-US" altLang="zh-TW" i="1" kern="0">
                                  <a:latin typeface="Cambria Math" panose="02040503050406030204" pitchFamily="18" charset="0"/>
                                  <a:ea typeface="Cambria Math" panose="02040503050406030204" pitchFamily="18" charset="0"/>
                                </a:rPr>
                                <m:t>∈</m:t>
                              </m:r>
                              <m:r>
                                <a:rPr lang="en-US" altLang="zh-TW" i="1" kern="0">
                                  <a:latin typeface="Cambria Math" panose="02040503050406030204" pitchFamily="18" charset="0"/>
                                  <a:ea typeface="Cambria Math" panose="02040503050406030204" pitchFamily="18" charset="0"/>
                                </a:rPr>
                                <m:t>𝑅</m:t>
                              </m:r>
                            </m:sub>
                            <m:sup/>
                            <m:e>
                              <m:sSubSup>
                                <m:sSubSupPr>
                                  <m:ctrlPr>
                                    <a:rPr lang="en-US" altLang="zh-TW" i="1" kern="0">
                                      <a:latin typeface="Cambria Math" panose="02040503050406030204" pitchFamily="18" charset="0"/>
                                    </a:rPr>
                                  </m:ctrlPr>
                                </m:sSubSupPr>
                                <m:e>
                                  <m:r>
                                    <a:rPr lang="en-US" altLang="zh-TW" i="1" kern="0">
                                      <a:latin typeface="Cambria Math" panose="02040503050406030204" pitchFamily="18" charset="0"/>
                                    </a:rPr>
                                    <m:t>𝑃</m:t>
                                  </m:r>
                                </m:e>
                                <m:sub>
                                  <m:r>
                                    <a:rPr lang="en-US" altLang="zh-TW" i="1" kern="0">
                                      <a:latin typeface="Cambria Math" panose="02040503050406030204" pitchFamily="18" charset="0"/>
                                    </a:rPr>
                                    <m:t>𝑚</m:t>
                                  </m:r>
                                </m:sub>
                                <m:sup>
                                  <m:r>
                                    <a:rPr lang="en-US" altLang="zh-TW" i="1" kern="0">
                                      <a:latin typeface="Cambria Math" panose="02040503050406030204" pitchFamily="18" charset="0"/>
                                    </a:rPr>
                                    <m:t>2</m:t>
                                  </m:r>
                                </m:sup>
                              </m:sSubSup>
                              <m:d>
                                <m:dPr>
                                  <m:ctrlPr>
                                    <a:rPr lang="en-US" altLang="zh-TW" i="1" kern="0">
                                      <a:latin typeface="Cambria Math" panose="02040503050406030204" pitchFamily="18" charset="0"/>
                                    </a:rPr>
                                  </m:ctrlPr>
                                </m:dPr>
                                <m:e>
                                  <m:r>
                                    <a:rPr lang="en-US" altLang="zh-TW" i="1" kern="0" smtClean="0">
                                      <a:latin typeface="Cambria Math" panose="02040503050406030204" pitchFamily="18" charset="0"/>
                                    </a:rPr>
                                    <m:t>𝑠</m:t>
                                  </m:r>
                                </m:e>
                              </m:d>
                            </m:e>
                          </m:nary>
                        </m:den>
                      </m:f>
                    </m:oMath>
                  </m:oMathPara>
                </a14:m>
                <a:endParaRPr lang="zh-TW" altLang="en-US" kern="0" dirty="0"/>
              </a:p>
            </p:txBody>
          </p:sp>
        </mc:Choice>
        <mc:Fallback xmlns="">
          <p:sp>
            <p:nvSpPr>
              <p:cNvPr id="9" name="內容版面配置區 2">
                <a:extLst>
                  <a:ext uri="{FF2B5EF4-FFF2-40B4-BE49-F238E27FC236}">
                    <a16:creationId xmlns:a16="http://schemas.microsoft.com/office/drawing/2014/main" id="{DBC0FF87-B45C-4E7D-8316-7A91466FA3A4}"/>
                  </a:ext>
                </a:extLst>
              </p:cNvPr>
              <p:cNvSpPr txBox="1">
                <a:spLocks noRot="1" noChangeAspect="1" noMove="1" noResize="1" noEditPoints="1" noAdjustHandles="1" noChangeArrowheads="1" noChangeShapeType="1" noTextEdit="1"/>
              </p:cNvSpPr>
              <p:nvPr/>
            </p:nvSpPr>
            <p:spPr bwMode="auto">
              <a:xfrm>
                <a:off x="2289077" y="1893483"/>
                <a:ext cx="6624736" cy="4608364"/>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Tree>
    <p:extLst>
      <p:ext uri="{BB962C8B-B14F-4D97-AF65-F5344CB8AC3E}">
        <p14:creationId xmlns:p14="http://schemas.microsoft.com/office/powerpoint/2010/main" val="530313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ltLang="zh-TW" dirty="0"/>
              <a:t>8.8.3 Equal-Weighted Least-Squares Fitting Problem</a:t>
            </a:r>
          </a:p>
        </p:txBody>
      </p:sp>
      <p:pic>
        <p:nvPicPr>
          <p:cNvPr id="25605" name="Picture 13"/>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179512" y="3003550"/>
            <a:ext cx="8820150" cy="425450"/>
          </a:xfrm>
          <a:noFill/>
        </p:spPr>
      </p:pic>
      <p:pic>
        <p:nvPicPr>
          <p:cNvPr id="25606" name="Picture 2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93990" y="3543635"/>
            <a:ext cx="7956020" cy="2520280"/>
          </a:xfrm>
          <a:noFill/>
        </p:spPr>
      </p:pic>
      <mc:AlternateContent xmlns:mc="http://schemas.openxmlformats.org/markup-compatibility/2006" xmlns:a14="http://schemas.microsoft.com/office/drawing/2010/main">
        <mc:Choice Requires="a14">
          <p:sp>
            <p:nvSpPr>
              <p:cNvPr id="25607" name="Text Box 24"/>
              <p:cNvSpPr txBox="1">
                <a:spLocks noChangeArrowheads="1"/>
              </p:cNvSpPr>
              <p:nvPr/>
            </p:nvSpPr>
            <p:spPr bwMode="auto">
              <a:xfrm>
                <a:off x="827584" y="1960767"/>
                <a:ext cx="2759217" cy="8125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Arial" panose="020B0604020202020204" pitchFamily="34" charset="0"/>
                    <a:ea typeface="新細明體" panose="02020500000000000000" pitchFamily="18" charset="-120"/>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Arial" panose="020B0604020202020204" pitchFamily="34" charset="0"/>
                    <a:ea typeface="新細明體" panose="02020500000000000000" pitchFamily="18" charset="-120"/>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Arial" panose="020B0604020202020204" pitchFamily="34" charset="0"/>
                    <a:ea typeface="新細明體" panose="02020500000000000000" pitchFamily="18" charset="-120"/>
                  </a:defRPr>
                </a:lvl9pPr>
              </a:lstStyle>
              <a:p>
                <a:pPr marL="0" indent="0">
                  <a:buNone/>
                </a:pPr>
                <a:r>
                  <a:rPr lang="en-US" altLang="zh-TW" sz="2800" dirty="0"/>
                  <a:t>Weight </a:t>
                </a:r>
                <a14:m>
                  <m:oMath xmlns:m="http://schemas.openxmlformats.org/officeDocument/2006/math">
                    <m:f>
                      <m:fPr>
                        <m:ctrlPr>
                          <a:rPr lang="en-US" altLang="zh-TW" sz="2800" i="1">
                            <a:latin typeface="Cambria Math" panose="02040503050406030204" pitchFamily="18" charset="0"/>
                          </a:rPr>
                        </m:ctrlPr>
                      </m:fPr>
                      <m:num>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𝑚</m:t>
                            </m:r>
                          </m:sub>
                        </m:sSub>
                        <m:d>
                          <m:dPr>
                            <m:ctrlPr>
                              <a:rPr lang="en-US" altLang="zh-TW" sz="2800" i="1">
                                <a:latin typeface="Cambria Math" panose="02040503050406030204" pitchFamily="18" charset="0"/>
                              </a:rPr>
                            </m:ctrlPr>
                          </m:dPr>
                          <m:e>
                            <m:r>
                              <a:rPr lang="en-US" altLang="zh-TW" sz="2800" i="1">
                                <a:latin typeface="Cambria Math" panose="02040503050406030204" pitchFamily="18" charset="0"/>
                              </a:rPr>
                              <m:t>𝑟</m:t>
                            </m:r>
                          </m:e>
                        </m:d>
                      </m:num>
                      <m:den>
                        <m:nary>
                          <m:naryPr>
                            <m:chr m:val="∑"/>
                            <m:limLoc m:val="subSup"/>
                            <m:supHide m:val="on"/>
                            <m:ctrlPr>
                              <a:rPr lang="en-US" altLang="zh-TW" sz="2800" i="1">
                                <a:latin typeface="Cambria Math" panose="02040503050406030204" pitchFamily="18" charset="0"/>
                              </a:rPr>
                            </m:ctrlPr>
                          </m:naryPr>
                          <m:sub>
                            <m:r>
                              <m:rPr>
                                <m:brk m:alnAt="9"/>
                              </m:rPr>
                              <a:rPr lang="en-US" altLang="zh-TW" sz="2800" i="1">
                                <a:latin typeface="Cambria Math" panose="02040503050406030204" pitchFamily="18" charset="0"/>
                              </a:rPr>
                              <m:t>𝑠</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𝑅</m:t>
                            </m:r>
                          </m:sub>
                          <m:sup/>
                          <m:e>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𝑃</m:t>
                                </m:r>
                              </m:e>
                              <m:sub>
                                <m:r>
                                  <a:rPr lang="en-US" altLang="zh-TW" sz="2800" i="1">
                                    <a:latin typeface="Cambria Math" panose="02040503050406030204" pitchFamily="18" charset="0"/>
                                  </a:rPr>
                                  <m:t>𝑚</m:t>
                                </m:r>
                              </m:sub>
                              <m:sup>
                                <m:r>
                                  <a:rPr lang="en-US" altLang="zh-TW" sz="2800" i="1">
                                    <a:latin typeface="Cambria Math" panose="02040503050406030204" pitchFamily="18" charset="0"/>
                                  </a:rPr>
                                  <m:t>2</m:t>
                                </m:r>
                              </m:sup>
                            </m:sSub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e>
                        </m:nary>
                      </m:den>
                    </m:f>
                  </m:oMath>
                </a14:m>
                <a:endParaRPr lang="zh-TW" altLang="en-US" sz="2800" dirty="0"/>
              </a:p>
            </p:txBody>
          </p:sp>
        </mc:Choice>
        <mc:Fallback xmlns="">
          <p:sp>
            <p:nvSpPr>
              <p:cNvPr id="25607" name="Text Box 24"/>
              <p:cNvSpPr txBox="1">
                <a:spLocks noRot="1" noChangeAspect="1" noMove="1" noResize="1" noEditPoints="1" noAdjustHandles="1" noChangeArrowheads="1" noChangeShapeType="1" noTextEdit="1"/>
              </p:cNvSpPr>
              <p:nvPr/>
            </p:nvSpPr>
            <p:spPr bwMode="auto">
              <a:xfrm>
                <a:off x="827584" y="1960767"/>
                <a:ext cx="2759217" cy="812595"/>
              </a:xfrm>
              <a:prstGeom prst="rect">
                <a:avLst/>
              </a:prstGeom>
              <a:blipFill>
                <a:blip r:embed="rId5"/>
                <a:stretch>
                  <a:fillRect l="-46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99C218A6-3762-4597-9AC0-55ED3443974A}"/>
              </a:ext>
            </a:extLst>
          </p:cNvPr>
          <p:cNvSpPr>
            <a:spLocks noGrp="1"/>
          </p:cNvSpPr>
          <p:nvPr>
            <p:ph type="ftr" sz="quarter" idx="10"/>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39970</TotalTime>
  <Words>14151</Words>
  <Application>Microsoft Office PowerPoint</Application>
  <PresentationFormat>如螢幕大小 (4:3)</PresentationFormat>
  <Paragraphs>2082</Paragraphs>
  <Slides>150</Slides>
  <Notes>150</Notes>
  <HiddenSlides>0</HiddenSlides>
  <MMClips>0</MMClips>
  <ScaleCrop>false</ScaleCrop>
  <HeadingPairs>
    <vt:vector size="4" baseType="variant">
      <vt:variant>
        <vt:lpstr>佈景主題</vt:lpstr>
      </vt:variant>
      <vt:variant>
        <vt:i4>3</vt:i4>
      </vt:variant>
      <vt:variant>
        <vt:lpstr>投影片標題</vt:lpstr>
      </vt:variant>
      <vt:variant>
        <vt:i4>150</vt:i4>
      </vt:variant>
    </vt:vector>
  </HeadingPairs>
  <TitlesOfParts>
    <vt:vector size="153" baseType="lpstr">
      <vt:lpstr>Network</vt:lpstr>
      <vt:lpstr>Network</vt:lpstr>
      <vt:lpstr>Office 佈景主題</vt:lpstr>
      <vt:lpstr>Computer and Robot Vision I</vt:lpstr>
      <vt:lpstr>8.0 Outline</vt:lpstr>
      <vt:lpstr>Outline</vt:lpstr>
      <vt:lpstr>8.1 Introduction</vt:lpstr>
      <vt:lpstr>8.1 Introduction</vt:lpstr>
      <vt:lpstr>8.1 Introduction</vt:lpstr>
      <vt:lpstr>8.1 Introduction</vt:lpstr>
      <vt:lpstr>Outline</vt:lpstr>
      <vt:lpstr>8.2 Relative Maxima</vt:lpstr>
      <vt:lpstr>8.2 Relative Maxima</vt:lpstr>
      <vt:lpstr>8.2 Relative Maxima</vt:lpstr>
      <vt:lpstr>8.2 Relative Maxima</vt:lpstr>
      <vt:lpstr>8.2 Relative Maxima</vt:lpstr>
      <vt:lpstr>8.2 Relative Maxima</vt:lpstr>
      <vt:lpstr>8.2 Relative Maxima</vt:lpstr>
      <vt:lpstr>8.2 Relative Maxima</vt:lpstr>
      <vt:lpstr>8.2 Relative Maxima</vt:lpstr>
      <vt:lpstr>8.2 Relative Maxima</vt:lpstr>
      <vt:lpstr>8.2 Relative Maxima</vt:lpstr>
      <vt:lpstr>8.2 Relative Maxima</vt:lpstr>
      <vt:lpstr>8.2 Relative Maxima</vt:lpstr>
      <vt:lpstr>Outline</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PowerPoint 簡報</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8.3 Sloped Facet Parameter and Error Estimation</vt:lpstr>
      <vt:lpstr>Outline</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8.4 Facet-Based Peak Noise Removal</vt:lpstr>
      <vt:lpstr>Outline</vt:lpstr>
      <vt:lpstr>8.5 Iterated Facet Model</vt:lpstr>
      <vt:lpstr>8.5 Iterated Facet Model</vt:lpstr>
      <vt:lpstr>8.5 Iterated Facet Model</vt:lpstr>
      <vt:lpstr>Outline</vt:lpstr>
      <vt:lpstr>8.6 Gradient-Based Facet Edge Detection</vt:lpstr>
      <vt:lpstr>8.6 Gradient-Based Facet Edge Detection</vt:lpstr>
      <vt:lpstr>8.6 Gradient-Based Facet Edge Detection</vt:lpstr>
      <vt:lpstr>8.6 Gradient-Based Facet Edge Detection</vt:lpstr>
      <vt:lpstr>8.6 Gradient-Based Facet Edge Detection</vt:lpstr>
      <vt:lpstr>8.6 Gradient-Based Facet Edge Detection</vt:lpstr>
      <vt:lpstr>8.6 Gradient-Based Facet Edge Detection</vt:lpstr>
      <vt:lpstr>8.6 Gradient-Based Facet Edge Detection</vt:lpstr>
      <vt:lpstr>8.6 Gradient-Based Facet Edge Detection</vt:lpstr>
      <vt:lpstr>8.6 Gradient-Based Facet Edge Detection</vt:lpstr>
      <vt:lpstr>Outline</vt:lpstr>
      <vt:lpstr>8.7 Bayesian Approach to Gradient Edge Detection</vt:lpstr>
      <vt:lpstr>8.7 Bayesian Approach to Gradient Edge Detection</vt:lpstr>
      <vt:lpstr>8.7 Bayesian Approach to Gradient Edge Detection</vt:lpstr>
      <vt:lpstr>8.7 Bayesian Approach to Gradient Edge Detection</vt:lpstr>
      <vt:lpstr>Outline</vt:lpstr>
      <vt:lpstr>8.8 Zero-Crossing Edge Detector</vt:lpstr>
      <vt:lpstr>8.8 Zero-Crossing Edge Detector</vt:lpstr>
      <vt:lpstr>8.8.1 Discrete Orthogonal Polynomials</vt:lpstr>
      <vt:lpstr>8.8.1 Discrete Orthogonal Polynomials</vt:lpstr>
      <vt:lpstr>8.8.1 Discrete Orthogonal Polynomials (cont’)</vt:lpstr>
      <vt:lpstr>8.8.1 Discrete Orthogonal Polynomials (cont’)</vt:lpstr>
      <vt:lpstr>8.8.1 Discrete Orthogonal Polynomials (cont’)</vt:lpstr>
      <vt:lpstr>8.8.1 Discrete Orthogonal Polynomials (cont’)</vt:lpstr>
      <vt:lpstr>8.8.1 Discrete Orthogonal Polynomials (cont’)</vt:lpstr>
      <vt:lpstr>8.8.1 Discrete Orthogonal Polynomials (cont’)</vt:lpstr>
      <vt:lpstr>8.8.2 Two-Dimensional Discrete Orthogonal Polynomials</vt:lpstr>
      <vt:lpstr>8.8.2 Two-Dimensional Discrete Orthogonal Polynomials</vt:lpstr>
      <vt:lpstr>8.8.2 Two-Dimensional Discrete Orthogonal Polynomials</vt:lpstr>
      <vt:lpstr>8.8.3 Equal-Weighted Least-Squares Fitting Problem</vt:lpstr>
      <vt:lpstr>8.8.3 Equal-Weighted Least-Squares Fitting Problem</vt:lpstr>
      <vt:lpstr>8.8.3 Equal-Weighted Least-Squares Fitting Problem</vt:lpstr>
      <vt:lpstr>8.8.3 Equal-Weighted Least-Squares Fitting Problem (cont’)</vt:lpstr>
      <vt:lpstr>Break time</vt:lpstr>
      <vt:lpstr>8.8.4 Directional Derivative Edge Finder</vt:lpstr>
      <vt:lpstr>8.8.4 Directional Derivative Edge Finder (cont’)</vt:lpstr>
      <vt:lpstr>8.8.4 Directional Derivative Edge Finder (cont’)</vt:lpstr>
      <vt:lpstr>8.8.4 Directional Derivative Edge Finder (cont’)</vt:lpstr>
      <vt:lpstr>8.8.4 Directional Derivative Edge Finder (cont’)</vt:lpstr>
      <vt:lpstr>8.8.4 Directional Derivative Edge Finder (cont’)</vt:lpstr>
      <vt:lpstr>8.8.4 Directional Derivative Edge Finder (cont’)</vt:lpstr>
      <vt:lpstr>8.8.4 Directional Derivative Edge Finder (cont’)</vt:lpstr>
      <vt:lpstr>8.8.4 Directional Derivative Edge Finder (cont’)</vt:lpstr>
      <vt:lpstr>Outline</vt:lpstr>
      <vt:lpstr>8.9 Integrated Directional Derivative Gradient Operator</vt:lpstr>
      <vt:lpstr>Outline</vt:lpstr>
      <vt:lpstr>8.10 Corner Detection</vt:lpstr>
      <vt:lpstr>Aerial Images</vt:lpstr>
      <vt:lpstr>PowerPoint 簡報</vt:lpstr>
      <vt:lpstr>PowerPoint 簡報</vt:lpstr>
      <vt:lpstr>PowerPoint 簡報</vt:lpstr>
      <vt:lpstr>8.10 Corner Detection</vt:lpstr>
      <vt:lpstr>Outline</vt:lpstr>
      <vt:lpstr>8.11 Isotropic Derivative Magnitudes</vt:lpstr>
      <vt:lpstr>8.11 Isotropic Derivative Magnitudes</vt:lpstr>
      <vt:lpstr>8.11 Isotropic Derivative Magnitudes</vt:lpstr>
      <vt:lpstr>8.11 Isotropic Derivative Magnitudes</vt:lpstr>
      <vt:lpstr>Outline</vt:lpstr>
      <vt:lpstr>8.12 Ridges and Ravines on Digital Images</vt:lpstr>
      <vt:lpstr>8.12 Ridges and Ravines on Digital Images</vt:lpstr>
      <vt:lpstr>Outline</vt:lpstr>
      <vt:lpstr>8.13 Topographic Primal Sketch 8.13.1 Introduction</vt:lpstr>
      <vt:lpstr>8.13.1 Introduction (cont’) Invariance Requirement</vt:lpstr>
      <vt:lpstr>8.13.2 Mathematical Classification of Topographic Structure</vt:lpstr>
      <vt:lpstr>8.13.2 Mathematical Classification of Topographic Structure</vt:lpstr>
      <vt:lpstr>8.13.2 Peak</vt:lpstr>
      <vt:lpstr>8.13.2 Peak</vt:lpstr>
      <vt:lpstr>8.13.2 Pit</vt:lpstr>
      <vt:lpstr>8.13.2 Ridge</vt:lpstr>
      <vt:lpstr>8.13.2 Ravine</vt:lpstr>
      <vt:lpstr>8.13.2 Saddle</vt:lpstr>
      <vt:lpstr>8.13.2 Flat</vt:lpstr>
      <vt:lpstr>8.13.2 Hillside </vt:lpstr>
      <vt:lpstr>8.13.2 Hillside</vt:lpstr>
      <vt:lpstr>8.13.2 Summary of the Topographic Categories</vt:lpstr>
      <vt:lpstr>8.13.2 Invariance of the Topographic Categories</vt:lpstr>
      <vt:lpstr>8.13.3 Topographic Classification Algorithm</vt:lpstr>
      <vt:lpstr>8.13.3 Case One: No Zero Crossing</vt:lpstr>
      <vt:lpstr>8.13.3 Case Two: One Zero Crossing</vt:lpstr>
      <vt:lpstr>8.13.3 Case Three: Two Zero Crossings</vt:lpstr>
      <vt:lpstr>8.13.3 Case Four: More Then Two Zero Crossings</vt:lpstr>
      <vt:lpstr>8.13.4 Summary of Topographic Classification Scheme</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boss</dc:creator>
  <cp:lastModifiedBy>tomsan</cp:lastModifiedBy>
  <cp:revision>1541</cp:revision>
  <cp:lastPrinted>2018-11-19T20:46:54Z</cp:lastPrinted>
  <dcterms:created xsi:type="dcterms:W3CDTF">2004-02-27T09:53:19Z</dcterms:created>
  <dcterms:modified xsi:type="dcterms:W3CDTF">2019-11-26T02:51:21Z</dcterms:modified>
</cp:coreProperties>
</file>